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0" autoAdjust="0"/>
    <p:restoredTop sz="90939" autoAdjust="0"/>
  </p:normalViewPr>
  <p:slideViewPr>
    <p:cSldViewPr>
      <p:cViewPr varScale="1">
        <p:scale>
          <a:sx n="113" d="100"/>
          <a:sy n="113" d="100"/>
        </p:scale>
        <p:origin x="12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FF3CA5B4-DC3B-4907-903E-A552AC5085C6}"/>
              </a:ext>
            </a:extLst>
          </p:cNvPr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5DBBA1F6-36C3-4E64-8C49-CCFB8863ECF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1ADCCBE9-9768-4EEC-B9C2-F06DF2378B8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E91388AB-9EF4-42F7-B287-2A7DD85E6D8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17DF2B2B-7384-4845-8314-7DBF6158EF8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03" name="Freeform 7">
              <a:extLst>
                <a:ext uri="{FF2B5EF4-FFF2-40B4-BE49-F238E27FC236}">
                  <a16:creationId xmlns:a16="http://schemas.microsoft.com/office/drawing/2014/main" id="{3BAD34EF-8248-47EE-A62F-B28E772B721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04" name="Freeform 8">
              <a:extLst>
                <a:ext uri="{FF2B5EF4-FFF2-40B4-BE49-F238E27FC236}">
                  <a16:creationId xmlns:a16="http://schemas.microsoft.com/office/drawing/2014/main" id="{B90AF74E-3EFD-4B28-8873-39AF3230C11E}"/>
                </a:ext>
              </a:extLst>
            </p:cNvPr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05" name="Freeform 9">
              <a:extLst>
                <a:ext uri="{FF2B5EF4-FFF2-40B4-BE49-F238E27FC236}">
                  <a16:creationId xmlns:a16="http://schemas.microsoft.com/office/drawing/2014/main" id="{354B88FE-907B-40E6-A4C9-B49E8F1D102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06" name="Freeform 10">
              <a:extLst>
                <a:ext uri="{FF2B5EF4-FFF2-40B4-BE49-F238E27FC236}">
                  <a16:creationId xmlns:a16="http://schemas.microsoft.com/office/drawing/2014/main" id="{F5488722-169A-4439-93F0-8D7BBD5C78EC}"/>
                </a:ext>
              </a:extLst>
            </p:cNvPr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07" name="Freeform 11">
              <a:extLst>
                <a:ext uri="{FF2B5EF4-FFF2-40B4-BE49-F238E27FC236}">
                  <a16:creationId xmlns:a16="http://schemas.microsoft.com/office/drawing/2014/main" id="{9CC20C6E-0CF2-43C5-BB18-EBA000E540F2}"/>
                </a:ext>
              </a:extLst>
            </p:cNvPr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F4AE9C78-326F-47BE-BA3C-837C41A55211}"/>
                </a:ext>
              </a:extLst>
            </p:cNvPr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09" name="Freeform 13">
              <a:extLst>
                <a:ext uri="{FF2B5EF4-FFF2-40B4-BE49-F238E27FC236}">
                  <a16:creationId xmlns:a16="http://schemas.microsoft.com/office/drawing/2014/main" id="{B28AA9A9-4CAC-4DDA-AA98-8118C43577D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10" name="Rectangle 14">
              <a:extLst>
                <a:ext uri="{FF2B5EF4-FFF2-40B4-BE49-F238E27FC236}">
                  <a16:creationId xmlns:a16="http://schemas.microsoft.com/office/drawing/2014/main" id="{396949F3-64E7-4FF7-A086-03C2046333B7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11" name="Freeform 15">
              <a:extLst>
                <a:ext uri="{FF2B5EF4-FFF2-40B4-BE49-F238E27FC236}">
                  <a16:creationId xmlns:a16="http://schemas.microsoft.com/office/drawing/2014/main" id="{DCCDCA0A-97E1-48EB-A936-8168D7F45F4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id="{C92E35B5-86AA-43C4-89D3-0BB78784ABD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13" name="Freeform 17">
              <a:extLst>
                <a:ext uri="{FF2B5EF4-FFF2-40B4-BE49-F238E27FC236}">
                  <a16:creationId xmlns:a16="http://schemas.microsoft.com/office/drawing/2014/main" id="{3B0729D1-A9FE-4847-A1B1-E8ADC6D475E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14" name="Freeform 18">
              <a:extLst>
                <a:ext uri="{FF2B5EF4-FFF2-40B4-BE49-F238E27FC236}">
                  <a16:creationId xmlns:a16="http://schemas.microsoft.com/office/drawing/2014/main" id="{C7BCB296-A5FC-4DC8-9D7A-452BBB2AC7F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15" name="Rectangle 19">
              <a:extLst>
                <a:ext uri="{FF2B5EF4-FFF2-40B4-BE49-F238E27FC236}">
                  <a16:creationId xmlns:a16="http://schemas.microsoft.com/office/drawing/2014/main" id="{2C042EB9-2698-4984-A6E2-71F052A087A1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16" name="Freeform 20">
              <a:extLst>
                <a:ext uri="{FF2B5EF4-FFF2-40B4-BE49-F238E27FC236}">
                  <a16:creationId xmlns:a16="http://schemas.microsoft.com/office/drawing/2014/main" id="{93815818-DBF7-43E7-B215-BA57CE913AA3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17" name="Freeform 21">
              <a:extLst>
                <a:ext uri="{FF2B5EF4-FFF2-40B4-BE49-F238E27FC236}">
                  <a16:creationId xmlns:a16="http://schemas.microsoft.com/office/drawing/2014/main" id="{67D73711-71E9-4498-BF5B-4A9248D8AD3C}"/>
                </a:ext>
              </a:extLst>
            </p:cNvPr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18" name="Freeform 22">
              <a:extLst>
                <a:ext uri="{FF2B5EF4-FFF2-40B4-BE49-F238E27FC236}">
                  <a16:creationId xmlns:a16="http://schemas.microsoft.com/office/drawing/2014/main" id="{B82E6313-27C9-4439-9888-A9355B174734}"/>
                </a:ext>
              </a:extLst>
            </p:cNvPr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19" name="Freeform 23">
              <a:extLst>
                <a:ext uri="{FF2B5EF4-FFF2-40B4-BE49-F238E27FC236}">
                  <a16:creationId xmlns:a16="http://schemas.microsoft.com/office/drawing/2014/main" id="{535C016D-BF33-4224-A633-D561B49779D4}"/>
                </a:ext>
              </a:extLst>
            </p:cNvPr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20" name="Freeform 24">
              <a:extLst>
                <a:ext uri="{FF2B5EF4-FFF2-40B4-BE49-F238E27FC236}">
                  <a16:creationId xmlns:a16="http://schemas.microsoft.com/office/drawing/2014/main" id="{6FD1CBE5-2444-41CB-A003-1B56163B4B42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21" name="Freeform 25">
              <a:extLst>
                <a:ext uri="{FF2B5EF4-FFF2-40B4-BE49-F238E27FC236}">
                  <a16:creationId xmlns:a16="http://schemas.microsoft.com/office/drawing/2014/main" id="{EA77237D-5D6D-4062-87F4-CCF21DB8C0AC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22" name="Freeform 26">
              <a:extLst>
                <a:ext uri="{FF2B5EF4-FFF2-40B4-BE49-F238E27FC236}">
                  <a16:creationId xmlns:a16="http://schemas.microsoft.com/office/drawing/2014/main" id="{DE7A974A-E933-4BEB-8F57-A50F0D68B0BC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23" name="Freeform 27">
              <a:extLst>
                <a:ext uri="{FF2B5EF4-FFF2-40B4-BE49-F238E27FC236}">
                  <a16:creationId xmlns:a16="http://schemas.microsoft.com/office/drawing/2014/main" id="{AADA4872-2DD4-4B51-8599-147C080445B5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24" name="Freeform 28">
              <a:extLst>
                <a:ext uri="{FF2B5EF4-FFF2-40B4-BE49-F238E27FC236}">
                  <a16:creationId xmlns:a16="http://schemas.microsoft.com/office/drawing/2014/main" id="{2619EBEB-B50E-451B-8650-127EB9EC31E1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25" name="Rectangle 29">
              <a:extLst>
                <a:ext uri="{FF2B5EF4-FFF2-40B4-BE49-F238E27FC236}">
                  <a16:creationId xmlns:a16="http://schemas.microsoft.com/office/drawing/2014/main" id="{96D105F0-9F51-41E8-AE49-21EF5D511F84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26" name="Rectangle 30">
              <a:extLst>
                <a:ext uri="{FF2B5EF4-FFF2-40B4-BE49-F238E27FC236}">
                  <a16:creationId xmlns:a16="http://schemas.microsoft.com/office/drawing/2014/main" id="{E023108F-B60F-4E14-B51C-74422D15AFE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27" name="Rectangle 31">
              <a:extLst>
                <a:ext uri="{FF2B5EF4-FFF2-40B4-BE49-F238E27FC236}">
                  <a16:creationId xmlns:a16="http://schemas.microsoft.com/office/drawing/2014/main" id="{BC0C78E4-8432-4C14-B289-08A47D5B659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pic>
          <p:nvPicPr>
            <p:cNvPr id="4128" name="Picture 32" descr="BTZBUL1A">
              <a:extLst>
                <a:ext uri="{FF2B5EF4-FFF2-40B4-BE49-F238E27FC236}">
                  <a16:creationId xmlns:a16="http://schemas.microsoft.com/office/drawing/2014/main" id="{18ADE189-2DC5-4CE8-8F7A-922BA0800E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29" name="Rectangle 33">
            <a:extLst>
              <a:ext uri="{FF2B5EF4-FFF2-40B4-BE49-F238E27FC236}">
                <a16:creationId xmlns:a16="http://schemas.microsoft.com/office/drawing/2014/main" id="{54CD812B-7DDC-4BE6-A055-2433B76285A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sl-SI" altLang="sl-SI" noProof="0"/>
              <a:t>Click to edit Master title style</a:t>
            </a:r>
          </a:p>
        </p:txBody>
      </p:sp>
      <p:sp>
        <p:nvSpPr>
          <p:cNvPr id="4130" name="Rectangle 34">
            <a:extLst>
              <a:ext uri="{FF2B5EF4-FFF2-40B4-BE49-F238E27FC236}">
                <a16:creationId xmlns:a16="http://schemas.microsoft.com/office/drawing/2014/main" id="{5163FD02-8E75-4764-AF37-1D81DAD7EE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l-SI" altLang="sl-SI" noProof="0"/>
              <a:t>Click to edit Master subtitle style</a:t>
            </a:r>
          </a:p>
        </p:txBody>
      </p:sp>
      <p:sp>
        <p:nvSpPr>
          <p:cNvPr id="4131" name="Rectangle 35">
            <a:extLst>
              <a:ext uri="{FF2B5EF4-FFF2-40B4-BE49-F238E27FC236}">
                <a16:creationId xmlns:a16="http://schemas.microsoft.com/office/drawing/2014/main" id="{78F3C540-4238-4E88-AF96-BFB70417C2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132" name="Rectangle 36">
            <a:extLst>
              <a:ext uri="{FF2B5EF4-FFF2-40B4-BE49-F238E27FC236}">
                <a16:creationId xmlns:a16="http://schemas.microsoft.com/office/drawing/2014/main" id="{921A253F-D743-420E-8B17-572B8A0293A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133" name="Rectangle 37">
            <a:extLst>
              <a:ext uri="{FF2B5EF4-FFF2-40B4-BE49-F238E27FC236}">
                <a16:creationId xmlns:a16="http://schemas.microsoft.com/office/drawing/2014/main" id="{345080C3-1D6A-4B43-93C4-8B19AEA830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9FC7A9E-0ADA-4A8C-8934-CED9CC1D60F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62FE8-3D6C-4E9F-8D32-C520C6667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654C8D-15F4-4A1B-96E5-946981546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D5B86-E69F-406F-84FC-1BBBBEB05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53FA2-C92C-47E5-815A-98B95802F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8B7A3-B0BB-487D-A71A-AA77B5CF2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AB08C-6EF3-4DDD-800F-334600CAD13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5120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43F11A-C1A1-401F-BDB3-1F831602E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857117-D12A-4B8F-A02F-CF863EC0F4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22D60-D162-42B7-97A5-A7B106ED4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EE4EF-714B-4FAC-9F3A-9798A0778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B72E8-5EC2-4002-A817-D508B616C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59D7A-2D6C-4017-9C1C-630F97931EF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0038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2B1A-A17F-4A0F-AAC8-548B5A7EB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65AEC-8F23-4FC0-A2B7-8CC32E81C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82747-3DFF-4EB1-916E-E41C584BE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1BCDD-C301-47DC-9A66-ECE1350C5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6D0B7-BBB5-46E4-9879-EEAF485DA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1A84A-0FAF-4E5D-8911-827BEC43171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1353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B1E6-D2AC-4765-9F8C-C46DEF70F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B9300-F64B-4D3B-8E40-1DBE1F014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F1E2D-6A7B-4B78-B00C-F3B51CE16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4DF6F-742C-479F-92D6-42B9EF54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7EC8D-9B30-4A8D-95EC-39ACD12B8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4E9F2-6D10-4231-A72C-F281AD13C2E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5785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3DDA5-CB7F-4CA9-A707-B23D89ACE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B2B43-39E1-4847-8949-67000A9F36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B77BFD-FC66-44A5-961E-72426B555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B9AF5D-10E9-4927-BD7A-706AB3877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574D5C-76E2-4854-BE7C-1C609B6E2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CC523-B5CE-4808-95CA-8E927C910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55B3F-17B4-4DCA-89CF-AA8F318A771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0208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FB106-6CDF-4D0E-803E-044D63429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03DB7-A6AC-4147-B462-87F45AF1A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57B6D1-B4F2-4931-A529-976202C31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258C9A-F6E8-4A29-97C0-9F1FAF453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E45DD7-70E1-4A9C-BD2A-BA7F6B01FB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FAF73A-D36E-421D-9508-900EC4DA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D5B678-4CA2-4593-B7F5-D8EC49BF1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B83743-7FB7-4FC4-A2EB-1288953F8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05093-FDD4-47FC-9C34-DBC456D221C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0277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1B724-6B41-4D9C-AA49-80A13C9CD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58FE5A-3757-4D12-AE4F-7C71E4F09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0DBC9F-3D88-4790-8F29-BB7C96C9E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0DB03-42DD-48EA-AB5F-5E8BBAD4E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21074-A2B5-4920-AB7B-9A004D95229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0472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12ADF8-1D47-486E-8D18-B0F9F28EF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47D339-6C5D-475A-AEA0-8AE2B8B8B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46D894-FEAE-4B52-ACD8-8B6D73C4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85024-DAAC-466F-933E-376F3AF6002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2503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2D67C-E924-475E-A0DC-20DB760D6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BC391-9B91-41BE-9D4E-08CBC090F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60B9B-DCF0-4F7D-AFE1-5FFFA3798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BB1C7-88F5-4669-9AC2-8BCC26A72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49338C-739E-4FE7-9D19-5B532A6C5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7478F7-32A9-4B81-A1BD-D839FE0B6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49E05-E4C4-43CD-A14D-EA2F66412C5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6448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5D403-A635-4963-8A5C-4C2AA2E60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A24263-5C87-4668-AC50-481E3E912A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E1551B-E158-4D2F-97A3-11E7710E0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36725-7D0A-43F0-8F0C-F81BDC5FE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08B93-EEEF-4F38-985B-CB0F4D148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3C8E3C-D81D-44EB-A9BB-F877423C1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14B58-E490-496A-BF71-AF1E10C2D67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183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CE8D66E9-6B8B-4A52-9D25-BBA26F49104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3075" name="Freeform 3">
              <a:extLst>
                <a:ext uri="{FF2B5EF4-FFF2-40B4-BE49-F238E27FC236}">
                  <a16:creationId xmlns:a16="http://schemas.microsoft.com/office/drawing/2014/main" id="{ACD92154-78EC-4EF9-A157-7E9F4E724CD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76" name="Freeform 4">
              <a:extLst>
                <a:ext uri="{FF2B5EF4-FFF2-40B4-BE49-F238E27FC236}">
                  <a16:creationId xmlns:a16="http://schemas.microsoft.com/office/drawing/2014/main" id="{137EB04D-F283-49A9-B500-F59A8795F77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77" name="Freeform 5">
              <a:extLst>
                <a:ext uri="{FF2B5EF4-FFF2-40B4-BE49-F238E27FC236}">
                  <a16:creationId xmlns:a16="http://schemas.microsoft.com/office/drawing/2014/main" id="{7F27E099-B5AF-4790-80EB-2C0505A4BCE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78" name="Freeform 6">
              <a:extLst>
                <a:ext uri="{FF2B5EF4-FFF2-40B4-BE49-F238E27FC236}">
                  <a16:creationId xmlns:a16="http://schemas.microsoft.com/office/drawing/2014/main" id="{791C5749-E798-4ACB-BE6D-643C81F4D5C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79" name="Freeform 7">
              <a:extLst>
                <a:ext uri="{FF2B5EF4-FFF2-40B4-BE49-F238E27FC236}">
                  <a16:creationId xmlns:a16="http://schemas.microsoft.com/office/drawing/2014/main" id="{6023DCA1-9297-4A73-A5CB-73D63321578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80" name="Freeform 8">
              <a:extLst>
                <a:ext uri="{FF2B5EF4-FFF2-40B4-BE49-F238E27FC236}">
                  <a16:creationId xmlns:a16="http://schemas.microsoft.com/office/drawing/2014/main" id="{4827E1FF-1C25-4E75-BFC4-9FA52E0C1E8F}"/>
                </a:ext>
              </a:extLst>
            </p:cNvPr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81" name="Freeform 9">
              <a:extLst>
                <a:ext uri="{FF2B5EF4-FFF2-40B4-BE49-F238E27FC236}">
                  <a16:creationId xmlns:a16="http://schemas.microsoft.com/office/drawing/2014/main" id="{30C69536-21CA-4B69-BFD8-7D3DE418106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82" name="Freeform 10">
              <a:extLst>
                <a:ext uri="{FF2B5EF4-FFF2-40B4-BE49-F238E27FC236}">
                  <a16:creationId xmlns:a16="http://schemas.microsoft.com/office/drawing/2014/main" id="{05FA7766-DF50-4C1A-986D-D2448C1E3A26}"/>
                </a:ext>
              </a:extLst>
            </p:cNvPr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83" name="Freeform 11">
              <a:extLst>
                <a:ext uri="{FF2B5EF4-FFF2-40B4-BE49-F238E27FC236}">
                  <a16:creationId xmlns:a16="http://schemas.microsoft.com/office/drawing/2014/main" id="{EC582417-099C-4F8D-BC0B-BF183676CAD2}"/>
                </a:ext>
              </a:extLst>
            </p:cNvPr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84" name="Freeform 12">
              <a:extLst>
                <a:ext uri="{FF2B5EF4-FFF2-40B4-BE49-F238E27FC236}">
                  <a16:creationId xmlns:a16="http://schemas.microsoft.com/office/drawing/2014/main" id="{4B8216CB-F4A2-410A-87C0-CA520015BFAE}"/>
                </a:ext>
              </a:extLst>
            </p:cNvPr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85" name="Freeform 13">
              <a:extLst>
                <a:ext uri="{FF2B5EF4-FFF2-40B4-BE49-F238E27FC236}">
                  <a16:creationId xmlns:a16="http://schemas.microsoft.com/office/drawing/2014/main" id="{DB6CF90F-5D2C-489C-89CD-726EA074F26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86" name="Rectangle 14">
              <a:extLst>
                <a:ext uri="{FF2B5EF4-FFF2-40B4-BE49-F238E27FC236}">
                  <a16:creationId xmlns:a16="http://schemas.microsoft.com/office/drawing/2014/main" id="{76675FDD-5B88-4BA9-A595-BD7CEA72DD3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87" name="Freeform 15">
              <a:extLst>
                <a:ext uri="{FF2B5EF4-FFF2-40B4-BE49-F238E27FC236}">
                  <a16:creationId xmlns:a16="http://schemas.microsoft.com/office/drawing/2014/main" id="{DDECF7D0-88B7-48DD-A390-71284C2FFC0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88" name="Freeform 16">
              <a:extLst>
                <a:ext uri="{FF2B5EF4-FFF2-40B4-BE49-F238E27FC236}">
                  <a16:creationId xmlns:a16="http://schemas.microsoft.com/office/drawing/2014/main" id="{2A340647-631A-4FEE-9F9A-0B11333A089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89" name="Freeform 17">
              <a:extLst>
                <a:ext uri="{FF2B5EF4-FFF2-40B4-BE49-F238E27FC236}">
                  <a16:creationId xmlns:a16="http://schemas.microsoft.com/office/drawing/2014/main" id="{9898B11A-FDC8-4EFE-BBB0-4CD7A4C523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90" name="Freeform 18">
              <a:extLst>
                <a:ext uri="{FF2B5EF4-FFF2-40B4-BE49-F238E27FC236}">
                  <a16:creationId xmlns:a16="http://schemas.microsoft.com/office/drawing/2014/main" id="{FED6002A-2C6F-491A-9901-E1DCAC2201B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91" name="Rectangle 19">
              <a:extLst>
                <a:ext uri="{FF2B5EF4-FFF2-40B4-BE49-F238E27FC236}">
                  <a16:creationId xmlns:a16="http://schemas.microsoft.com/office/drawing/2014/main" id="{CD976BEF-82F0-46E2-B264-34D024D833C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92" name="Freeform 20">
              <a:extLst>
                <a:ext uri="{FF2B5EF4-FFF2-40B4-BE49-F238E27FC236}">
                  <a16:creationId xmlns:a16="http://schemas.microsoft.com/office/drawing/2014/main" id="{1D334B45-F62A-43AE-A613-122CF6D7E6C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93" name="Freeform 21">
              <a:extLst>
                <a:ext uri="{FF2B5EF4-FFF2-40B4-BE49-F238E27FC236}">
                  <a16:creationId xmlns:a16="http://schemas.microsoft.com/office/drawing/2014/main" id="{50001C07-6715-4A36-9FCF-28F971E18E31}"/>
                </a:ext>
              </a:extLst>
            </p:cNvPr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94" name="Freeform 22">
              <a:extLst>
                <a:ext uri="{FF2B5EF4-FFF2-40B4-BE49-F238E27FC236}">
                  <a16:creationId xmlns:a16="http://schemas.microsoft.com/office/drawing/2014/main" id="{B1217261-7964-4CE4-B86C-DE08FAF13291}"/>
                </a:ext>
              </a:extLst>
            </p:cNvPr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95" name="Freeform 23">
              <a:extLst>
                <a:ext uri="{FF2B5EF4-FFF2-40B4-BE49-F238E27FC236}">
                  <a16:creationId xmlns:a16="http://schemas.microsoft.com/office/drawing/2014/main" id="{E82EAF21-1BD3-4430-B083-009CC98F6005}"/>
                </a:ext>
              </a:extLst>
            </p:cNvPr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96" name="Freeform 24">
              <a:extLst>
                <a:ext uri="{FF2B5EF4-FFF2-40B4-BE49-F238E27FC236}">
                  <a16:creationId xmlns:a16="http://schemas.microsoft.com/office/drawing/2014/main" id="{F834B935-2135-4055-8071-FAC75B239EAE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97" name="Freeform 25">
              <a:extLst>
                <a:ext uri="{FF2B5EF4-FFF2-40B4-BE49-F238E27FC236}">
                  <a16:creationId xmlns:a16="http://schemas.microsoft.com/office/drawing/2014/main" id="{36FDB4D2-ADF2-49C5-ACC5-05F5A696D994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98" name="Freeform 26">
              <a:extLst>
                <a:ext uri="{FF2B5EF4-FFF2-40B4-BE49-F238E27FC236}">
                  <a16:creationId xmlns:a16="http://schemas.microsoft.com/office/drawing/2014/main" id="{4C1B6454-3610-49B9-B1E3-42CBFF52ABE3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99" name="Freeform 27">
              <a:extLst>
                <a:ext uri="{FF2B5EF4-FFF2-40B4-BE49-F238E27FC236}">
                  <a16:creationId xmlns:a16="http://schemas.microsoft.com/office/drawing/2014/main" id="{BAA66BF0-35FF-4B9B-A718-DF467D4DCC13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100" name="Freeform 28">
              <a:extLst>
                <a:ext uri="{FF2B5EF4-FFF2-40B4-BE49-F238E27FC236}">
                  <a16:creationId xmlns:a16="http://schemas.microsoft.com/office/drawing/2014/main" id="{E3B01BA3-6087-4DBB-A286-D966CD1763A8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101" name="Rectangle 29">
              <a:extLst>
                <a:ext uri="{FF2B5EF4-FFF2-40B4-BE49-F238E27FC236}">
                  <a16:creationId xmlns:a16="http://schemas.microsoft.com/office/drawing/2014/main" id="{4D5EFF31-69FD-4A34-B92D-6350AA6ADF8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3102" name="Rectangle 30">
            <a:extLst>
              <a:ext uri="{FF2B5EF4-FFF2-40B4-BE49-F238E27FC236}">
                <a16:creationId xmlns:a16="http://schemas.microsoft.com/office/drawing/2014/main" id="{935D5259-798D-4640-BA9C-11331C84CC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3103" name="Rectangle 31">
            <a:extLst>
              <a:ext uri="{FF2B5EF4-FFF2-40B4-BE49-F238E27FC236}">
                <a16:creationId xmlns:a16="http://schemas.microsoft.com/office/drawing/2014/main" id="{E196CA4B-6CE1-4874-8198-CFA5067266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3104" name="Rectangle 32">
            <a:extLst>
              <a:ext uri="{FF2B5EF4-FFF2-40B4-BE49-F238E27FC236}">
                <a16:creationId xmlns:a16="http://schemas.microsoft.com/office/drawing/2014/main" id="{564DA18B-FFEF-443F-B852-A0491E1A20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3105" name="Rectangle 33">
            <a:extLst>
              <a:ext uri="{FF2B5EF4-FFF2-40B4-BE49-F238E27FC236}">
                <a16:creationId xmlns:a16="http://schemas.microsoft.com/office/drawing/2014/main" id="{51D826A7-4172-4F28-A0F3-B774AC3E2D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3106" name="Rectangle 34">
            <a:extLst>
              <a:ext uri="{FF2B5EF4-FFF2-40B4-BE49-F238E27FC236}">
                <a16:creationId xmlns:a16="http://schemas.microsoft.com/office/drawing/2014/main" id="{386D55A9-D65E-4BC6-9333-FC6C9C3DCA8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7B59045-7D36-4977-BBC9-73AEB96A473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>
            <a:extLst>
              <a:ext uri="{FF2B5EF4-FFF2-40B4-BE49-F238E27FC236}">
                <a16:creationId xmlns:a16="http://schemas.microsoft.com/office/drawing/2014/main" id="{AEAF30CF-8229-426D-A060-1C2244E1D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447800"/>
            <a:ext cx="6324600" cy="448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7200">
                <a:latin typeface="Hobbit SF" pitchFamily="2" charset="0"/>
              </a:rPr>
              <a:t>Janko Kersnik</a:t>
            </a:r>
          </a:p>
          <a:p>
            <a:pPr algn="ctr">
              <a:spcBef>
                <a:spcPct val="50000"/>
              </a:spcBef>
            </a:pPr>
            <a:r>
              <a:rPr lang="sl-SI" altLang="sl-SI" sz="6000">
                <a:latin typeface="Hobbit SF" pitchFamily="2" charset="0"/>
              </a:rPr>
              <a:t>Ciklamen,</a:t>
            </a:r>
            <a:r>
              <a:rPr lang="sl-SI" altLang="sl-SI" sz="9600">
                <a:latin typeface="Hobbit SF" pitchFamily="2" charset="0"/>
              </a:rPr>
              <a:t> </a:t>
            </a:r>
            <a:r>
              <a:rPr lang="sl-SI" altLang="sl-SI" sz="7200">
                <a:latin typeface="Hobbit SF" pitchFamily="2" charset="0"/>
              </a:rPr>
              <a:t>AGITATOR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4EF5931A-3238-4AB9-BDE4-8A30A8609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3600" b="1"/>
              <a:t>Ciklamen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6E0B2374-7159-48C5-BDA0-0551F5EE8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43000"/>
            <a:ext cx="83820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Z romanom Ciklamen pisatelj predstavi meščansko življenje, ki ga je zaradi svojega notarskega poklica dobro poznal. Zelo dobro so oblikovani zlasti ženski liki. Roman je realističen, čeprav je v ospredju še vedno romantična ljubezenska zgodba. Vpleten je tudi motiv boja z nemštvom, ki je bil v času nastanka romana zelo pereč problem.</a:t>
            </a:r>
          </a:p>
          <a:p>
            <a:pPr>
              <a:spcBef>
                <a:spcPct val="50000"/>
              </a:spcBef>
            </a:pPr>
            <a:r>
              <a:rPr lang="sl-SI" altLang="sl-SI">
                <a:cs typeface="Times New Roman" panose="02020603050405020304" pitchFamily="18" charset="0"/>
              </a:rPr>
              <a:t>Zgodba se dogaja v majhnem podeželskem trgu Borju na Kranjskem, v </a:t>
            </a:r>
            <a:r>
              <a:rPr lang="sl-SI" altLang="sl-SI"/>
              <a:t>19.</a:t>
            </a:r>
            <a:r>
              <a:rPr lang="sl-SI" altLang="sl-SI">
                <a:cs typeface="Times New Roman" panose="02020603050405020304" pitchFamily="18" charset="0"/>
              </a:rPr>
              <a:t> stoletju</a:t>
            </a:r>
            <a:r>
              <a:rPr lang="sl-SI" altLang="sl-SI"/>
              <a:t>,</a:t>
            </a:r>
            <a:r>
              <a:rPr lang="sl-SI" altLang="sl-SI">
                <a:cs typeface="Times New Roman" panose="02020603050405020304" pitchFamily="18" charset="0"/>
              </a:rPr>
              <a:t> v času prebujanja slovenske narodne zavesti. </a:t>
            </a:r>
            <a:r>
              <a:rPr lang="sl-SI" altLang="sl-SI"/>
              <a:t>Govori o ljubezenskih zgodbah odvetnika Hrasta in Katinke ter Medena in Elze.</a:t>
            </a:r>
          </a:p>
          <a:p>
            <a:pPr>
              <a:spcBef>
                <a:spcPct val="50000"/>
              </a:spcBef>
            </a:pPr>
            <a:r>
              <a:rPr lang="sl-SI" altLang="sl-SI"/>
              <a:t>Ciklamen je izhajal v Ljubljanskem Zvonu 1883.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3C30E142-0AC3-456B-B772-5631839B0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"/>
            <a:ext cx="8001000" cy="605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3200" b="1"/>
              <a:t>Kratka vsebina:</a:t>
            </a:r>
          </a:p>
          <a:p>
            <a:pPr>
              <a:spcBef>
                <a:spcPct val="50000"/>
              </a:spcBef>
            </a:pPr>
            <a:r>
              <a:rPr lang="sl-SI" altLang="sl-SI">
                <a:ea typeface="MS Mincho" panose="02020609040205080304" pitchFamily="49" charset="-128"/>
              </a:rPr>
              <a:t>Ciklamen je roman, v katerem opisuje Kersnik ljudi in </a:t>
            </a:r>
            <a:r>
              <a:rPr lang="sl-SI" altLang="sl-SI"/>
              <a:t>ž</a:t>
            </a:r>
            <a:r>
              <a:rPr lang="sl-SI" altLang="sl-SI">
                <a:ea typeface="MS Mincho" panose="02020609040205080304" pitchFamily="49" charset="-128"/>
              </a:rPr>
              <a:t>ivljenje v Borju, pode</a:t>
            </a:r>
            <a:r>
              <a:rPr lang="sl-SI" altLang="sl-SI"/>
              <a:t>ž</a:t>
            </a:r>
            <a:r>
              <a:rPr lang="sl-SI" altLang="sl-SI">
                <a:ea typeface="MS Mincho" panose="02020609040205080304" pitchFamily="49" charset="-128"/>
              </a:rPr>
              <a:t>elskem trgu na Kranjskem. V ospredju pripovedi je </a:t>
            </a:r>
            <a:r>
              <a:rPr lang="sl-SI" altLang="sl-SI"/>
              <a:t>š</a:t>
            </a:r>
            <a:r>
              <a:rPr lang="sl-SI" altLang="sl-SI">
                <a:ea typeface="MS Mincho" panose="02020609040205080304" pitchFamily="49" charset="-128"/>
              </a:rPr>
              <a:t>e vedno ljubezenska zgodba, katere junak je odvetnik Hrast. Zaljubi se v nem</a:t>
            </a:r>
            <a:r>
              <a:rPr lang="sl-SI" altLang="sl-SI"/>
              <a:t>š</a:t>
            </a:r>
            <a:r>
              <a:rPr lang="sl-SI" altLang="sl-SI">
                <a:ea typeface="MS Mincho" panose="02020609040205080304" pitchFamily="49" charset="-128"/>
              </a:rPr>
              <a:t>ko guvernanto Elzo, vendar ni posebno prizadet, ko se ta poro</a:t>
            </a:r>
            <a:r>
              <a:rPr lang="sl-SI" altLang="sl-SI"/>
              <a:t>č</a:t>
            </a:r>
            <a:r>
              <a:rPr lang="sl-SI" altLang="sl-SI">
                <a:ea typeface="MS Mincho" panose="02020609040205080304" pitchFamily="49" charset="-128"/>
              </a:rPr>
              <a:t>i z nem</a:t>
            </a:r>
            <a:r>
              <a:rPr lang="sl-SI" altLang="sl-SI"/>
              <a:t>š</a:t>
            </a:r>
            <a:r>
              <a:rPr lang="sl-SI" altLang="sl-SI">
                <a:ea typeface="MS Mincho" panose="02020609040205080304" pitchFamily="49" charset="-128"/>
              </a:rPr>
              <a:t>kutarskim gra</a:t>
            </a:r>
            <a:r>
              <a:rPr lang="sl-SI" altLang="sl-SI"/>
              <a:t>šč</a:t>
            </a:r>
            <a:r>
              <a:rPr lang="sl-SI" altLang="sl-SI">
                <a:ea typeface="MS Mincho" panose="02020609040205080304" pitchFamily="49" charset="-128"/>
              </a:rPr>
              <a:t>akom Medenom. Sre</a:t>
            </a:r>
            <a:r>
              <a:rPr lang="sl-SI" altLang="sl-SI"/>
              <a:t>č</a:t>
            </a:r>
            <a:r>
              <a:rPr lang="sl-SI" altLang="sl-SI">
                <a:ea typeface="MS Mincho" panose="02020609040205080304" pitchFamily="49" charset="-128"/>
              </a:rPr>
              <a:t>al je namre</a:t>
            </a:r>
            <a:r>
              <a:rPr lang="sl-SI" altLang="sl-SI"/>
              <a:t>č ž</a:t>
            </a:r>
            <a:r>
              <a:rPr lang="sl-SI" altLang="sl-SI">
                <a:ea typeface="MS Mincho" panose="02020609040205080304" pitchFamily="49" charset="-128"/>
              </a:rPr>
              <a:t>eno bolnega bogatega posestnika Katinko</a:t>
            </a:r>
            <a:r>
              <a:rPr lang="sl-SI" altLang="sl-SI"/>
              <a:t> Ilovski</a:t>
            </a:r>
            <a:r>
              <a:rPr lang="sl-SI" altLang="sl-SI">
                <a:ea typeface="MS Mincho" panose="02020609040205080304" pitchFamily="49" charset="-128"/>
              </a:rPr>
              <a:t>, ki jo je neko</a:t>
            </a:r>
            <a:r>
              <a:rPr lang="sl-SI" altLang="sl-SI"/>
              <a:t>č</a:t>
            </a:r>
            <a:r>
              <a:rPr lang="sl-SI" altLang="sl-SI">
                <a:ea typeface="MS Mincho" panose="02020609040205080304" pitchFamily="49" charset="-128"/>
              </a:rPr>
              <a:t> na Dunaju, ko je bila </a:t>
            </a:r>
            <a:r>
              <a:rPr lang="sl-SI" altLang="sl-SI"/>
              <a:t>š</a:t>
            </a:r>
            <a:r>
              <a:rPr lang="sl-SI" altLang="sl-SI">
                <a:ea typeface="MS Mincho" panose="02020609040205080304" pitchFamily="49" charset="-128"/>
              </a:rPr>
              <a:t>e dekle, ljubil, a jo je zapustil. Po smrti njenega mo</a:t>
            </a:r>
            <a:r>
              <a:rPr lang="sl-SI" altLang="sl-SI"/>
              <a:t>ž</a:t>
            </a:r>
            <a:r>
              <a:rPr lang="sl-SI" altLang="sl-SI">
                <a:ea typeface="MS Mincho" panose="02020609040205080304" pitchFamily="49" charset="-128"/>
              </a:rPr>
              <a:t>a se z njo poro</a:t>
            </a:r>
            <a:r>
              <a:rPr lang="sl-SI" altLang="sl-SI"/>
              <a:t>č</a:t>
            </a:r>
            <a:r>
              <a:rPr lang="sl-SI" altLang="sl-SI">
                <a:ea typeface="MS Mincho" panose="02020609040205080304" pitchFamily="49" charset="-128"/>
              </a:rPr>
              <a:t>i.</a:t>
            </a:r>
            <a:endParaRPr lang="sl-SI" altLang="sl-SI"/>
          </a:p>
          <a:p>
            <a:pPr>
              <a:spcBef>
                <a:spcPct val="50000"/>
              </a:spcBef>
            </a:pPr>
            <a:r>
              <a:rPr lang="sl-SI" altLang="sl-SI">
                <a:ea typeface="MS Mincho" panose="02020609040205080304" pitchFamily="49" charset="-128"/>
              </a:rPr>
              <a:t>Pisatelj se v tem delu ne omejuje samo na to ljubezensko zgodbo. Veliko pozornosti posve</a:t>
            </a:r>
            <a:r>
              <a:rPr lang="sl-SI" altLang="sl-SI"/>
              <a:t>č</a:t>
            </a:r>
            <a:r>
              <a:rPr lang="sl-SI" altLang="sl-SI">
                <a:ea typeface="MS Mincho" panose="02020609040205080304" pitchFamily="49" charset="-128"/>
              </a:rPr>
              <a:t>a opisom okolja in prikazovanju dru</a:t>
            </a:r>
            <a:r>
              <a:rPr lang="sl-SI" altLang="sl-SI"/>
              <a:t>ž</a:t>
            </a:r>
            <a:r>
              <a:rPr lang="sl-SI" altLang="sl-SI">
                <a:ea typeface="MS Mincho" panose="02020609040205080304" pitchFamily="49" charset="-128"/>
              </a:rPr>
              <a:t>abnih prireditev v </a:t>
            </a:r>
            <a:r>
              <a:rPr lang="sl-SI" altLang="sl-SI"/>
              <a:t>č</a:t>
            </a:r>
            <a:r>
              <a:rPr lang="sl-SI" altLang="sl-SI">
                <a:ea typeface="MS Mincho" panose="02020609040205080304" pitchFamily="49" charset="-128"/>
              </a:rPr>
              <a:t>italnici. Podrobna slika stranske osebe, ki dopolnjujejo sliko </a:t>
            </a:r>
            <a:r>
              <a:rPr lang="sl-SI" altLang="sl-SI"/>
              <a:t>ž</a:t>
            </a:r>
            <a:r>
              <a:rPr lang="sl-SI" altLang="sl-SI">
                <a:ea typeface="MS Mincho" panose="02020609040205080304" pitchFamily="49" charset="-128"/>
              </a:rPr>
              <a:t>ivljenja v pode</a:t>
            </a:r>
            <a:r>
              <a:rPr lang="sl-SI" altLang="sl-SI"/>
              <a:t>ž</a:t>
            </a:r>
            <a:r>
              <a:rPr lang="sl-SI" altLang="sl-SI">
                <a:ea typeface="MS Mincho" panose="02020609040205080304" pitchFamily="49" charset="-128"/>
              </a:rPr>
              <a:t>elskem trgu. Poudarja tudi slovensko narodno zavest in vrednoti po tem osebe, ki nastopajo v </a:t>
            </a:r>
            <a:r>
              <a:rPr lang="sl-SI" altLang="sl-SI">
                <a:cs typeface="Courier New" panose="02070309020205020404" pitchFamily="49" charset="0"/>
              </a:rPr>
              <a:t>delu.</a:t>
            </a:r>
            <a:r>
              <a:rPr lang="sl-SI" altLang="sl-SI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14910E3C-B4E3-4947-9BD3-ACA1EB392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63538"/>
            <a:ext cx="8229600" cy="485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3200" b="1"/>
              <a:t>Glavne osebe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l-SI" altLang="sl-SI" u="sng">
                <a:cs typeface="Times New Roman" panose="02020603050405020304" pitchFamily="18" charset="0"/>
              </a:rPr>
              <a:t>D</a:t>
            </a:r>
            <a:r>
              <a:rPr lang="sl-SI" altLang="sl-SI" u="sng"/>
              <a:t>r. Hrast</a:t>
            </a:r>
            <a:r>
              <a:rPr lang="sl-SI" altLang="sl-SI">
                <a:cs typeface="Times New Roman" panose="02020603050405020304" pitchFamily="18" charset="0"/>
              </a:rPr>
              <a:t>, </a:t>
            </a:r>
            <a:r>
              <a:rPr lang="sl-SI" altLang="sl-SI"/>
              <a:t>odvetnik</a:t>
            </a:r>
            <a:r>
              <a:rPr lang="sl-SI" altLang="sl-SI">
                <a:cs typeface="Times New Roman" panose="02020603050405020304" pitchFamily="18" charset="0"/>
              </a:rPr>
              <a:t> na Borju, ki si sprva prizadeva pridobiti Elzino naklonjenost, nato pa ga premaga stara ljubezen</a:t>
            </a:r>
            <a:endParaRPr lang="sl-SI" altLang="sl-SI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l-SI" altLang="sl-SI" u="sng">
                <a:cs typeface="Times New Roman" panose="02020603050405020304" pitchFamily="18" charset="0"/>
              </a:rPr>
              <a:t>B</a:t>
            </a:r>
            <a:r>
              <a:rPr lang="sl-SI" altLang="sl-SI" u="sng"/>
              <a:t>ole</a:t>
            </a:r>
            <a:r>
              <a:rPr lang="sl-SI" altLang="sl-SI">
                <a:cs typeface="Times New Roman" panose="02020603050405020304" pitchFamily="18" charset="0"/>
              </a:rPr>
              <a:t>, bogat posestnik z gradu Drenovo</a:t>
            </a:r>
            <a:endParaRPr lang="sl-SI" altLang="sl-SI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l-SI" altLang="sl-SI" u="sng"/>
              <a:t>Elza Muller</a:t>
            </a:r>
            <a:r>
              <a:rPr lang="sl-SI" altLang="sl-SI">
                <a:cs typeface="Times New Roman" panose="02020603050405020304" pitchFamily="18" charset="0"/>
              </a:rPr>
              <a:t>, guvernanta z Drenovega, ki se nikakor ne more odločiti kdo je zanjo boljši</a:t>
            </a:r>
            <a:r>
              <a:rPr lang="sl-SI" altLang="sl-SI"/>
              <a:t>:</a:t>
            </a:r>
            <a:r>
              <a:rPr lang="sl-SI" altLang="sl-SI">
                <a:cs typeface="Times New Roman" panose="02020603050405020304" pitchFamily="18" charset="0"/>
              </a:rPr>
              <a:t> Dr. Hrast ali Meden.</a:t>
            </a:r>
            <a:endParaRPr lang="sl-SI" altLang="sl-SI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l-SI" altLang="sl-SI" u="sng">
                <a:cs typeface="Times New Roman" panose="02020603050405020304" pitchFamily="18" charset="0"/>
              </a:rPr>
              <a:t>A</a:t>
            </a:r>
            <a:r>
              <a:rPr lang="sl-SI" altLang="sl-SI" u="sng"/>
              <a:t>nton Meden</a:t>
            </a:r>
            <a:r>
              <a:rPr lang="sl-SI" altLang="sl-SI">
                <a:cs typeface="Times New Roman" panose="02020603050405020304" pitchFamily="18" charset="0"/>
              </a:rPr>
              <a:t>, Elzin snubec, nemškutar in graščak na Borju</a:t>
            </a:r>
            <a:br>
              <a:rPr lang="sl-SI" altLang="sl-SI">
                <a:cs typeface="Times New Roman" panose="02020603050405020304" pitchFamily="18" charset="0"/>
              </a:rPr>
            </a:br>
            <a:endParaRPr lang="sl-SI" altLang="sl-SI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sl-SI" altLang="sl-SI" u="sng">
                <a:cs typeface="Times New Roman" panose="02020603050405020304" pitchFamily="18" charset="0"/>
              </a:rPr>
              <a:t>K</a:t>
            </a:r>
            <a:r>
              <a:rPr lang="sl-SI" altLang="sl-SI" u="sng"/>
              <a:t>atinka Ilovski</a:t>
            </a:r>
            <a:r>
              <a:rPr lang="sl-SI" altLang="sl-SI">
                <a:cs typeface="Times New Roman" panose="02020603050405020304" pitchFamily="18" charset="0"/>
              </a:rPr>
              <a:t>, nekdanja ljubezen dr. Hrasta</a:t>
            </a:r>
            <a:r>
              <a:rPr lang="sl-SI" altLang="sl-SI"/>
              <a:t>, zdaj poročena s hudo bolnim možem </a:t>
            </a: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>
            <a:extLst>
              <a:ext uri="{FF2B5EF4-FFF2-40B4-BE49-F238E27FC236}">
                <a16:creationId xmlns:a16="http://schemas.microsoft.com/office/drawing/2014/main" id="{2A83AA86-73E2-403C-AEE4-C21E2AD7E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3600" b="1"/>
              <a:t>AGITATOR</a:t>
            </a:r>
          </a:p>
        </p:txBody>
      </p:sp>
      <p:sp>
        <p:nvSpPr>
          <p:cNvPr id="1027" name="Text Box 3">
            <a:extLst>
              <a:ext uri="{FF2B5EF4-FFF2-40B4-BE49-F238E27FC236}">
                <a16:creationId xmlns:a16="http://schemas.microsoft.com/office/drawing/2014/main" id="{8B451496-F457-4926-9E54-C2DD42EC8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5400"/>
            <a:ext cx="8458200" cy="398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800" b="1"/>
              <a:t>Slovarček:</a:t>
            </a:r>
          </a:p>
          <a:p>
            <a:pPr>
              <a:spcBef>
                <a:spcPct val="50000"/>
              </a:spcBef>
            </a:pPr>
            <a:r>
              <a:rPr lang="sl-SI" altLang="sl-SI" u="sng"/>
              <a:t>agitator</a:t>
            </a:r>
            <a:r>
              <a:rPr lang="sl-SI" altLang="sl-SI"/>
              <a:t> - kdor agitira: agitatorji so nabirali glasove za volitve </a:t>
            </a:r>
          </a:p>
          <a:p>
            <a:pPr>
              <a:spcBef>
                <a:spcPct val="50000"/>
              </a:spcBef>
            </a:pPr>
            <a:r>
              <a:rPr lang="sl-SI" altLang="sl-SI" u="sng"/>
              <a:t>agitirati</a:t>
            </a:r>
            <a:r>
              <a:rPr lang="sl-SI" altLang="sl-SI"/>
              <a:t>  - pridobivati koga za kaj</a:t>
            </a:r>
          </a:p>
          <a:p>
            <a:pPr>
              <a:spcBef>
                <a:spcPct val="50000"/>
              </a:spcBef>
            </a:pPr>
            <a:r>
              <a:rPr lang="sl-SI" altLang="sl-SI" u="sng"/>
              <a:t>koncipist</a:t>
            </a:r>
            <a:r>
              <a:rPr lang="sl-SI" altLang="sl-SI"/>
              <a:t> - v stari Avstriji in v stari Jugoslaviji nižji konceptni uradnik </a:t>
            </a:r>
            <a:r>
              <a:rPr lang="sl-SI" altLang="sl-SI">
                <a:sym typeface="Wingdings" panose="05000000000000000000" pitchFamily="2" charset="2"/>
              </a:rPr>
              <a:t> pravno izobražen uradnik v upravnem organu</a:t>
            </a:r>
            <a:endParaRPr lang="sl-SI" altLang="sl-SI"/>
          </a:p>
          <a:p>
            <a:pPr>
              <a:spcBef>
                <a:spcPct val="50000"/>
              </a:spcBef>
            </a:pPr>
            <a:r>
              <a:rPr lang="sl-SI" altLang="sl-SI" u="sng"/>
              <a:t>koncipient</a:t>
            </a:r>
            <a:r>
              <a:rPr lang="sl-SI" altLang="sl-SI"/>
              <a:t> - pripravnik, navadno odvetniški koncipient</a:t>
            </a:r>
          </a:p>
          <a:p>
            <a:pPr>
              <a:spcBef>
                <a:spcPct val="50000"/>
              </a:spcBef>
            </a:pPr>
            <a:r>
              <a:rPr lang="sl-SI" altLang="sl-SI" u="sng"/>
              <a:t>adjunkt</a:t>
            </a:r>
            <a:r>
              <a:rPr lang="sl-SI" altLang="sl-SI"/>
              <a:t> - pisarniški uslužbenec po končani pripravniški dobi in opravljenem strokovnem izpitu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242F6AEB-14D3-49C6-BA86-6671013C2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8534400" cy="611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cs typeface="Times New Roman" panose="02020603050405020304" pitchFamily="18" charset="0"/>
              </a:rPr>
              <a:t>Agitato</a:t>
            </a:r>
            <a:r>
              <a:rPr lang="sl-SI" altLang="sl-SI"/>
              <a:t>r</a:t>
            </a:r>
            <a:r>
              <a:rPr lang="sl-SI" altLang="sl-SI">
                <a:cs typeface="Times New Roman" panose="02020603050405020304" pitchFamily="18" charset="0"/>
              </a:rPr>
              <a:t> je nadaljevanje romana Ciklamen. Snov za ta politi</a:t>
            </a:r>
            <a:r>
              <a:rPr lang="sl-SI" altLang="sl-SI"/>
              <a:t>č</a:t>
            </a:r>
            <a:r>
              <a:rPr lang="sl-SI" altLang="sl-SI">
                <a:cs typeface="Times New Roman" panose="02020603050405020304" pitchFamily="18" charset="0"/>
              </a:rPr>
              <a:t>ni</a:t>
            </a:r>
            <a:r>
              <a:rPr lang="sl-SI" altLang="sl-SI"/>
              <a:t> </a:t>
            </a:r>
            <a:r>
              <a:rPr lang="sl-SI" altLang="sl-SI">
                <a:cs typeface="Times New Roman" panose="02020603050405020304" pitchFamily="18" charset="0"/>
              </a:rPr>
              <a:t>roman je zajel Kersnik iz neposredne sodobnosti in slika v njem predvolilni boj med slovens</a:t>
            </a:r>
            <a:r>
              <a:rPr lang="sl-SI" altLang="sl-SI"/>
              <a:t>k</a:t>
            </a:r>
            <a:r>
              <a:rPr lang="sl-SI" altLang="sl-SI">
                <a:cs typeface="Times New Roman" panose="02020603050405020304" pitchFamily="18" charset="0"/>
              </a:rPr>
              <a:t>imi liberalci in katoli</a:t>
            </a:r>
            <a:r>
              <a:rPr lang="sl-SI" altLang="sl-SI"/>
              <a:t>š</a:t>
            </a:r>
            <a:r>
              <a:rPr lang="sl-SI" altLang="sl-SI">
                <a:cs typeface="Times New Roman" panose="02020603050405020304" pitchFamily="18" charset="0"/>
              </a:rPr>
              <a:t>kimi konservativci, ki sodelujejo z nem</a:t>
            </a:r>
            <a:r>
              <a:rPr lang="sl-SI" altLang="sl-SI"/>
              <a:t>š</a:t>
            </a:r>
            <a:r>
              <a:rPr lang="sl-SI" altLang="sl-SI">
                <a:cs typeface="Times New Roman" panose="02020603050405020304" pitchFamily="18" charset="0"/>
              </a:rPr>
              <a:t>kutarji in nem</a:t>
            </a:r>
            <a:r>
              <a:rPr lang="sl-SI" altLang="sl-SI"/>
              <a:t>š</a:t>
            </a:r>
            <a:r>
              <a:rPr lang="sl-SI" altLang="sl-SI">
                <a:cs typeface="Times New Roman" panose="02020603050405020304" pitchFamily="18" charset="0"/>
              </a:rPr>
              <a:t>kimi uradniki.</a:t>
            </a:r>
            <a:r>
              <a:rPr lang="sl-SI" altLang="sl-SI"/>
              <a:t> Roman je izhajal v Ljubljanskem Zvonu  1885.</a:t>
            </a:r>
          </a:p>
          <a:p>
            <a:pPr>
              <a:spcBef>
                <a:spcPct val="50000"/>
              </a:spcBef>
            </a:pPr>
            <a:r>
              <a:rPr lang="sl-SI" altLang="sl-SI">
                <a:cs typeface="Times New Roman" panose="02020603050405020304" pitchFamily="18" charset="0"/>
              </a:rPr>
              <a:t>Dejanje je </a:t>
            </a:r>
            <a:r>
              <a:rPr lang="sl-SI" altLang="sl-SI"/>
              <a:t>zopet postavljeno </a:t>
            </a:r>
            <a:r>
              <a:rPr lang="sl-SI" altLang="sl-SI">
                <a:cs typeface="Times New Roman" panose="02020603050405020304" pitchFamily="18" charset="0"/>
              </a:rPr>
              <a:t>v trg Borje, tudi osebe ostanejo iste kot v Ciklam</a:t>
            </a:r>
            <a:r>
              <a:rPr lang="sl-SI" altLang="sl-SI"/>
              <a:t>n</a:t>
            </a:r>
            <a:r>
              <a:rPr lang="sl-SI" altLang="sl-SI">
                <a:cs typeface="Times New Roman" panose="02020603050405020304" pitchFamily="18" charset="0"/>
              </a:rPr>
              <a:t>u. Dejstva je Kersnik  povzel po resni</a:t>
            </a:r>
            <a:r>
              <a:rPr lang="sl-SI" altLang="sl-SI"/>
              <a:t>č</a:t>
            </a:r>
            <a:r>
              <a:rPr lang="sl-SI" altLang="sl-SI">
                <a:cs typeface="Times New Roman" panose="02020603050405020304" pitchFamily="18" charset="0"/>
              </a:rPr>
              <a:t>nem dogajanju, saj je sam spoznal odnose med strankam</a:t>
            </a:r>
            <a:r>
              <a:rPr lang="sl-SI" altLang="sl-SI"/>
              <a:t>a</a:t>
            </a:r>
            <a:r>
              <a:rPr lang="sl-SI" altLang="sl-SI">
                <a:cs typeface="Times New Roman" panose="02020603050405020304" pitchFamily="18" charset="0"/>
              </a:rPr>
              <a:t> in politi</a:t>
            </a:r>
            <a:r>
              <a:rPr lang="sl-SI" altLang="sl-SI"/>
              <a:t>č</a:t>
            </a:r>
            <a:r>
              <a:rPr lang="sl-SI" altLang="sl-SI">
                <a:cs typeface="Times New Roman" panose="02020603050405020304" pitchFamily="18" charset="0"/>
              </a:rPr>
              <a:t>ne spletke, ko je leta 1883 kandidiral v de</a:t>
            </a:r>
            <a:r>
              <a:rPr lang="sl-SI" altLang="sl-SI"/>
              <a:t>ž</a:t>
            </a:r>
            <a:r>
              <a:rPr lang="sl-SI" altLang="sl-SI">
                <a:cs typeface="Times New Roman" panose="02020603050405020304" pitchFamily="18" charset="0"/>
              </a:rPr>
              <a:t>elni zbor. Kersnik je bil pri teh volitvah izvoljen za poslanca, medtem ko junak romana, liberalni in narodno zavedni dr. Hrast</a:t>
            </a:r>
            <a:r>
              <a:rPr lang="sl-SI" altLang="sl-SI"/>
              <a:t>,</a:t>
            </a:r>
            <a:r>
              <a:rPr lang="sl-SI" altLang="sl-SI">
                <a:cs typeface="Times New Roman" panose="02020603050405020304" pitchFamily="18" charset="0"/>
              </a:rPr>
              <a:t> propade, ker ima mo</a:t>
            </a:r>
            <a:r>
              <a:rPr lang="sl-SI" altLang="sl-SI"/>
              <a:t>č</a:t>
            </a:r>
            <a:r>
              <a:rPr lang="sl-SI" altLang="sl-SI">
                <a:cs typeface="Times New Roman" panose="02020603050405020304" pitchFamily="18" charset="0"/>
              </a:rPr>
              <a:t>nega nasprotnika v nem</a:t>
            </a:r>
            <a:r>
              <a:rPr lang="sl-SI" altLang="sl-SI"/>
              <a:t>š</a:t>
            </a:r>
            <a:r>
              <a:rPr lang="sl-SI" altLang="sl-SI">
                <a:cs typeface="Times New Roman" panose="02020603050405020304" pitchFamily="18" charset="0"/>
              </a:rPr>
              <a:t>kutarju Medenu, ki ga podpira tudi</a:t>
            </a:r>
            <a:r>
              <a:rPr lang="sl-SI" altLang="sl-SI"/>
              <a:t> </a:t>
            </a:r>
            <a:r>
              <a:rPr lang="sl-SI" altLang="sl-SI">
                <a:cs typeface="Times New Roman" panose="02020603050405020304" pitchFamily="18" charset="0"/>
              </a:rPr>
              <a:t>duh</a:t>
            </a:r>
            <a:r>
              <a:rPr lang="sl-SI" altLang="sl-SI"/>
              <a:t>ovščina. </a:t>
            </a:r>
            <a:r>
              <a:rPr lang="sl-SI" altLang="sl-SI">
                <a:ea typeface="MS Mincho" panose="02020609040205080304" pitchFamily="49" charset="-128"/>
              </a:rPr>
              <a:t>Gra</a:t>
            </a:r>
            <a:r>
              <a:rPr lang="sl-SI" altLang="sl-SI"/>
              <a:t>šč</a:t>
            </a:r>
            <a:r>
              <a:rPr lang="sl-SI" altLang="sl-SI">
                <a:ea typeface="MS Mincho" panose="02020609040205080304" pitchFamily="49" charset="-128"/>
              </a:rPr>
              <a:t>ak Bole, ki niha med obema kandidatoma, se zaradi osebne u</a:t>
            </a:r>
            <a:r>
              <a:rPr lang="sl-SI" altLang="sl-SI"/>
              <a:t>ž</a:t>
            </a:r>
            <a:r>
              <a:rPr lang="sl-SI" altLang="sl-SI">
                <a:ea typeface="MS Mincho" panose="02020609040205080304" pitchFamily="49" charset="-128"/>
              </a:rPr>
              <a:t>aljenosti odlo</a:t>
            </a:r>
            <a:r>
              <a:rPr lang="sl-SI" altLang="sl-SI"/>
              <a:t>č</a:t>
            </a:r>
            <a:r>
              <a:rPr lang="sl-SI" altLang="sl-SI">
                <a:ea typeface="MS Mincho" panose="02020609040205080304" pitchFamily="49" charset="-128"/>
              </a:rPr>
              <a:t>i za Medena. </a:t>
            </a:r>
            <a:r>
              <a:rPr lang="sl-SI" altLang="sl-SI"/>
              <a:t>L</a:t>
            </a:r>
            <a:r>
              <a:rPr lang="sl-SI" altLang="sl-SI">
                <a:ea typeface="MS Mincho" panose="02020609040205080304" pitchFamily="49" charset="-128"/>
              </a:rPr>
              <a:t>jubezenska zgodba, ki je povezana s polit</a:t>
            </a:r>
            <a:r>
              <a:rPr lang="sl-SI" altLang="sl-SI"/>
              <a:t>ič</a:t>
            </a:r>
            <a:r>
              <a:rPr lang="sl-SI" altLang="sl-SI">
                <a:ea typeface="MS Mincho" panose="02020609040205080304" pitchFamily="49" charset="-128"/>
              </a:rPr>
              <a:t>nim dogajanjem, pa se sre</a:t>
            </a:r>
            <a:r>
              <a:rPr lang="sl-SI" altLang="sl-SI"/>
              <a:t>č</a:t>
            </a:r>
            <a:r>
              <a:rPr lang="sl-SI" altLang="sl-SI">
                <a:ea typeface="MS Mincho" panose="02020609040205080304" pitchFamily="49" charset="-128"/>
              </a:rPr>
              <a:t>no zaklju</a:t>
            </a:r>
            <a:r>
              <a:rPr lang="sl-SI" altLang="sl-SI"/>
              <a:t>č</a:t>
            </a:r>
            <a:r>
              <a:rPr lang="sl-SI" altLang="sl-SI">
                <a:ea typeface="MS Mincho" panose="02020609040205080304" pitchFamily="49" charset="-128"/>
              </a:rPr>
              <a:t>i. Zavedni Slovenec Koren, pripravnik pri dr. Hrastu</a:t>
            </a:r>
            <a:r>
              <a:rPr lang="sl-SI" altLang="sl-SI"/>
              <a:t>, se poroči z Milico Bole.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EEE50F7E-07A1-4CC0-ADC5-186C70C6E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"/>
            <a:ext cx="8077200" cy="605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3200" b="1"/>
              <a:t>Glavne osebe</a:t>
            </a:r>
          </a:p>
          <a:p>
            <a:pPr>
              <a:spcBef>
                <a:spcPct val="50000"/>
              </a:spcBef>
            </a:pPr>
            <a:r>
              <a:rPr lang="sl-SI" altLang="sl-SI" u="sng"/>
              <a:t>Andrej Koren</a:t>
            </a:r>
            <a:r>
              <a:rPr lang="sl-SI" altLang="sl-SI"/>
              <a:t>, koncipient pri dr. Hrastu in tudi njegov agitator, zaljubljen v Milico Bole</a:t>
            </a:r>
          </a:p>
          <a:p>
            <a:pPr>
              <a:spcBef>
                <a:spcPct val="50000"/>
              </a:spcBef>
            </a:pPr>
            <a:r>
              <a:rPr lang="sl-SI" altLang="sl-SI" u="sng">
                <a:cs typeface="Times New Roman" panose="02020603050405020304" pitchFamily="18" charset="0"/>
              </a:rPr>
              <a:t>D</a:t>
            </a:r>
            <a:r>
              <a:rPr lang="sl-SI" altLang="sl-SI" u="sng"/>
              <a:t>r. Hrast</a:t>
            </a:r>
            <a:r>
              <a:rPr lang="sl-SI" altLang="sl-SI">
                <a:cs typeface="Times New Roman" panose="02020603050405020304" pitchFamily="18" charset="0"/>
              </a:rPr>
              <a:t>, </a:t>
            </a:r>
            <a:r>
              <a:rPr lang="sl-SI" altLang="sl-SI"/>
              <a:t>odvetnik</a:t>
            </a:r>
            <a:r>
              <a:rPr lang="sl-SI" altLang="sl-SI">
                <a:cs typeface="Times New Roman" panose="02020603050405020304" pitchFamily="18" charset="0"/>
              </a:rPr>
              <a:t> na Borju, </a:t>
            </a:r>
            <a:r>
              <a:rPr lang="sl-SI" altLang="sl-SI"/>
              <a:t>ki kot liberalni kandidat kandidira v deželni zbor</a:t>
            </a:r>
            <a:br>
              <a:rPr lang="sl-SI" altLang="sl-SI">
                <a:cs typeface="Times New Roman" panose="02020603050405020304" pitchFamily="18" charset="0"/>
              </a:rPr>
            </a:br>
            <a:r>
              <a:rPr lang="sl-SI" altLang="sl-SI" u="sng"/>
              <a:t>Bole</a:t>
            </a:r>
            <a:r>
              <a:rPr lang="sl-SI" altLang="sl-SI">
                <a:cs typeface="Times New Roman" panose="02020603050405020304" pitchFamily="18" charset="0"/>
              </a:rPr>
              <a:t>, bogat posestnik z gradu Drenovo</a:t>
            </a:r>
            <a:r>
              <a:rPr lang="sl-SI" altLang="sl-SI"/>
              <a:t> in Miličin oče</a:t>
            </a:r>
          </a:p>
          <a:p>
            <a:pPr>
              <a:spcBef>
                <a:spcPct val="50000"/>
              </a:spcBef>
            </a:pPr>
            <a:r>
              <a:rPr lang="sl-SI" altLang="sl-SI" u="sng"/>
              <a:t>Milica</a:t>
            </a:r>
            <a:r>
              <a:rPr lang="sl-SI" altLang="sl-SI"/>
              <a:t>, Boletova hči, v starosti 16 let se vrne iz odgojevališča v Švici, je zelo lepa, a tudi neizkušena</a:t>
            </a:r>
          </a:p>
          <a:p>
            <a:pPr>
              <a:spcBef>
                <a:spcPct val="50000"/>
              </a:spcBef>
            </a:pPr>
            <a:r>
              <a:rPr lang="sl-SI" altLang="sl-SI" u="sng"/>
              <a:t>Elza Meden</a:t>
            </a:r>
            <a:r>
              <a:rPr lang="sl-SI" altLang="sl-SI"/>
              <a:t>, Nemka, spogledljivka, očarljiva in lepa</a:t>
            </a:r>
            <a:r>
              <a:rPr lang="sl-SI" altLang="sl-SI">
                <a:cs typeface="Times New Roman" panose="02020603050405020304" pitchFamily="18" charset="0"/>
              </a:rPr>
              <a:t> </a:t>
            </a:r>
            <a:endParaRPr lang="sl-SI" altLang="sl-SI"/>
          </a:p>
          <a:p>
            <a:pPr>
              <a:spcBef>
                <a:spcPct val="50000"/>
              </a:spcBef>
            </a:pPr>
            <a:r>
              <a:rPr lang="sl-SI" altLang="sl-SI" u="sng"/>
              <a:t>Anton Meden</a:t>
            </a:r>
            <a:r>
              <a:rPr lang="sl-SI" altLang="sl-SI">
                <a:cs typeface="Times New Roman" panose="02020603050405020304" pitchFamily="18" charset="0"/>
              </a:rPr>
              <a:t>, nemškutar in graščak na Borju</a:t>
            </a:r>
            <a:r>
              <a:rPr lang="sl-SI" altLang="sl-SI"/>
              <a:t>, kandidat klerikalcev, podpira ga kaplan Anton</a:t>
            </a:r>
          </a:p>
          <a:p>
            <a:pPr>
              <a:spcBef>
                <a:spcPct val="50000"/>
              </a:spcBef>
            </a:pPr>
            <a:r>
              <a:rPr lang="sl-SI" altLang="sl-SI" u="sng"/>
              <a:t>Pl. Ruda</a:t>
            </a:r>
            <a:r>
              <a:rPr lang="sl-SI" altLang="sl-SI"/>
              <a:t>, vladni koncipist, zapeljuje Elzo in Milico, politično se postavi na stran Medena</a:t>
            </a:r>
            <a:endParaRPr lang="sl-SI" altLang="sl-SI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3" name="Text Box 83">
            <a:extLst>
              <a:ext uri="{FF2B5EF4-FFF2-40B4-BE49-F238E27FC236}">
                <a16:creationId xmlns:a16="http://schemas.microsoft.com/office/drawing/2014/main" id="{34921519-037E-4F52-8331-B3699797D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153400" cy="392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3600"/>
              <a:t>KONEC!</a:t>
            </a:r>
          </a:p>
          <a:p>
            <a:pPr>
              <a:spcBef>
                <a:spcPct val="50000"/>
              </a:spcBef>
            </a:pPr>
            <a:r>
              <a:rPr lang="sl-SI" altLang="sl-SI"/>
              <a:t>Žal še ne!</a:t>
            </a:r>
          </a:p>
          <a:p>
            <a:pPr>
              <a:spcBef>
                <a:spcPct val="50000"/>
              </a:spcBef>
            </a:pPr>
            <a:r>
              <a:rPr lang="sl-SI" altLang="sl-SI"/>
              <a:t>Pa poglejmo, če ste morda izvedeli kaj novega…</a:t>
            </a:r>
          </a:p>
          <a:p>
            <a:pPr>
              <a:spcBef>
                <a:spcPct val="50000"/>
              </a:spcBef>
            </a:pPr>
            <a:endParaRPr lang="sl-SI" altLang="sl-SI"/>
          </a:p>
          <a:p>
            <a:pPr>
              <a:spcBef>
                <a:spcPct val="50000"/>
              </a:spcBef>
            </a:pPr>
            <a:r>
              <a:rPr lang="sl-SI" altLang="sl-SI"/>
              <a:t>Čaka vas mini vprašalnik…</a:t>
            </a:r>
          </a:p>
          <a:p>
            <a:pPr>
              <a:spcBef>
                <a:spcPct val="50000"/>
              </a:spcBef>
            </a:pPr>
            <a:endParaRPr lang="sl-SI" altLang="sl-SI"/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pic>
        <p:nvPicPr>
          <p:cNvPr id="10324" name="Picture 84" descr="bs00554_">
            <a:extLst>
              <a:ext uri="{FF2B5EF4-FFF2-40B4-BE49-F238E27FC236}">
                <a16:creationId xmlns:a16="http://schemas.microsoft.com/office/drawing/2014/main" id="{33E8C81F-0016-453E-9EBB-BAC34FE1A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19400"/>
            <a:ext cx="3975100" cy="346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etwork Blitz">
  <a:themeElements>
    <a:clrScheme name="Network Blitz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Network Blitz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etwork Bli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0</TotalTime>
  <Words>617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Hobbit SF</vt:lpstr>
      <vt:lpstr>Times New Roman</vt:lpstr>
      <vt:lpstr>Wingdings</vt:lpstr>
      <vt:lpstr>Network Blitz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2019-06-03T09:08:22Z</dcterms:created>
  <dcterms:modified xsi:type="dcterms:W3CDTF">2019-06-03T09:08:22Z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