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55" autoAdjust="0"/>
    <p:restoredTop sz="94638" autoAdjust="0"/>
  </p:normalViewPr>
  <p:slideViewPr>
    <p:cSldViewPr>
      <p:cViewPr varScale="1">
        <p:scale>
          <a:sx n="71" d="100"/>
          <a:sy n="71" d="100"/>
        </p:scale>
        <p:origin x="-138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9D07D66D-EB4F-42F5-9916-DF72C40E1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F9DAD-7658-4D24-BDBC-61D5A7867160}" type="datetimeFigureOut">
              <a:rPr lang="en-US"/>
              <a:pPr>
                <a:defRPr/>
              </a:pPr>
              <a:t>6/3/2019</a:t>
            </a:fld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CABB4DDE-2190-46F8-A2D1-373071BBF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49003EFB-753B-419E-BDB0-5D34D273B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3DBBC9-B33E-4DC3-B513-FF487F6A34AB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842650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F483BD1F-DCB8-4AA0-BC83-9B304005E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D798C-7531-49A5-A502-709CEF60EFDE}" type="datetimeFigureOut">
              <a:rPr lang="en-US"/>
              <a:pPr>
                <a:defRPr/>
              </a:pPr>
              <a:t>6/3/2019</a:t>
            </a:fld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55F390FF-B7D1-49B9-9175-0D88FBBCB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2D4C7FD7-A21A-46F8-83CC-0CB71560E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95FA40-F25C-42CA-98D9-40E4F33EC585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360574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A9D564E1-662A-4B50-B9BB-A8732EE7A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2D88C-BEC4-4FDF-A452-707EDDCDDAF5}" type="datetimeFigureOut">
              <a:rPr lang="en-US"/>
              <a:pPr>
                <a:defRPr/>
              </a:pPr>
              <a:t>6/3/2019</a:t>
            </a:fld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8D664CA2-AAA9-4279-A1DE-2B7F16242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B522BFFF-0953-4EB0-9D2D-84CC2AD4F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BA178D-9055-48D5-86ED-C79AFDCE1C52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544092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6D14957B-D535-47DB-9728-23A90FE7F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453E7-ADEC-4A4C-8194-B7E7AF6CFC0E}" type="datetimeFigureOut">
              <a:rPr lang="en-US"/>
              <a:pPr>
                <a:defRPr/>
              </a:pPr>
              <a:t>6/3/2019</a:t>
            </a:fld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0D01F633-1495-4D0F-826B-B6DEEA0AB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E6FB5A79-EC00-4F2C-B074-962FCF5AE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F06449-A45A-4008-B51A-29DAAB455072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921417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7089A-77B2-46B1-A0A1-DC1FEC3D4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3E270-06BA-4178-8D7B-000148A30AEE}" type="datetimeFigureOut">
              <a:rPr lang="en-US"/>
              <a:pPr>
                <a:defRPr/>
              </a:pPr>
              <a:t>6/3/2019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B19390-15C0-44CB-9D32-6F0A3BCEB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D758D-CA83-4F3F-BB9E-83CCC9BE3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EF306F-D651-4F96-917E-0A2A719B150A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5651741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57581318-BE2E-4B2E-9B72-CBFD12689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5C8EE-6670-4153-9741-C2EC6966DC77}" type="datetimeFigureOut">
              <a:rPr lang="en-US"/>
              <a:pPr>
                <a:defRPr/>
              </a:pPr>
              <a:t>6/3/2019</a:t>
            </a:fld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892384AE-9F95-4DC2-BD33-DDC76CC48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124B09C8-C4E6-4614-BF51-2362A535B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EC555F-C3B1-4193-9ED3-069EC07FBAB2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160836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>
            <a:extLst>
              <a:ext uri="{FF2B5EF4-FFF2-40B4-BE49-F238E27FC236}">
                <a16:creationId xmlns:a16="http://schemas.microsoft.com/office/drawing/2014/main" id="{C0C45D82-D8FE-4F1E-A3C3-D1DF72B08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A6097-F610-4174-846F-D91C53B75FE2}" type="datetimeFigureOut">
              <a:rPr lang="en-US"/>
              <a:pPr>
                <a:defRPr/>
              </a:pPr>
              <a:t>6/3/2019</a:t>
            </a:fld>
            <a:endParaRPr lang="en-US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6D2C86A4-0AB9-473E-A9BE-1894C98F4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>
            <a:extLst>
              <a:ext uri="{FF2B5EF4-FFF2-40B4-BE49-F238E27FC236}">
                <a16:creationId xmlns:a16="http://schemas.microsoft.com/office/drawing/2014/main" id="{7C9C7644-E0C4-4F34-9C0D-18B623272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FC725D-1BA0-4997-AB17-DC4FB8B363CA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958943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D900D3A3-E3F9-4463-B8B6-80A62722A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F18B6-A8F5-4467-BEB4-593A66C50BE6}" type="datetimeFigureOut">
              <a:rPr lang="en-US"/>
              <a:pPr>
                <a:defRPr/>
              </a:pPr>
              <a:t>6/3/2019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DBD16FD2-3D11-4C4D-BFC8-F36E0C312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D02DA605-CA0D-4DA7-AC6F-ECF3EB521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48BBFA-72A8-4EE5-9576-E153FAA547A2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406685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>
            <a:extLst>
              <a:ext uri="{FF2B5EF4-FFF2-40B4-BE49-F238E27FC236}">
                <a16:creationId xmlns:a16="http://schemas.microsoft.com/office/drawing/2014/main" id="{0EC1ED9A-2525-4A24-B9B6-48D173902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560DE-9766-47CE-B1A7-6ADB4D3AB388}" type="datetimeFigureOut">
              <a:rPr lang="en-US"/>
              <a:pPr>
                <a:defRPr/>
              </a:pPr>
              <a:t>6/3/2019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FEA64B-B4C7-44A3-88C3-F229F62C4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>
            <a:extLst>
              <a:ext uri="{FF2B5EF4-FFF2-40B4-BE49-F238E27FC236}">
                <a16:creationId xmlns:a16="http://schemas.microsoft.com/office/drawing/2014/main" id="{15B0B822-DFC8-4C92-A024-9B5C5173F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012258-961B-46B8-B848-EA44A8D9E91E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78859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B1244734-371E-4CAE-A8A9-45DC4FE90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7BC24-1E37-4177-BCE7-91D572B4DA62}" type="datetimeFigureOut">
              <a:rPr lang="en-US"/>
              <a:pPr>
                <a:defRPr/>
              </a:pPr>
              <a:t>6/3/2019</a:t>
            </a:fld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594FED70-6E81-497B-8446-020E8F3E6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2C497909-E88A-40F7-A39B-77676BABE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519AEB-DAC1-4A0C-B9EB-A6D4CD857497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224233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73ACFAE3-6B70-4AD8-802E-1D9CD092F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9540A-8196-4B66-B58F-BC99545EC075}" type="datetimeFigureOut">
              <a:rPr lang="en-US"/>
              <a:pPr>
                <a:defRPr/>
              </a:pPr>
              <a:t>6/3/2019</a:t>
            </a:fld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6B9DC138-9A43-4B5B-9C2E-E8DE32FC7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321A46F7-E541-4DC3-A2DA-ACF2A0DB1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71BD55-AB0C-44C5-AE38-46797D3361E5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953342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>
            <a:extLst>
              <a:ext uri="{FF2B5EF4-FFF2-40B4-BE49-F238E27FC236}">
                <a16:creationId xmlns:a16="http://schemas.microsoft.com/office/drawing/2014/main" id="{82EBA3C1-13D1-4B57-9BB3-84063C8C4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>
            <a:extLst>
              <a:ext uri="{FF2B5EF4-FFF2-40B4-BE49-F238E27FC236}">
                <a16:creationId xmlns:a16="http://schemas.microsoft.com/office/drawing/2014/main" id="{A8267D28-942F-4D58-A776-2EBF2D0760F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text styles</a:t>
            </a:r>
          </a:p>
          <a:p>
            <a:pPr lvl="1"/>
            <a:r>
              <a:rPr lang="en-US" altLang="sl-SI"/>
              <a:t>Second level</a:t>
            </a:r>
          </a:p>
          <a:p>
            <a:pPr lvl="2"/>
            <a:r>
              <a:rPr lang="en-US" altLang="sl-SI"/>
              <a:t>Third level</a:t>
            </a:r>
          </a:p>
          <a:p>
            <a:pPr lvl="3"/>
            <a:r>
              <a:rPr lang="en-US" altLang="sl-SI"/>
              <a:t>Fourth level</a:t>
            </a:r>
          </a:p>
          <a:p>
            <a:pPr lvl="4"/>
            <a:r>
              <a:rPr lang="en-US" altLang="sl-SI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51A74B6C-3F5A-4836-97A2-662DE7A66C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2D808C-C844-43F9-9933-B9896D34C5AF}" type="datetimeFigureOut">
              <a:rPr lang="en-US"/>
              <a:pPr>
                <a:defRPr/>
              </a:pPr>
              <a:t>6/3/2019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25FC64-60F1-42D2-AD64-A54C1E7C8A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89E0B378-B877-4C74-84B4-A9C3F931D7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BCBCBC"/>
                </a:solidFill>
              </a:defRPr>
            </a:lvl1pPr>
          </a:lstStyle>
          <a:p>
            <a:fld id="{7D2D5E9D-334B-4448-87A3-F20C3F98D661}" type="slidenum">
              <a:rPr lang="en-US" altLang="sl-SI"/>
              <a:pPr/>
              <a:t>‹#›</a:t>
            </a:fld>
            <a:endParaRPr lang="en-US" altLang="sl-S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3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anose="05020102010507070707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anose="05020102010507070707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anose="05000000000000000000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anose="05040102010807070707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7EC2E-8C8A-48E0-BE6E-82A25B6C8C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04800"/>
            <a:ext cx="9144000" cy="147127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Dragotin Kette</a:t>
            </a:r>
          </a:p>
        </p:txBody>
      </p:sp>
      <p:sp>
        <p:nvSpPr>
          <p:cNvPr id="3075" name="Subtitle 2">
            <a:extLst>
              <a:ext uri="{FF2B5EF4-FFF2-40B4-BE49-F238E27FC236}">
                <a16:creationId xmlns:a16="http://schemas.microsoft.com/office/drawing/2014/main" id="{2671874C-8904-412B-9D8D-1745F6D96E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905000"/>
            <a:ext cx="9144000" cy="685800"/>
          </a:xfrm>
        </p:spPr>
        <p:txBody>
          <a:bodyPr/>
          <a:lstStyle/>
          <a:p>
            <a:r>
              <a:rPr lang="sl-SI" altLang="sl-SI"/>
              <a:t>19. januar 1876 – 26. april 1899 </a:t>
            </a:r>
          </a:p>
          <a:p>
            <a:endParaRPr lang="sl-SI" altLang="sl-SI"/>
          </a:p>
        </p:txBody>
      </p:sp>
      <p:pic>
        <p:nvPicPr>
          <p:cNvPr id="3076" name="Picture 2">
            <a:extLst>
              <a:ext uri="{FF2B5EF4-FFF2-40B4-BE49-F238E27FC236}">
                <a16:creationId xmlns:a16="http://schemas.microsoft.com/office/drawing/2014/main" id="{2150E3A0-6765-4199-AC5F-48786DFC6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590800"/>
            <a:ext cx="2857500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DB637-A5FB-4573-9D39-A1CCC2820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Pesem kritiku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AEFC55-BC46-4E44-BD44-026930E2CC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48640" indent="-41148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sl-SI" b="1" dirty="0"/>
              <a:t> </a:t>
            </a:r>
          </a:p>
          <a:p>
            <a:pPr marL="548640" indent="-41148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sl-SI" dirty="0"/>
              <a:t>   Me smo čebelice,</a:t>
            </a:r>
            <a:br>
              <a:rPr lang="sl-SI" dirty="0"/>
            </a:br>
            <a:r>
              <a:rPr lang="sl-SI" dirty="0"/>
              <a:t>letamo v panje,</a:t>
            </a:r>
            <a:br>
              <a:rPr lang="sl-SI" dirty="0"/>
            </a:br>
            <a:r>
              <a:rPr lang="sl-SI" dirty="0"/>
              <a:t>ven, zopet vanje,</a:t>
            </a:r>
            <a:br>
              <a:rPr lang="sl-SI" dirty="0"/>
            </a:br>
            <a:r>
              <a:rPr lang="sl-SI" dirty="0"/>
              <a:t>nosimo v celice</a:t>
            </a:r>
            <a:br>
              <a:rPr lang="sl-SI" dirty="0"/>
            </a:br>
            <a:r>
              <a:rPr lang="sl-SI" dirty="0"/>
              <a:t>polno medú.</a:t>
            </a:r>
            <a:br>
              <a:rPr lang="sl-SI" dirty="0"/>
            </a:br>
            <a:r>
              <a:rPr lang="sl-SI" dirty="0"/>
              <a:t>Daj nam mirú,</a:t>
            </a:r>
            <a:br>
              <a:rPr lang="sl-SI" dirty="0"/>
            </a:br>
            <a:r>
              <a:rPr lang="sl-SI" dirty="0"/>
              <a:t>kritik! Pri mizi</a:t>
            </a:r>
            <a:br>
              <a:rPr lang="sl-SI" dirty="0"/>
            </a:br>
            <a:r>
              <a:rPr lang="sl-SI" dirty="0"/>
              <a:t>črk nam ne grizi,</a:t>
            </a:r>
            <a:br>
              <a:rPr lang="sl-SI" dirty="0"/>
            </a:br>
            <a:r>
              <a:rPr lang="sl-SI" dirty="0"/>
              <a:t>slov nam ne strizi,</a:t>
            </a:r>
            <a:br>
              <a:rPr lang="sl-SI" dirty="0"/>
            </a:br>
            <a:r>
              <a:rPr lang="sl-SI" dirty="0"/>
              <a:t>ne pridi nam blizi!</a:t>
            </a:r>
            <a:br>
              <a:rPr lang="sl-SI" dirty="0"/>
            </a:br>
            <a:r>
              <a:rPr lang="sl-SI" dirty="0"/>
              <a:t>Me se ne slinimo,</a:t>
            </a:r>
            <a:br>
              <a:rPr lang="sl-SI" dirty="0"/>
            </a:br>
            <a:r>
              <a:rPr lang="sl-SI" dirty="0"/>
              <a:t>me te ne vikamo;</a:t>
            </a:r>
            <a:br>
              <a:rPr lang="sl-SI" dirty="0"/>
            </a:br>
            <a:r>
              <a:rPr lang="sl-SI" dirty="0"/>
              <a:t>v obraz ti šinemo</a:t>
            </a:r>
            <a:br>
              <a:rPr lang="sl-SI" dirty="0"/>
            </a:br>
            <a:r>
              <a:rPr lang="sl-SI" dirty="0"/>
              <a:t>in te opikamo.</a:t>
            </a:r>
            <a:br>
              <a:rPr lang="sl-SI" dirty="0"/>
            </a:br>
            <a:r>
              <a:rPr lang="sl-SI" dirty="0"/>
              <a:t>Daj nam mirú!</a:t>
            </a:r>
            <a:endParaRPr lang="sl-SI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>
            <a:extLst>
              <a:ext uri="{FF2B5EF4-FFF2-40B4-BE49-F238E27FC236}">
                <a16:creationId xmlns:a16="http://schemas.microsoft.com/office/drawing/2014/main" id="{609ED211-08CD-40C7-940D-4F6839B72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18125"/>
          </a:xfrm>
        </p:spPr>
        <p:txBody>
          <a:bodyPr/>
          <a:lstStyle/>
          <a:p>
            <a:r>
              <a:rPr lang="sl-SI" altLang="sl-SI"/>
              <a:t>S pesmijo je izrazil svoje mnenje o cenzuriranju pesmi. Namenjena je bila cenzorjem.</a:t>
            </a:r>
          </a:p>
          <a:p>
            <a:r>
              <a:rPr lang="sl-SI" altLang="sl-SI"/>
              <a:t>Pesem ima 1 kitico in 15 verzov. Nima posebne oblike.</a:t>
            </a:r>
          </a:p>
          <a:p>
            <a:r>
              <a:rPr lang="sl-SI" altLang="sl-SI"/>
              <a:t>Lirski subjekt je prvoosebni, lahko je pesnik sam ali pa pesmi v prenesenem pomenu.</a:t>
            </a:r>
          </a:p>
          <a:p>
            <a:r>
              <a:rPr lang="sl-SI" altLang="sl-SI"/>
              <a:t>Celotna pesem je nekakšen vzklik, uporabil je 3 klicaje.</a:t>
            </a:r>
          </a:p>
          <a:p>
            <a:r>
              <a:rPr lang="sl-SI" altLang="sl-SI"/>
              <a:t>Motive je dobil pesnik iz narave: čebeljnjak, panj, čebele...</a:t>
            </a:r>
          </a:p>
          <a:p>
            <a:endParaRPr lang="sl-SI" altLang="sl-SI"/>
          </a:p>
          <a:p>
            <a:pPr>
              <a:buFont typeface="Wingdings 2" panose="05020102010507070707" pitchFamily="18" charset="2"/>
              <a:buNone/>
            </a:pPr>
            <a:endParaRPr lang="sl-SI" altLang="sl-SI"/>
          </a:p>
          <a:p>
            <a:pPr>
              <a:buFont typeface="Wingdings 2" panose="05020102010507070707" pitchFamily="18" charset="2"/>
              <a:buNone/>
            </a:pPr>
            <a:endParaRPr lang="sl-SI" altLang="sl-SI"/>
          </a:p>
          <a:p>
            <a:endParaRPr lang="sl-SI" altLang="sl-SI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EC15E-EA1C-4701-B5A6-B428B5709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Staro srečo zopet si mi dala</a:t>
            </a:r>
            <a:br>
              <a:rPr lang="sl-SI" dirty="0"/>
            </a:br>
            <a:endParaRPr lang="sl-SI" dirty="0"/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F2658B3D-313D-41E8-B8C5-D5509BC21C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 2" panose="05020102010507070707" pitchFamily="18" charset="2"/>
              <a:buNone/>
            </a:pPr>
            <a:r>
              <a:rPr lang="sl-SI" altLang="sl-SI"/>
              <a:t> Staro srečo zopet si mi dala,</a:t>
            </a:r>
            <a:br>
              <a:rPr lang="sl-SI" altLang="sl-SI"/>
            </a:br>
            <a:r>
              <a:rPr lang="sl-SI" altLang="sl-SI"/>
              <a:t>ko si ljubo me pogledala,</a:t>
            </a:r>
            <a:br>
              <a:rPr lang="sl-SI" altLang="sl-SI"/>
            </a:br>
            <a:r>
              <a:rPr lang="sl-SI" altLang="sl-SI"/>
              <a:t>in ko si mi belo roko dala,</a:t>
            </a:r>
            <a:br>
              <a:rPr lang="sl-SI" altLang="sl-SI"/>
            </a:br>
            <a:r>
              <a:rPr lang="sl-SI" altLang="sl-SI"/>
              <a:t>vse si, ljuba, s tem povedala.</a:t>
            </a:r>
            <a:br>
              <a:rPr lang="sl-SI" altLang="sl-SI"/>
            </a:br>
            <a:br>
              <a:rPr lang="sl-SI" altLang="sl-SI"/>
            </a:br>
            <a:r>
              <a:rPr lang="sl-SI" altLang="sl-SI"/>
              <a:t>Pel bom zopet kakor drobni ptiček,</a:t>
            </a:r>
            <a:br>
              <a:rPr lang="sl-SI" altLang="sl-SI"/>
            </a:br>
            <a:r>
              <a:rPr lang="sl-SI" altLang="sl-SI"/>
              <a:t>ko zapustil je jetništva kraj,</a:t>
            </a:r>
            <a:br>
              <a:rPr lang="sl-SI" altLang="sl-SI"/>
            </a:br>
            <a:r>
              <a:rPr lang="sl-SI" altLang="sl-SI"/>
              <a:t>ko zletel je na livado prosto</a:t>
            </a:r>
            <a:br>
              <a:rPr lang="sl-SI" altLang="sl-SI"/>
            </a:br>
            <a:r>
              <a:rPr lang="sl-SI" altLang="sl-SI"/>
              <a:t>k svojim drugom, družicam nazaj.</a:t>
            </a:r>
          </a:p>
          <a:p>
            <a:pPr algn="ctr"/>
            <a:endParaRPr lang="sl-SI" altLang="sl-SI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>
            <a:extLst>
              <a:ext uri="{FF2B5EF4-FFF2-40B4-BE49-F238E27FC236}">
                <a16:creationId xmlns:a16="http://schemas.microsoft.com/office/drawing/2014/main" id="{BFB20CBD-481D-4A94-AB4F-39F155B49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562600"/>
          </a:xfrm>
        </p:spPr>
        <p:txBody>
          <a:bodyPr/>
          <a:lstStyle/>
          <a:p>
            <a:r>
              <a:rPr lang="sl-SI" altLang="sl-SI"/>
              <a:t>Ta pesem je ljubezenska.</a:t>
            </a:r>
          </a:p>
          <a:p>
            <a:r>
              <a:rPr lang="sl-SI" altLang="sl-SI"/>
              <a:t>Pesem ima 2 kitici, vsaka ima 4 verze.</a:t>
            </a:r>
          </a:p>
          <a:p>
            <a:r>
              <a:rPr lang="sl-SI" altLang="sl-SI"/>
              <a:t>Rime je prestopna. Motivi: sreča, roka, dotik, ječa.</a:t>
            </a:r>
          </a:p>
          <a:p>
            <a:r>
              <a:rPr lang="sl-SI" altLang="sl-SI"/>
              <a:t>Namenjena je bila ljubljeni osebi. </a:t>
            </a:r>
          </a:p>
          <a:p>
            <a:r>
              <a:rPr lang="sl-SI" altLang="sl-SI"/>
              <a:t>Lirski subjekt je pesnik sam in je prvooseben.</a:t>
            </a:r>
          </a:p>
          <a:p>
            <a:r>
              <a:rPr lang="sl-SI" altLang="sl-SI"/>
              <a:t>Pesnik v prvi kitici govori o dogodku, ki se ga spominja.</a:t>
            </a:r>
          </a:p>
          <a:p>
            <a:r>
              <a:rPr lang="sl-SI" altLang="sl-SI"/>
              <a:t>V drugi kitici pa govori o tem kako bo nekoč kakor ptiček odšel.</a:t>
            </a:r>
          </a:p>
          <a:p>
            <a:endParaRPr lang="sl-SI" altLang="sl-SI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E3254-6634-45C4-9E03-B1CCD8819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Žalostinka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4E701E-9765-4F51-B51A-C999EA7B4E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48640" indent="-41148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sl-SI" dirty="0"/>
              <a:t>  Našo staro sivko</a:t>
            </a:r>
            <a:br>
              <a:rPr lang="sl-SI" dirty="0"/>
            </a:br>
            <a:r>
              <a:rPr lang="sl-SI" dirty="0"/>
              <a:t>so prodali danes.</a:t>
            </a:r>
            <a:br>
              <a:rPr lang="sl-SI" dirty="0"/>
            </a:br>
            <a:r>
              <a:rPr lang="sl-SI" dirty="0"/>
              <a:t>Petdeset forintov</a:t>
            </a:r>
            <a:br>
              <a:rPr lang="sl-SI" dirty="0"/>
            </a:br>
            <a:r>
              <a:rPr lang="sl-SI" dirty="0"/>
              <a:t>dal je zanjo Janez</a:t>
            </a:r>
            <a:br>
              <a:rPr lang="sl-SI" dirty="0"/>
            </a:br>
            <a:r>
              <a:rPr lang="sl-SI" dirty="0"/>
              <a:t>izpod Črmošnjic.</a:t>
            </a:r>
            <a:br>
              <a:rPr lang="sl-SI" dirty="0"/>
            </a:br>
            <a:r>
              <a:rPr lang="sl-SI" dirty="0"/>
              <a:t>Tako lepo vime,</a:t>
            </a:r>
            <a:br>
              <a:rPr lang="sl-SI" dirty="0"/>
            </a:br>
            <a:r>
              <a:rPr lang="sl-SI" dirty="0"/>
              <a:t>ah, ji je bengljalo!</a:t>
            </a:r>
            <a:br>
              <a:rPr lang="sl-SI" dirty="0"/>
            </a:br>
            <a:r>
              <a:rPr lang="sl-SI" dirty="0"/>
              <a:t>Tri golide mleka</a:t>
            </a:r>
            <a:br>
              <a:rPr lang="sl-SI" dirty="0"/>
            </a:br>
            <a:r>
              <a:rPr lang="sl-SI" dirty="0"/>
              <a:t>vsak večer je dalo,</a:t>
            </a:r>
            <a:br>
              <a:rPr lang="sl-SI" dirty="0"/>
            </a:br>
            <a:r>
              <a:rPr lang="sl-SI" dirty="0"/>
              <a:t>pa še prav zares!</a:t>
            </a:r>
            <a:br>
              <a:rPr lang="sl-SI" dirty="0"/>
            </a:br>
            <a:r>
              <a:rPr lang="sl-SI" dirty="0"/>
              <a:t>Ah, ti moj želodček,</a:t>
            </a:r>
            <a:br>
              <a:rPr lang="sl-SI" dirty="0"/>
            </a:br>
            <a:r>
              <a:rPr lang="sl-SI" dirty="0"/>
              <a:t>to boš revež jokal,</a:t>
            </a:r>
            <a:br>
              <a:rPr lang="sl-SI" dirty="0"/>
            </a:br>
            <a:r>
              <a:rPr lang="sl-SI" dirty="0"/>
              <a:t>krčil se v bolesti,</a:t>
            </a:r>
            <a:br>
              <a:rPr lang="sl-SI" dirty="0"/>
            </a:br>
            <a:r>
              <a:rPr lang="sl-SI" dirty="0"/>
              <a:t>ko ne boš več lokal</a:t>
            </a:r>
            <a:br>
              <a:rPr lang="sl-SI" dirty="0"/>
            </a:br>
            <a:r>
              <a:rPr lang="sl-SI" dirty="0"/>
              <a:t>iz skodelice.</a:t>
            </a:r>
            <a:br>
              <a:rPr lang="sl-SI" dirty="0"/>
            </a:br>
            <a:r>
              <a:rPr lang="sl-SI" dirty="0"/>
              <a:t>Žalostno boš krulil —</a:t>
            </a:r>
            <a:br>
              <a:rPr lang="sl-SI" dirty="0"/>
            </a:br>
            <a:r>
              <a:rPr lang="sl-SI" dirty="0"/>
              <a:t>a zaman.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sl-SI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>
            <a:extLst>
              <a:ext uri="{FF2B5EF4-FFF2-40B4-BE49-F238E27FC236}">
                <a16:creationId xmlns:a16="http://schemas.microsoft.com/office/drawing/2014/main" id="{B31A1088-953C-4404-B7D0-FA0077FC4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10200"/>
          </a:xfrm>
        </p:spPr>
        <p:txBody>
          <a:bodyPr/>
          <a:lstStyle/>
          <a:p>
            <a:r>
              <a:rPr lang="sl-SI" altLang="sl-SI"/>
              <a:t>Pesem je že kot naslov pove žalostinka.</a:t>
            </a:r>
          </a:p>
          <a:p>
            <a:r>
              <a:rPr lang="sl-SI" altLang="sl-SI"/>
              <a:t>V pesmi se spominja kako so prodali kravo in zaradi tega niso imeli mleka. Tako je tudi dobil navdih za to pesem</a:t>
            </a:r>
          </a:p>
          <a:p>
            <a:r>
              <a:rPr lang="sl-SI" altLang="sl-SI"/>
              <a:t>Pesem ima 1 kitico in ta kitica ima 17 verzov.</a:t>
            </a:r>
          </a:p>
          <a:p>
            <a:r>
              <a:rPr lang="sl-SI" altLang="sl-SI"/>
              <a:t>Pesem je izpovedna, saj je napisana zaradi žalosti.</a:t>
            </a:r>
          </a:p>
          <a:p>
            <a:r>
              <a:rPr lang="sl-SI" altLang="sl-SI"/>
              <a:t>Motivi so: sivka, Janez, Črmošnjice, mleko, večer, želodček.</a:t>
            </a:r>
          </a:p>
          <a:p>
            <a:endParaRPr lang="sl-SI" altLang="sl-SI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E05E5-CDE6-489E-8979-44DEBE8B9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/>
              <a:t>Viri</a:t>
            </a: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132A76FB-3ABB-4638-B01A-EA6E3C245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Francka Varl-Purkeljc: Naši književniki in njihova dela</a:t>
            </a:r>
          </a:p>
          <a:p>
            <a:r>
              <a:rPr lang="sl-SI" altLang="sl-SI"/>
              <a:t>Franc Zdravec: Sto slovenskih pesnikov</a:t>
            </a:r>
          </a:p>
          <a:p>
            <a:r>
              <a:rPr lang="sl-SI" altLang="sl-SI"/>
              <a:t>Berilo za 3. letnik</a:t>
            </a:r>
          </a:p>
          <a:p>
            <a:endParaRPr lang="sl-SI" altLang="sl-SI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B8BF0-A3F7-4430-B10D-E377E8EA7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moderna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6D04513-C166-4E87-B5C5-C7D867271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447800"/>
            <a:ext cx="212407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</p:pic>
      <p:sp>
        <p:nvSpPr>
          <p:cNvPr id="4100" name="TextBox 6">
            <a:extLst>
              <a:ext uri="{FF2B5EF4-FFF2-40B4-BE49-F238E27FC236}">
                <a16:creationId xmlns:a16="http://schemas.microsoft.com/office/drawing/2014/main" id="{89B07B28-8FF7-47C1-B7E6-B162FD5D48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657600"/>
            <a:ext cx="213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/>
            <a:r>
              <a:rPr lang="sl-SI" altLang="sl-SI"/>
              <a:t>Ivan Cankar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3EE7FA1B-D416-4F8E-8EA4-F6219336FE5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819400" y="1447800"/>
            <a:ext cx="1752600" cy="2133600"/>
          </a:xfrm>
          <a:ln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</p:pic>
      <p:sp>
        <p:nvSpPr>
          <p:cNvPr id="4102" name="TextBox 10">
            <a:extLst>
              <a:ext uri="{FF2B5EF4-FFF2-40B4-BE49-F238E27FC236}">
                <a16:creationId xmlns:a16="http://schemas.microsoft.com/office/drawing/2014/main" id="{9CDC83F5-6436-458D-9A5A-3483F671BC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3657600"/>
            <a:ext cx="1752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sl-SI" altLang="sl-SI"/>
              <a:t>Oton Župančič</a:t>
            </a:r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A27A2C17-CBAB-4D8F-8BEA-D7F3800DF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1447800"/>
            <a:ext cx="1600200" cy="216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</p:pic>
      <p:sp>
        <p:nvSpPr>
          <p:cNvPr id="4104" name="TextBox 12">
            <a:extLst>
              <a:ext uri="{FF2B5EF4-FFF2-40B4-BE49-F238E27FC236}">
                <a16:creationId xmlns:a16="http://schemas.microsoft.com/office/drawing/2014/main" id="{6C57AA6B-8AE9-4B71-8857-5B30F9F11F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3657600"/>
            <a:ext cx="1600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/>
            <a:r>
              <a:rPr lang="sl-SI" altLang="sl-SI"/>
              <a:t>Josip Murn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788DAFB9-61B6-412E-85E1-AC8B7F551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400" y="1447800"/>
            <a:ext cx="1600200" cy="216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</p:pic>
      <p:sp>
        <p:nvSpPr>
          <p:cNvPr id="4106" name="TextBox 14">
            <a:extLst>
              <a:ext uri="{FF2B5EF4-FFF2-40B4-BE49-F238E27FC236}">
                <a16:creationId xmlns:a16="http://schemas.microsoft.com/office/drawing/2014/main" id="{85EDE800-D927-418A-95AA-3635BECA62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3657600"/>
            <a:ext cx="1752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sl-SI" altLang="sl-SI"/>
              <a:t>Alojz Gradnik</a:t>
            </a:r>
          </a:p>
        </p:txBody>
      </p:sp>
      <p:sp>
        <p:nvSpPr>
          <p:cNvPr id="4107" name="TextBox 15">
            <a:extLst>
              <a:ext uri="{FF2B5EF4-FFF2-40B4-BE49-F238E27FC236}">
                <a16:creationId xmlns:a16="http://schemas.microsoft.com/office/drawing/2014/main" id="{CFF48715-B910-4F7C-87DC-D025512369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914400"/>
            <a:ext cx="7848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sl-SI" altLang="sl-SI" sz="2400">
                <a:solidFill>
                  <a:schemeClr val="bg1"/>
                </a:solidFill>
              </a:rPr>
              <a:t>Najpomembnejši pesniki:</a:t>
            </a:r>
          </a:p>
        </p:txBody>
      </p:sp>
      <p:sp>
        <p:nvSpPr>
          <p:cNvPr id="4108" name="TextBox 16">
            <a:extLst>
              <a:ext uri="{FF2B5EF4-FFF2-40B4-BE49-F238E27FC236}">
                <a16:creationId xmlns:a16="http://schemas.microsoft.com/office/drawing/2014/main" id="{880EDA36-DE17-4044-B761-A409332281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886200"/>
            <a:ext cx="7848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sl-SI" altLang="sl-SI" sz="2400">
                <a:solidFill>
                  <a:schemeClr val="bg1"/>
                </a:solidFill>
              </a:rPr>
              <a:t>Najpomembnejši pisatelji:</a:t>
            </a:r>
          </a:p>
        </p:txBody>
      </p:sp>
      <p:pic>
        <p:nvPicPr>
          <p:cNvPr id="1031" name="Picture 7">
            <a:extLst>
              <a:ext uri="{FF2B5EF4-FFF2-40B4-BE49-F238E27FC236}">
                <a16:creationId xmlns:a16="http://schemas.microsoft.com/office/drawing/2014/main" id="{36F513F6-3018-4F27-822C-6FE561BC4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" y="4343400"/>
            <a:ext cx="13716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670EF53C-4411-4BF5-A55E-948EA7832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0" y="4343400"/>
            <a:ext cx="1334729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</p:pic>
      <p:sp>
        <p:nvSpPr>
          <p:cNvPr id="4111" name="TextBox 19">
            <a:extLst>
              <a:ext uri="{FF2B5EF4-FFF2-40B4-BE49-F238E27FC236}">
                <a16:creationId xmlns:a16="http://schemas.microsoft.com/office/drawing/2014/main" id="{317F9D0E-FD86-4BB4-9C6E-42F93E6520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477000"/>
            <a:ext cx="1600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sl-SI" altLang="sl-SI"/>
              <a:t>Izidor Cankar</a:t>
            </a:r>
          </a:p>
        </p:txBody>
      </p:sp>
      <p:sp>
        <p:nvSpPr>
          <p:cNvPr id="4112" name="TextBox 20">
            <a:extLst>
              <a:ext uri="{FF2B5EF4-FFF2-40B4-BE49-F238E27FC236}">
                <a16:creationId xmlns:a16="http://schemas.microsoft.com/office/drawing/2014/main" id="{A4C4639E-3EA3-45DA-B91A-E839EB476C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6488113"/>
            <a:ext cx="1828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sl-SI" altLang="sl-SI"/>
              <a:t>Fran  S. Finžgar</a:t>
            </a:r>
          </a:p>
        </p:txBody>
      </p:sp>
      <p:pic>
        <p:nvPicPr>
          <p:cNvPr id="1033" name="Picture 9">
            <a:extLst>
              <a:ext uri="{FF2B5EF4-FFF2-40B4-BE49-F238E27FC236}">
                <a16:creationId xmlns:a16="http://schemas.microsoft.com/office/drawing/2014/main" id="{0051823C-72F4-40A0-9529-168A5CA30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38600" y="4343400"/>
            <a:ext cx="2007441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</p:pic>
      <p:sp>
        <p:nvSpPr>
          <p:cNvPr id="4114" name="TextBox 26">
            <a:extLst>
              <a:ext uri="{FF2B5EF4-FFF2-40B4-BE49-F238E27FC236}">
                <a16:creationId xmlns:a16="http://schemas.microsoft.com/office/drawing/2014/main" id="{3708BA67-F22D-4AFD-AC2C-F47E0A64EF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6488113"/>
            <a:ext cx="1981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sl-SI" altLang="sl-SI"/>
              <a:t>Fran Milčinski</a:t>
            </a:r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B47CFDBE-C1E0-43DC-9C67-94905A82E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77000" y="4343400"/>
            <a:ext cx="15049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</p:pic>
      <p:sp>
        <p:nvSpPr>
          <p:cNvPr id="4116" name="TextBox 28">
            <a:extLst>
              <a:ext uri="{FF2B5EF4-FFF2-40B4-BE49-F238E27FC236}">
                <a16:creationId xmlns:a16="http://schemas.microsoft.com/office/drawing/2014/main" id="{0A0DB7A3-AFA4-4088-829E-408EC67AE6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6488113"/>
            <a:ext cx="1905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sl-SI" altLang="sl-SI"/>
              <a:t>Zofka Kvedrova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5E082-157C-4F08-B7F5-563D11934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moderna = nova momantika</a:t>
            </a:r>
          </a:p>
        </p:txBody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F5559C19-A2A3-4994-AE73-342F396702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5105400"/>
          </a:xfrm>
        </p:spPr>
        <p:txBody>
          <a:bodyPr/>
          <a:lstStyle/>
          <a:p>
            <a:r>
              <a:rPr lang="sl-SI" altLang="sl-SI" sz="2400"/>
              <a:t>Izraz moderna izhaja iz besede modernus.(sodoben)</a:t>
            </a:r>
          </a:p>
          <a:p>
            <a:r>
              <a:rPr lang="sl-SI" altLang="sl-SI" sz="2400"/>
              <a:t>Začetek v letu 1899. (I. C. Erotika in O. Ž. Čaša opojnosti)</a:t>
            </a:r>
          </a:p>
          <a:p>
            <a:r>
              <a:rPr lang="sl-SI" altLang="sl-SI" sz="2400"/>
              <a:t>Zgledujejo se  po Heineju, Prešernu in ljudskem slovstvu.</a:t>
            </a:r>
          </a:p>
          <a:p>
            <a:r>
              <a:rPr lang="sl-SI" altLang="sl-SI" sz="2400"/>
              <a:t>Pojavijo se lit. teme simbolizma in dekadence.</a:t>
            </a:r>
          </a:p>
          <a:p>
            <a:r>
              <a:rPr lang="sl-SI" altLang="sl-SI" sz="2400"/>
              <a:t>Jezik je bil zvočen in pomensko bogat, opazi se čustvenost.</a:t>
            </a:r>
          </a:p>
          <a:p>
            <a:r>
              <a:rPr lang="sl-SI" altLang="sl-SI" sz="2400"/>
              <a:t>Pripovedništvo je bilo še zelo realistično a se sčasoma pojavi novoromantično pripovedništvo. (čustva, domišljija)</a:t>
            </a:r>
          </a:p>
          <a:p>
            <a:r>
              <a:rPr lang="sl-SI" altLang="sl-SI" sz="2400"/>
              <a:t>Razpon tem in motivov je bil velik.</a:t>
            </a:r>
          </a:p>
          <a:p>
            <a:r>
              <a:rPr lang="sl-SI" altLang="sl-SI" sz="2400"/>
              <a:t>V teh časih je duša postala pomembna tema ustvarjanja.</a:t>
            </a:r>
          </a:p>
          <a:p>
            <a:r>
              <a:rPr lang="sl-SI" altLang="sl-SI" sz="2400"/>
              <a:t>Opazi pa se tudi razvoj drugih umetnosti.</a:t>
            </a:r>
          </a:p>
          <a:p>
            <a:pPr>
              <a:buFont typeface="Wingdings 2" panose="05020102010507070707" pitchFamily="18" charset="2"/>
              <a:buNone/>
            </a:pPr>
            <a:endParaRPr lang="sl-SI" altLang="sl-SI"/>
          </a:p>
          <a:p>
            <a:endParaRPr lang="sl-SI" altLang="sl-SI"/>
          </a:p>
          <a:p>
            <a:endParaRPr lang="sl-SI" altLang="sl-SI"/>
          </a:p>
          <a:p>
            <a:pPr>
              <a:buFont typeface="Wingdings 2" panose="05020102010507070707" pitchFamily="18" charset="2"/>
              <a:buNone/>
            </a:pPr>
            <a:endParaRPr lang="sl-SI" altLang="sl-SI"/>
          </a:p>
        </p:txBody>
      </p:sp>
      <p:sp>
        <p:nvSpPr>
          <p:cNvPr id="5124" name="TextBox 4">
            <a:extLst>
              <a:ext uri="{FF2B5EF4-FFF2-40B4-BE49-F238E27FC236}">
                <a16:creationId xmlns:a16="http://schemas.microsoft.com/office/drawing/2014/main" id="{ED81208D-6F69-403F-B25B-DFCF011CE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4300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/>
            <a:r>
              <a:rPr lang="sl-SI" altLang="sl-SI" sz="2800"/>
              <a:t>1899-1918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103FD-EDBA-4F41-BEC2-9C8050652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Kettejevo življenje</a:t>
            </a: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04D001C8-8087-41BB-AA15-707BC0130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5181600"/>
          </a:xfrm>
        </p:spPr>
        <p:txBody>
          <a:bodyPr/>
          <a:lstStyle/>
          <a:p>
            <a:r>
              <a:rPr lang="sl-SI" altLang="sl-SI" sz="2400"/>
              <a:t>Rojen je bil leta 1876 na Premu pri Ilirski Bistrici.</a:t>
            </a:r>
          </a:p>
          <a:p>
            <a:r>
              <a:rPr lang="sl-SI" altLang="sl-SI" sz="2400"/>
              <a:t>Tam je obiskoval osnovno šolo in kasneje gimnazijo.</a:t>
            </a:r>
          </a:p>
          <a:p>
            <a:r>
              <a:rPr lang="sl-SI" altLang="sl-SI" sz="2400"/>
              <a:t>Po končanem drugem razredu sej prešolal v učiteljišče.</a:t>
            </a:r>
          </a:p>
          <a:p>
            <a:r>
              <a:rPr lang="sl-SI" altLang="sl-SI" sz="2400"/>
              <a:t>Kmalu zatem mu umre oče.</a:t>
            </a:r>
          </a:p>
          <a:p>
            <a:r>
              <a:rPr lang="sl-SI" altLang="sl-SI" sz="2400"/>
              <a:t>Družil se je z Cankarjem,Murnom in Župančičem.(klub Zadruga.</a:t>
            </a:r>
          </a:p>
          <a:p>
            <a:r>
              <a:rPr lang="sl-SI" altLang="sl-SI" sz="2400"/>
              <a:t>V petem razredu je bil kaznovan z plačevanjem šolnine, zaradi satiričnih verzov v pesmi Naš mesija.</a:t>
            </a:r>
          </a:p>
          <a:p>
            <a:r>
              <a:rPr lang="sl-SI" altLang="sl-SI" sz="2400"/>
              <a:t>Prešola se v Novo mesto in tam gimnazijo konča.</a:t>
            </a:r>
          </a:p>
          <a:p>
            <a:r>
              <a:rPr lang="sl-SI" altLang="sl-SI" sz="2400"/>
              <a:t>Po maturi je bil vpoklican v vojsko v Trst.</a:t>
            </a:r>
          </a:p>
          <a:p>
            <a:r>
              <a:rPr lang="sl-SI" altLang="sl-SI" sz="2400"/>
              <a:t>Odpuščen vojaške dolžnosti se zaradi bolezni zateče v cukrarno in tam umre leta 1899 star le 23 let.</a:t>
            </a:r>
          </a:p>
          <a:p>
            <a:endParaRPr lang="sl-SI" altLang="sl-SI" sz="2400"/>
          </a:p>
          <a:p>
            <a:endParaRPr lang="sl-SI" altLang="sl-SI" sz="2400"/>
          </a:p>
          <a:p>
            <a:pPr>
              <a:buFont typeface="Wingdings 2" panose="05020102010507070707" pitchFamily="18" charset="2"/>
              <a:buNone/>
            </a:pPr>
            <a:endParaRPr lang="sl-SI" altLang="sl-SI" sz="2400"/>
          </a:p>
          <a:p>
            <a:endParaRPr lang="sl-SI" altLang="sl-SI" sz="2400"/>
          </a:p>
          <a:p>
            <a:pPr>
              <a:buFont typeface="Wingdings 2" panose="05020102010507070707" pitchFamily="18" charset="2"/>
              <a:buNone/>
            </a:pPr>
            <a:endParaRPr lang="sl-SI" altLang="sl-SI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zgodovina2">
            <a:extLst>
              <a:ext uri="{FF2B5EF4-FFF2-40B4-BE49-F238E27FC236}">
                <a16:creationId xmlns:a16="http://schemas.microsoft.com/office/drawing/2014/main" id="{9262183F-E77E-4F69-A9BF-49D273DC99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71600" y="609600"/>
            <a:ext cx="6350000" cy="4114800"/>
          </a:xfrm>
          <a:scene3d>
            <a:camera prst="orthographicFront"/>
            <a:lightRig rig="threePt" dir="t"/>
          </a:scene3d>
          <a:sp3d>
            <a:bevelT/>
            <a:bevelB/>
          </a:sp3d>
        </p:spPr>
      </p:pic>
      <p:sp>
        <p:nvSpPr>
          <p:cNvPr id="7171" name="TextBox 4">
            <a:extLst>
              <a:ext uri="{FF2B5EF4-FFF2-40B4-BE49-F238E27FC236}">
                <a16:creationId xmlns:a16="http://schemas.microsoft.com/office/drawing/2014/main" id="{03F0B4B2-4C28-41E5-B4AF-BF04E176D2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86400"/>
            <a:ext cx="9144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sl-SI" altLang="sl-SI" sz="3000"/>
              <a:t>Cukrarna v Ljubljani kjer je Kette prebil zadnje dni.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B3555-935F-4CC9-9393-23C089368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Ustvarjalnost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7710594E-E3CF-4ED2-BB7C-FA40FE46B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371600"/>
            <a:ext cx="8534400" cy="4572000"/>
          </a:xfrm>
        </p:spPr>
        <p:txBody>
          <a:bodyPr/>
          <a:lstStyle/>
          <a:p>
            <a:endParaRPr lang="sl-SI" altLang="sl-SI" sz="2400" b="1">
              <a:solidFill>
                <a:schemeClr val="bg1"/>
              </a:solidFill>
            </a:endParaRPr>
          </a:p>
          <a:p>
            <a:r>
              <a:rPr lang="sl-SI" altLang="sl-SI" sz="2400" b="1">
                <a:solidFill>
                  <a:schemeClr val="bg1"/>
                </a:solidFill>
              </a:rPr>
              <a:t>Ljubljansko: </a:t>
            </a:r>
            <a:r>
              <a:rPr lang="sl-SI" altLang="sl-SI" sz="2400"/>
              <a:t>poezija je bila začetniška,novoromantična,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 sz="2400"/>
              <a:t>     hudomušna in igriva. (Take so,Ljudevit,Popotnica) </a:t>
            </a:r>
          </a:p>
          <a:p>
            <a:endParaRPr lang="sl-SI" altLang="sl-SI" sz="2400" b="1">
              <a:solidFill>
                <a:schemeClr val="bg1"/>
              </a:solidFill>
            </a:endParaRPr>
          </a:p>
          <a:p>
            <a:r>
              <a:rPr lang="sl-SI" altLang="sl-SI" sz="2400" b="1">
                <a:solidFill>
                  <a:schemeClr val="bg1"/>
                </a:solidFill>
              </a:rPr>
              <a:t>Novomeška: </a:t>
            </a:r>
            <a:r>
              <a:rPr lang="sl-SI" altLang="sl-SI" sz="2400"/>
              <a:t>spremeni odnos do narave, bil je zaljubljen v sodnikovo hčer Angelo Smole. (Lepa roža,Na trgu)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 sz="2400" b="1">
                <a:solidFill>
                  <a:schemeClr val="bg1"/>
                </a:solidFill>
              </a:rPr>
              <a:t>      </a:t>
            </a:r>
          </a:p>
          <a:p>
            <a:r>
              <a:rPr lang="sl-SI" altLang="sl-SI" sz="2400" b="1">
                <a:solidFill>
                  <a:schemeClr val="bg1"/>
                </a:solidFill>
              </a:rPr>
              <a:t>Tržaško: </a:t>
            </a:r>
            <a:r>
              <a:rPr lang="sl-SI" altLang="sl-SI" sz="2400"/>
              <a:t>spremeni odnos do ljubezni, ki postane bolj čutna,erotična in tuzemska. (Moj Bog, Slovo, Spomini)</a:t>
            </a:r>
            <a:endParaRPr lang="sl-SI" altLang="sl-SI" sz="2400" b="1">
              <a:solidFill>
                <a:schemeClr val="bg1"/>
              </a:solidFill>
            </a:endParaRPr>
          </a:p>
        </p:txBody>
      </p:sp>
      <p:sp>
        <p:nvSpPr>
          <p:cNvPr id="8196" name="TextBox 3">
            <a:extLst>
              <a:ext uri="{FF2B5EF4-FFF2-40B4-BE49-F238E27FC236}">
                <a16:creationId xmlns:a16="http://schemas.microsoft.com/office/drawing/2014/main" id="{2E0BDB7A-A978-471E-BB4E-DF5E53F262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14400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/>
            <a:r>
              <a:rPr lang="sl-SI" altLang="sl-SI" sz="2400"/>
              <a:t>se deli po življenskih postajah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F747D8E-9A0A-481E-A712-B7F0BD676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905000"/>
            <a:ext cx="4191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043FFF0C-C312-465B-87BE-A0F4FCD2D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905000"/>
            <a:ext cx="414888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D6E8CE94-4AB7-42AD-B556-737BB3CBA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Hiši v katerih je Kette živel</a:t>
            </a:r>
          </a:p>
        </p:txBody>
      </p:sp>
      <p:sp>
        <p:nvSpPr>
          <p:cNvPr id="9221" name="TextBox 11">
            <a:extLst>
              <a:ext uri="{FF2B5EF4-FFF2-40B4-BE49-F238E27FC236}">
                <a16:creationId xmlns:a16="http://schemas.microsoft.com/office/drawing/2014/main" id="{B37870CA-E753-428C-B029-D051EAA31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105400"/>
            <a:ext cx="3886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sl-SI" altLang="sl-SI" sz="2400"/>
              <a:t>Rojstna hiša na Premu</a:t>
            </a:r>
          </a:p>
        </p:txBody>
      </p:sp>
      <p:sp>
        <p:nvSpPr>
          <p:cNvPr id="9222" name="TextBox 12">
            <a:extLst>
              <a:ext uri="{FF2B5EF4-FFF2-40B4-BE49-F238E27FC236}">
                <a16:creationId xmlns:a16="http://schemas.microsoft.com/office/drawing/2014/main" id="{0B47AE32-7621-41BC-BD3F-087576252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5105400"/>
            <a:ext cx="419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sl-SI" altLang="sl-SI" sz="2400"/>
              <a:t>Hiša v Novem mestu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AA34A-C7F9-4DAB-8A04-74EC97DA2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Delo</a:t>
            </a: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9A9412E2-B8C3-4E66-85A8-257F2BC99C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r>
              <a:rPr lang="sl-SI" altLang="sl-SI" sz="2400"/>
              <a:t>Sonete je rad povezoval v cikle:Adrija, Slovo,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 sz="2400"/>
              <a:t>     spomini.</a:t>
            </a:r>
          </a:p>
          <a:p>
            <a:r>
              <a:rPr lang="sl-SI" altLang="sl-SI" sz="2400"/>
              <a:t>Napisal je tudi likovno pesem Jagned.</a:t>
            </a:r>
          </a:p>
          <a:p>
            <a:r>
              <a:rPr lang="sl-SI" altLang="sl-SI" sz="2400"/>
              <a:t>Svoje razočaranje v življenju izrazi v pesmi: Na otčevem grobu.</a:t>
            </a:r>
          </a:p>
          <a:p>
            <a:r>
              <a:rPr lang="sl-SI" altLang="sl-SI" sz="2400"/>
              <a:t>Življenje v Novem mestu in ljubezen do Angele je spesnil v pesmih: Noč na poljani, Melanholične misli, Podgorska svetnica, Pijanec. </a:t>
            </a:r>
          </a:p>
          <a:p>
            <a:r>
              <a:rPr lang="sl-SI" altLang="sl-SI" sz="2400"/>
              <a:t>Pisal je tudi basni in pravljice: Kužek in Sultan, Srna in orel.</a:t>
            </a:r>
          </a:p>
          <a:p>
            <a:endParaRPr lang="sl-SI" altLang="sl-SI" sz="2400"/>
          </a:p>
          <a:p>
            <a:endParaRPr lang="sl-SI" altLang="sl-SI" sz="2400"/>
          </a:p>
          <a:p>
            <a:endParaRPr lang="sl-SI" altLang="sl-SI" sz="2400"/>
          </a:p>
          <a:p>
            <a:endParaRPr lang="sl-SI" altLang="sl-SI" sz="2400"/>
          </a:p>
          <a:p>
            <a:pPr>
              <a:buFont typeface="Wingdings 2" panose="05020102010507070707" pitchFamily="18" charset="2"/>
              <a:buNone/>
            </a:pPr>
            <a:endParaRPr lang="sl-SI" altLang="sl-SI"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410C1-6514-4B97-8BEF-916DD031D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Poezija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A1206-752B-419A-AEAB-B200D76E8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>
            <a:normAutofit lnSpcReduction="1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sl-SI" sz="2400" dirty="0"/>
              <a:t>Nanj je vplivala Prešernova poezija. 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sl-SI" sz="2400" dirty="0"/>
              <a:t>Pesmi delimo na izpovedne in ljubezenske.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sl-SI" sz="2400" dirty="0"/>
              <a:t>V njih je izrazil mladostniška doživetja, katere je spojil v ljubezensko čustvo in življensko spoznanje.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sl-SI" sz="2400" dirty="0"/>
              <a:t>Pesnil je lirsko nastrojene pripovedne pesmi in prigodice.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sl-SI" sz="2400" dirty="0"/>
              <a:t>Naslanjal se je na ljudsko poezijo, gradil pesmi s prosto obliko in pisal sonete.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sl-SI" sz="2400" dirty="0"/>
              <a:t>Na dela je vplivala ljubezen do Angele smole.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sl-SI" sz="2400" dirty="0"/>
              <a:t>Svoja spoznanja je oblikoval v intimno impresivnih in možatih verzih.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sl-SI" sz="2400" dirty="0"/>
              <a:t>Bil je razigran, dvotipen in hudomušen. Pisal je lahkotne in resne pesmi. Bil je povezan z naravo in je z njo živel.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sl-SI" sz="2400" dirty="0"/>
              <a:t>Bal se je da bo umrl preden bo odgovoril na vsa svoja vprašanja,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sl-SI" sz="2400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sl-SI" sz="2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787</Words>
  <Application>Microsoft Office PowerPoint</Application>
  <PresentationFormat>On-screen Show (4:3)</PresentationFormat>
  <Paragraphs>102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Book Antiqua</vt:lpstr>
      <vt:lpstr>Lucida Sans</vt:lpstr>
      <vt:lpstr>Wingdings</vt:lpstr>
      <vt:lpstr>Wingdings 2</vt:lpstr>
      <vt:lpstr>Wingdings 3</vt:lpstr>
      <vt:lpstr>Apex</vt:lpstr>
      <vt:lpstr>Dragotin Kette</vt:lpstr>
      <vt:lpstr>moderna</vt:lpstr>
      <vt:lpstr>moderna = nova momantika</vt:lpstr>
      <vt:lpstr>Kettejevo življenje</vt:lpstr>
      <vt:lpstr>PowerPoint Presentation</vt:lpstr>
      <vt:lpstr>Ustvarjalnost</vt:lpstr>
      <vt:lpstr>Hiši v katerih je Kette živel</vt:lpstr>
      <vt:lpstr>Delo</vt:lpstr>
      <vt:lpstr>Poezija</vt:lpstr>
      <vt:lpstr>Pesem kritiku</vt:lpstr>
      <vt:lpstr>PowerPoint Presentation</vt:lpstr>
      <vt:lpstr>Staro srečo zopet si mi dala </vt:lpstr>
      <vt:lpstr>PowerPoint Presentation</vt:lpstr>
      <vt:lpstr>Žalostinka</vt:lpstr>
      <vt:lpstr>PowerPoint Presentation</vt:lpstr>
      <vt:lpstr>Viri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2019-06-03T09:08:22Z</dcterms:created>
  <dcterms:modified xsi:type="dcterms:W3CDTF">2019-06-03T09:08:22Z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