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65" r:id="rId6"/>
    <p:sldId id="263" r:id="rId7"/>
    <p:sldId id="264" r:id="rId8"/>
    <p:sldId id="260" r:id="rId9"/>
    <p:sldId id="261" r:id="rId1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0000"/>
    <a:srgbClr val="FF6600"/>
    <a:srgbClr val="008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C5E409-227D-4232-9BC7-A9892D638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1B35E-2BC0-4819-83EA-0FEE7E068FF5}" type="datetimeFigureOut">
              <a:rPr lang="fr-FR"/>
              <a:pPr>
                <a:defRPr/>
              </a:pPr>
              <a:t>03/06/2019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E8045C-E7B9-4C75-AF69-E4D6AD91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68BEAC-EC6F-4F1C-9E4F-D4DC95662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416D6-94AE-4CFC-A5AD-47A7398D3D42}" type="slidenum">
              <a:rPr lang="fr-FR" altLang="sl-SI"/>
              <a:pPr/>
              <a:t>‹#›</a:t>
            </a:fld>
            <a:endParaRPr lang="fr-FR" altLang="sl-SI"/>
          </a:p>
        </p:txBody>
      </p:sp>
    </p:spTree>
    <p:extLst>
      <p:ext uri="{BB962C8B-B14F-4D97-AF65-F5344CB8AC3E}">
        <p14:creationId xmlns:p14="http://schemas.microsoft.com/office/powerpoint/2010/main" val="363698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C0E266-513C-4222-8A4E-91330D9B2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409FD-3E91-4AB0-A820-27393EFA6477}" type="datetimeFigureOut">
              <a:rPr lang="fr-FR"/>
              <a:pPr>
                <a:defRPr/>
              </a:pPr>
              <a:t>03/06/2019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79D243-C445-4663-AD6A-362AF143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10D4FD-6601-4EE3-8E79-D953F6F2C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436D5-FA81-4257-B60D-40F7806B48C3}" type="slidenum">
              <a:rPr lang="fr-FR" altLang="sl-SI"/>
              <a:pPr/>
              <a:t>‹#›</a:t>
            </a:fld>
            <a:endParaRPr lang="fr-FR" altLang="sl-SI"/>
          </a:p>
        </p:txBody>
      </p:sp>
    </p:spTree>
    <p:extLst>
      <p:ext uri="{BB962C8B-B14F-4D97-AF65-F5344CB8AC3E}">
        <p14:creationId xmlns:p14="http://schemas.microsoft.com/office/powerpoint/2010/main" val="170357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397C30-8AB8-41DB-ACCC-FCF467C7E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EEFE-2065-401C-BDCB-1D0FE5D36F40}" type="datetimeFigureOut">
              <a:rPr lang="fr-FR"/>
              <a:pPr>
                <a:defRPr/>
              </a:pPr>
              <a:t>03/06/2019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3EB7BD-69BC-48A6-BF6A-E9F6A540A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A559E7-C8AA-4F90-AEF1-77C99038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F1451-E000-4EDD-9507-27990B635BD9}" type="slidenum">
              <a:rPr lang="fr-FR" altLang="sl-SI"/>
              <a:pPr/>
              <a:t>‹#›</a:t>
            </a:fld>
            <a:endParaRPr lang="fr-FR" altLang="sl-SI"/>
          </a:p>
        </p:txBody>
      </p:sp>
    </p:spTree>
    <p:extLst>
      <p:ext uri="{BB962C8B-B14F-4D97-AF65-F5344CB8AC3E}">
        <p14:creationId xmlns:p14="http://schemas.microsoft.com/office/powerpoint/2010/main" val="183325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562A59-A235-488B-AA87-E4F26C75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0D413-E1F8-4939-82DC-AEBE46589A96}" type="datetimeFigureOut">
              <a:rPr lang="fr-FR"/>
              <a:pPr>
                <a:defRPr/>
              </a:pPr>
              <a:t>03/06/2019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95ED86-3C5B-403A-981E-732A3E31B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9445AC-8D90-4312-B202-DC701764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0FE26-331B-439F-8AB9-996838AAD69F}" type="slidenum">
              <a:rPr lang="fr-FR" altLang="sl-SI"/>
              <a:pPr/>
              <a:t>‹#›</a:t>
            </a:fld>
            <a:endParaRPr lang="fr-FR" altLang="sl-SI"/>
          </a:p>
        </p:txBody>
      </p:sp>
    </p:spTree>
    <p:extLst>
      <p:ext uri="{BB962C8B-B14F-4D97-AF65-F5344CB8AC3E}">
        <p14:creationId xmlns:p14="http://schemas.microsoft.com/office/powerpoint/2010/main" val="391506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2AAEE5-FA91-407A-A344-90318BBCD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F9A2-53F8-474D-981F-0BAE0445FD43}" type="datetimeFigureOut">
              <a:rPr lang="fr-FR"/>
              <a:pPr>
                <a:defRPr/>
              </a:pPr>
              <a:t>03/06/2019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0E8642-C878-4ACE-B6E1-1A298077C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89B63-B38B-482D-B334-E870EF70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91E76-1C61-4EB5-9FFF-C7C629B02C99}" type="slidenum">
              <a:rPr lang="fr-FR" altLang="sl-SI"/>
              <a:pPr/>
              <a:t>‹#›</a:t>
            </a:fld>
            <a:endParaRPr lang="fr-FR" altLang="sl-SI"/>
          </a:p>
        </p:txBody>
      </p:sp>
    </p:spTree>
    <p:extLst>
      <p:ext uri="{BB962C8B-B14F-4D97-AF65-F5344CB8AC3E}">
        <p14:creationId xmlns:p14="http://schemas.microsoft.com/office/powerpoint/2010/main" val="1558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AF83CD3-1371-40DC-AC91-972BD5805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8EE72-12C6-4CF2-8C81-F6D95BFA0B6C}" type="datetimeFigureOut">
              <a:rPr lang="fr-FR"/>
              <a:pPr>
                <a:defRPr/>
              </a:pPr>
              <a:t>03/06/2019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7AA5282-95A4-472D-A076-7CE9E9AA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B978698-E94D-4A48-876D-87DA2EF9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E76AD-CC27-4570-B55D-670C4ECB3347}" type="slidenum">
              <a:rPr lang="fr-FR" altLang="sl-SI"/>
              <a:pPr/>
              <a:t>‹#›</a:t>
            </a:fld>
            <a:endParaRPr lang="fr-FR" altLang="sl-SI"/>
          </a:p>
        </p:txBody>
      </p:sp>
    </p:spTree>
    <p:extLst>
      <p:ext uri="{BB962C8B-B14F-4D97-AF65-F5344CB8AC3E}">
        <p14:creationId xmlns:p14="http://schemas.microsoft.com/office/powerpoint/2010/main" val="305091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43ACB1C8-C92A-4B3D-A775-2D98FC87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0008D-BF27-4441-9753-213873B2D051}" type="datetimeFigureOut">
              <a:rPr lang="fr-FR"/>
              <a:pPr>
                <a:defRPr/>
              </a:pPr>
              <a:t>03/06/2019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F760489-52C6-4627-B0D9-5405D1F4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2226FA4-7C47-4BAE-BD0A-6DBE33DB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BE8C3-2206-4213-8C56-067C96DEDBE2}" type="slidenum">
              <a:rPr lang="fr-FR" altLang="sl-SI"/>
              <a:pPr/>
              <a:t>‹#›</a:t>
            </a:fld>
            <a:endParaRPr lang="fr-FR" altLang="sl-SI"/>
          </a:p>
        </p:txBody>
      </p:sp>
    </p:spTree>
    <p:extLst>
      <p:ext uri="{BB962C8B-B14F-4D97-AF65-F5344CB8AC3E}">
        <p14:creationId xmlns:p14="http://schemas.microsoft.com/office/powerpoint/2010/main" val="293400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56E513B4-FA05-40FF-97E5-B03620041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37D77-116F-4577-BCBB-D7F996C5F919}" type="datetimeFigureOut">
              <a:rPr lang="fr-FR"/>
              <a:pPr>
                <a:defRPr/>
              </a:pPr>
              <a:t>03/06/2019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57D2B66F-A5B0-4BB4-9B6D-2ACC6691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6A2819E8-F540-414B-93BB-7DEF2A97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F3DB5-5687-4755-814E-6B2D96DCFBA2}" type="slidenum">
              <a:rPr lang="fr-FR" altLang="sl-SI"/>
              <a:pPr/>
              <a:t>‹#›</a:t>
            </a:fld>
            <a:endParaRPr lang="fr-FR" altLang="sl-SI"/>
          </a:p>
        </p:txBody>
      </p:sp>
    </p:spTree>
    <p:extLst>
      <p:ext uri="{BB962C8B-B14F-4D97-AF65-F5344CB8AC3E}">
        <p14:creationId xmlns:p14="http://schemas.microsoft.com/office/powerpoint/2010/main" val="136275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14DAC3AF-8430-4855-8152-9D4E89C1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D2019-B96A-401F-90DD-8F54CBC9F6FE}" type="datetimeFigureOut">
              <a:rPr lang="fr-FR"/>
              <a:pPr>
                <a:defRPr/>
              </a:pPr>
              <a:t>03/06/2019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AD20F1F-4E3C-4CC8-A94C-987573740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05589164-2412-4CDE-B76F-6410AEBC0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13405-8F96-4F1C-A8B6-2348C5EC1C00}" type="slidenum">
              <a:rPr lang="fr-FR" altLang="sl-SI"/>
              <a:pPr/>
              <a:t>‹#›</a:t>
            </a:fld>
            <a:endParaRPr lang="fr-FR" altLang="sl-SI"/>
          </a:p>
        </p:txBody>
      </p:sp>
    </p:spTree>
    <p:extLst>
      <p:ext uri="{BB962C8B-B14F-4D97-AF65-F5344CB8AC3E}">
        <p14:creationId xmlns:p14="http://schemas.microsoft.com/office/powerpoint/2010/main" val="190721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D584C62-C65D-49B1-A829-20BACE67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C1BBD-8DCA-4D78-B1E7-29707D302647}" type="datetimeFigureOut">
              <a:rPr lang="fr-FR"/>
              <a:pPr>
                <a:defRPr/>
              </a:pPr>
              <a:t>03/06/2019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9486A6C-4BB6-443B-8965-E308AAD9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92E2B9F-429E-4629-82B0-466B321C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2E807-7F17-4CD9-94D9-8879E3E07041}" type="slidenum">
              <a:rPr lang="fr-FR" altLang="sl-SI"/>
              <a:pPr/>
              <a:t>‹#›</a:t>
            </a:fld>
            <a:endParaRPr lang="fr-FR" altLang="sl-SI"/>
          </a:p>
        </p:txBody>
      </p:sp>
    </p:spTree>
    <p:extLst>
      <p:ext uri="{BB962C8B-B14F-4D97-AF65-F5344CB8AC3E}">
        <p14:creationId xmlns:p14="http://schemas.microsoft.com/office/powerpoint/2010/main" val="125629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633E409-A083-4A88-A6C4-3DC4E011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7A50-2AA0-486D-A726-4118313E0D55}" type="datetimeFigureOut">
              <a:rPr lang="fr-FR"/>
              <a:pPr>
                <a:defRPr/>
              </a:pPr>
              <a:t>03/06/2019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EA7CE96-DC90-4CB4-84D0-3E3B982F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A2CE33E-6838-4A70-8F61-D5EA522C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F59A8-95F4-4364-A373-09DA75F66FC7}" type="slidenum">
              <a:rPr lang="fr-FR" altLang="sl-SI"/>
              <a:pPr/>
              <a:t>‹#›</a:t>
            </a:fld>
            <a:endParaRPr lang="fr-FR" altLang="sl-SI"/>
          </a:p>
        </p:txBody>
      </p:sp>
    </p:spTree>
    <p:extLst>
      <p:ext uri="{BB962C8B-B14F-4D97-AF65-F5344CB8AC3E}">
        <p14:creationId xmlns:p14="http://schemas.microsoft.com/office/powerpoint/2010/main" val="60658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36C511AB-06D9-4AA4-B594-60585DE3BD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sl-SI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3EB69791-EFA7-4151-AF98-53955E55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sl-SI"/>
              <a:t>Cliquez pour modifier les styles du texte du masque</a:t>
            </a:r>
          </a:p>
          <a:p>
            <a:pPr lvl="1"/>
            <a:r>
              <a:rPr lang="fr-FR" altLang="sl-SI"/>
              <a:t>Deuxième niveau</a:t>
            </a:r>
          </a:p>
          <a:p>
            <a:pPr lvl="2"/>
            <a:r>
              <a:rPr lang="fr-FR" altLang="sl-SI"/>
              <a:t>Troisième niveau</a:t>
            </a:r>
          </a:p>
          <a:p>
            <a:pPr lvl="3"/>
            <a:r>
              <a:rPr lang="fr-FR" altLang="sl-SI"/>
              <a:t>Quatrième niveau</a:t>
            </a:r>
          </a:p>
          <a:p>
            <a:pPr lvl="4"/>
            <a:r>
              <a:rPr lang="fr-FR" altLang="sl-SI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5868C7-1166-40C3-9C62-9B19C2044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889573-BA73-4490-9838-79D70AE0FD1D}" type="datetimeFigureOut">
              <a:rPr lang="fr-FR"/>
              <a:pPr>
                <a:defRPr/>
              </a:pPr>
              <a:t>03/06/2019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60D105-78A2-42DE-9D17-34652E267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7D1706-1FD2-4E55-974A-56FC66B03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3A614CB-BA56-4C09-A622-B329A5E8DAD9}" type="slidenum">
              <a:rPr lang="fr-FR" altLang="sl-SI"/>
              <a:pPr/>
              <a:t>‹#›</a:t>
            </a:fld>
            <a:endParaRPr lang="fr-FR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>
            <a:extLst>
              <a:ext uri="{FF2B5EF4-FFF2-40B4-BE49-F238E27FC236}">
                <a16:creationId xmlns:a16="http://schemas.microsoft.com/office/drawing/2014/main" id="{8F548CE0-7463-4F56-B2FB-D2D7644C2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2205038"/>
            <a:ext cx="7772400" cy="941387"/>
          </a:xfrm>
        </p:spPr>
        <p:txBody>
          <a:bodyPr/>
          <a:lstStyle/>
          <a:p>
            <a:r>
              <a:rPr lang="sl-SI" altLang="sl-SI" sz="8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urlz MT" pitchFamily="82" charset="0"/>
              </a:rPr>
              <a:t>Sreča in kruh</a:t>
            </a:r>
            <a:endParaRPr lang="fr-FR" altLang="sl-SI" sz="80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urlz MT" pitchFamily="82" charset="0"/>
            </a:endParaRPr>
          </a:p>
        </p:txBody>
      </p:sp>
      <p:sp>
        <p:nvSpPr>
          <p:cNvPr id="2051" name="Sous-titre 2">
            <a:extLst>
              <a:ext uri="{FF2B5EF4-FFF2-40B4-BE49-F238E27FC236}">
                <a16:creationId xmlns:a16="http://schemas.microsoft.com/office/drawing/2014/main" id="{861EA586-021B-4306-92D1-F47961B96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350" y="3213100"/>
            <a:ext cx="6400800" cy="1752600"/>
          </a:xfrm>
        </p:spPr>
        <p:txBody>
          <a:bodyPr/>
          <a:lstStyle/>
          <a:p>
            <a:r>
              <a:rPr lang="sl-SI" altLang="sl-SI" sz="36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Ciril Kosmač</a:t>
            </a:r>
            <a:r>
              <a:rPr lang="sl-SI" altLang="sl-SI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fr-FR" altLang="sl-SI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2CE91B5-8F48-4759-9662-A63D46AC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>
            <a:normAutofit/>
          </a:bodyPr>
          <a:lstStyle/>
          <a:p>
            <a:pPr algn="l"/>
            <a:r>
              <a:rPr lang="sl-SI" altLang="sl-SI" sz="4000">
                <a:solidFill>
                  <a:srgbClr val="262626"/>
                </a:solidFill>
                <a:latin typeface="Arial" panose="020B0604020202020204" pitchFamily="34" charset="0"/>
              </a:rPr>
              <a:t>           </a:t>
            </a:r>
            <a:r>
              <a:rPr lang="sl-SI" altLang="sl-SI" sz="8000">
                <a:solidFill>
                  <a:srgbClr val="008000"/>
                </a:solidFill>
                <a:latin typeface="Chiller" panose="04020404031007020602" pitchFamily="82" charset="0"/>
              </a:rPr>
              <a:t>o pisatelju</a:t>
            </a:r>
            <a:r>
              <a:rPr lang="sl-SI" altLang="sl-SI" sz="4000">
                <a:solidFill>
                  <a:srgbClr val="262626"/>
                </a:solidFill>
                <a:latin typeface="Arial" panose="020B0604020202020204" pitchFamily="34" charset="0"/>
              </a:rPr>
              <a:t> </a:t>
            </a:r>
            <a:endParaRPr lang="fr-FR" altLang="sl-SI" sz="400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783635A-1344-47B0-8A21-37BB9A9F4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575" y="1571625"/>
            <a:ext cx="6400800" cy="4525963"/>
          </a:xfrm>
        </p:spPr>
        <p:txBody>
          <a:bodyPr>
            <a:normAutofit/>
          </a:bodyPr>
          <a:lstStyle/>
          <a:p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Rojen 28. 9. 1910 v Slapu ob Idrijci na Tolminskem 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Zaprt  v zloglasni rimski ječi Regina Coeli 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urednik in dramaturg pri Triglav filmu 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Umrl leta 1980 v Ljubljani </a:t>
            </a:r>
            <a:endParaRPr lang="fr-FR" altLang="sl-SI" b="1">
              <a:effectLst>
                <a:outerShdw blurRad="38100" dist="38100" dir="2700000" algn="tl">
                  <a:srgbClr val="C0C0C0"/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EF34ABF-6CF4-40CD-A4D4-470BBE898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96975"/>
            <a:ext cx="3575050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>
            <a:extLst>
              <a:ext uri="{FF2B5EF4-FFF2-40B4-BE49-F238E27FC236}">
                <a16:creationId xmlns:a16="http://schemas.microsoft.com/office/drawing/2014/main" id="{365F3480-1433-47FA-891D-0D88FF207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1143000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                                       </a:t>
            </a:r>
            <a:r>
              <a:rPr lang="sl-SI" altLang="sl-SI" sz="6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panose="04020404031007020602" pitchFamily="82" charset="0"/>
              </a:rPr>
              <a:t>Njegova dela</a:t>
            </a:r>
            <a:r>
              <a:rPr lang="sl-SI" altLang="sl-SI">
                <a:solidFill>
                  <a:schemeClr val="accent1"/>
                </a:solidFill>
              </a:rPr>
              <a:t> </a:t>
            </a:r>
            <a:endParaRPr lang="fr-FR" altLang="sl-SI">
              <a:solidFill>
                <a:schemeClr val="accen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CC6593-E905-4227-BC05-134688B0E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sl-SI" altLang="sl-SI"/>
          </a:p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zbirka novel Sreča in kruh, 1946</a:t>
            </a:r>
          </a:p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roman Pomladni dan, 1953</a:t>
            </a:r>
          </a:p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  novela Balada o trobenti in oblaku, 1964</a:t>
            </a:r>
          </a:p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 novela Tantadruj, 1964</a:t>
            </a:r>
          </a:p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 Izbrana dela Cirila Kosmača, 1964</a:t>
            </a:r>
          </a:p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 Zbirka novel V gaju 1972</a:t>
            </a:r>
            <a:b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</a:br>
            <a:br>
              <a:rPr lang="sl-SI" altLang="sl-SI"/>
            </a:br>
            <a:endParaRPr lang="fr-FR" alt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BA3AD6D-DB9E-48D8-89FF-4B04664D3C8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l"/>
            <a:r>
              <a:rPr lang="sl-SI" altLang="sl-SI" sz="7200">
                <a:solidFill>
                  <a:srgbClr val="262626"/>
                </a:solidFill>
                <a:latin typeface="Arial" panose="020B0604020202020204" pitchFamily="34" charset="0"/>
              </a:rPr>
              <a:t>          </a:t>
            </a:r>
            <a:r>
              <a:rPr lang="sl-SI" altLang="sl-SI" sz="7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panose="04020404031007020602" pitchFamily="82" charset="0"/>
              </a:rPr>
              <a:t>Sre</a:t>
            </a:r>
            <a:r>
              <a:rPr lang="sl-SI" altLang="sl-SI" sz="48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panose="04020404031007020602" pitchFamily="82" charset="0"/>
              </a:rPr>
              <a:t>č</a:t>
            </a:r>
            <a:r>
              <a:rPr lang="sl-SI" altLang="sl-SI" sz="7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panose="04020404031007020602" pitchFamily="82" charset="0"/>
              </a:rPr>
              <a:t>a in kruh</a:t>
            </a:r>
            <a:r>
              <a:rPr lang="sl-SI" altLang="sl-SI" sz="4000">
                <a:solidFill>
                  <a:srgbClr val="262626"/>
                </a:solidFill>
                <a:latin typeface="Arial" panose="020B0604020202020204" pitchFamily="34" charset="0"/>
              </a:rPr>
              <a:t> </a:t>
            </a:r>
            <a:endParaRPr lang="fr-FR" altLang="sl-SI" sz="400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9F96838D-3C14-4EA9-AD02-362DAD301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8538" y="1628775"/>
            <a:ext cx="6643687" cy="42370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zbirka šestih predvojnih novel: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                         Sreča 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                     Gosenica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                         Kruh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             Tistega lepega dne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  Življenje in delo Venca Poviškaja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                Človek na zemlji</a:t>
            </a:r>
            <a:b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</a:br>
            <a:br>
              <a:rPr lang="sl-SI" altLang="sl-SI" sz="2800"/>
            </a:br>
            <a:endParaRPr lang="sl-SI" altLang="sl-SI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FD3C6619-2CE1-46E2-930C-6C0613A2D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4438" y="1844675"/>
            <a:ext cx="8445500" cy="4598988"/>
          </a:xfrm>
        </p:spPr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glavna tematika je Tolminska 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spoja tradicionalnega in modernega pripovedništva 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motiv usode,smrti, hrepenenja</a:t>
            </a:r>
            <a:r>
              <a:rPr lang="sl-SI" altLang="sl-SI"/>
              <a:t> 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81371F68-92D9-4C18-8138-3260B11E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92600"/>
            <a:ext cx="3097212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>
            <a:extLst>
              <a:ext uri="{FF2B5EF4-FFF2-40B4-BE49-F238E27FC236}">
                <a16:creationId xmlns:a16="http://schemas.microsoft.com/office/drawing/2014/main" id="{DD166EFE-137B-4981-BF7C-5F97C151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24250"/>
            <a:ext cx="3333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E83FA66C-4E8E-445B-8D8C-FA16AC67D2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8175" y="-458788"/>
            <a:ext cx="4484688" cy="1143001"/>
          </a:xfrm>
        </p:spPr>
        <p:txBody>
          <a:bodyPr>
            <a:normAutofit/>
          </a:bodyPr>
          <a:lstStyle/>
          <a:p>
            <a:pPr algn="l"/>
            <a:r>
              <a:rPr lang="sl-SI" altLang="sl-SI" sz="6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panose="04020404031007020602" pitchFamily="82" charset="0"/>
              </a:rPr>
              <a:t>                    Gosenica</a:t>
            </a:r>
            <a:r>
              <a:rPr lang="sl-SI" altLang="sl-SI" sz="4000">
                <a:solidFill>
                  <a:srgbClr val="262626"/>
                </a:solidFill>
                <a:latin typeface="Arial" panose="020B0604020202020204" pitchFamily="34" charset="0"/>
              </a:rPr>
              <a:t> </a:t>
            </a:r>
            <a:endParaRPr lang="fr-FR" altLang="sl-SI" sz="400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4D71C6A8-11C2-4E3E-BE6B-F8767F8BA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9975" y="1844675"/>
            <a:ext cx="8229600" cy="4525963"/>
          </a:xfrm>
        </p:spPr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Pisatelj je zaprt v rimski ječi</a:t>
            </a:r>
            <a:endParaRPr lang="sl-SI" altLang="sl-SI" b="1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Opazi gosenico, ki je liste </a:t>
            </a:r>
            <a:endParaRPr lang="sl-SI" altLang="sl-SI" b="1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 Pisatelj dobil šest dni samice</a:t>
            </a:r>
            <a:endParaRPr lang="sl-SI" altLang="sl-SI" b="1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Gosenico odpihne vihar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>
            <a:extLst>
              <a:ext uri="{FF2B5EF4-FFF2-40B4-BE49-F238E27FC236}">
                <a16:creationId xmlns:a16="http://schemas.microsoft.com/office/drawing/2014/main" id="{A2F06627-8E69-4530-8CB0-C9576935E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36841">
            <a:off x="5997575" y="4162425"/>
            <a:ext cx="280035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90D91626-02AD-43D4-A003-FA84AF95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6925" y="620713"/>
            <a:ext cx="7077075" cy="4814887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800"/>
          </a:p>
          <a:p>
            <a:pPr>
              <a:lnSpc>
                <a:spcPct val="80000"/>
              </a:lnSpc>
            </a:pPr>
            <a:r>
              <a:rPr lang="sl-SI" altLang="sl-SI" sz="2400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Pisatelj opazuje, kako življenje žre življenje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2400" b="1">
              <a:effectLst>
                <a:outerShdw blurRad="38100" dist="38100" dir="2700000" algn="tl">
                  <a:srgbClr val="C0C0C0"/>
                </a:outerShdw>
              </a:effectLst>
              <a:latin typeface="Bradley Hand ITC" panose="03070402050302030203" pitchFamily="66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Širok zelen list  -&gt; uporen človek ,neupogljivo etično volja , moč in pripovedovalčeva vera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2400" b="1">
              <a:effectLst>
                <a:outerShdw blurRad="38100" dist="38100" dir="2700000" algn="tl">
                  <a:srgbClr val="C0C0C0"/>
                </a:outerShdw>
              </a:effectLst>
              <a:latin typeface="Bradley Hand ITC" panose="03070402050302030203" pitchFamily="66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 Gosenica in njen konec -&gt; prispodoba za sovražno državo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2400" b="1">
              <a:effectLst>
                <a:outerShdw blurRad="38100" dist="38100" dir="2700000" algn="tl">
                  <a:srgbClr val="C0C0C0"/>
                </a:outerShdw>
              </a:effectLst>
              <a:latin typeface="Bradley Hand ITC" panose="03070402050302030203" pitchFamily="66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Načelo :  hkrati, ko dobivaš, tudi izgubljaš in obratno.</a:t>
            </a:r>
            <a:r>
              <a:rPr lang="sl-SI" altLang="sl-SI" sz="1800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 </a:t>
            </a:r>
            <a:br>
              <a:rPr lang="sl-SI" altLang="sl-SI" sz="1800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</a:br>
            <a:br>
              <a:rPr lang="sl-SI" altLang="sl-SI" sz="1800"/>
            </a:br>
            <a:endParaRPr lang="sl-SI" altLang="sl-SI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>
            <a:extLst>
              <a:ext uri="{FF2B5EF4-FFF2-40B4-BE49-F238E27FC236}">
                <a16:creationId xmlns:a16="http://schemas.microsoft.com/office/drawing/2014/main" id="{2362C355-CB43-47B8-8965-01EC7887B4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260475" y="188913"/>
            <a:ext cx="8229600" cy="1143000"/>
          </a:xfrm>
        </p:spPr>
        <p:txBody>
          <a:bodyPr/>
          <a:lstStyle/>
          <a:p>
            <a:r>
              <a:rPr lang="sl-SI" altLang="sl-SI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panose="04020404031007020602" pitchFamily="82" charset="0"/>
              </a:rPr>
              <a:t>ČLOVEK NA ZEMLJI</a:t>
            </a:r>
            <a:r>
              <a:rPr lang="sl-SI" altLang="sl-SI"/>
              <a:t> </a:t>
            </a:r>
            <a:endParaRPr lang="fr-FR" altLang="sl-SI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9F1A52-BE43-4329-A844-CFB585BD18CC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Žef Obrekar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sl-SI" altLang="sl-SI" b="1">
              <a:effectLst>
                <a:outerShdw blurRad="38100" dist="38100" dir="2700000" algn="tl">
                  <a:srgbClr val="C0C0C0"/>
                </a:outerShdw>
              </a:effectLst>
              <a:latin typeface="Bradley Hand ITC" panose="03070402050302030203" pitchFamily="66" charset="0"/>
            </a:endParaRPr>
          </a:p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Želja po “idealnih” njivah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sl-SI" altLang="sl-SI" b="1">
              <a:effectLst>
                <a:outerShdw blurRad="38100" dist="38100" dir="2700000" algn="tl">
                  <a:srgbClr val="C0C0C0"/>
                </a:outerShdw>
              </a:effectLst>
              <a:latin typeface="Bradley Hand ITC" panose="03070402050302030203" pitchFamily="66" charset="0"/>
            </a:endParaRPr>
          </a:p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Družinske tegobe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sl-SI" altLang="sl-SI" b="1">
              <a:effectLst>
                <a:outerShdw blurRad="38100" dist="38100" dir="2700000" algn="tl">
                  <a:srgbClr val="C0C0C0"/>
                </a:outerShdw>
              </a:effectLst>
              <a:latin typeface="Bradley Hand ITC" panose="03070402050302030203" pitchFamily="66" charset="0"/>
            </a:endParaRPr>
          </a:p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Obrekar umre v rudniku</a:t>
            </a:r>
            <a:r>
              <a:rPr lang="sl-SI" altLang="sl-SI"/>
              <a:t> </a:t>
            </a:r>
          </a:p>
          <a:p>
            <a:pPr>
              <a:lnSpc>
                <a:spcPct val="90000"/>
              </a:lnSpc>
            </a:pPr>
            <a:endParaRPr lang="sl-SI" altLang="sl-SI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B4186AEA-E7DC-4BC3-AF26-9FE419495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836613"/>
            <a:ext cx="284321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FE8875AE-F1F4-4B24-B1B0-B0C03EB88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60800"/>
            <a:ext cx="2986088" cy="22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7904F-D0B8-4378-A526-83FCE66B4DED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Značilen  izstopajoč socialni problem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sl-SI" altLang="sl-SI" b="1">
              <a:effectLst>
                <a:outerShdw blurRad="38100" dist="38100" dir="2700000" algn="tl">
                  <a:srgbClr val="C0C0C0"/>
                </a:outerShdw>
              </a:effectLst>
              <a:latin typeface="Bradley Hand ITC" panose="03070402050302030203" pitchFamily="66" charset="0"/>
            </a:endParaRPr>
          </a:p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močno duševno in čustveno </a:t>
            </a:r>
            <a:endParaRPr lang="sl-SI" altLang="sl-SI" b="1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</a:t>
            </a:r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razčlenjenega človek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sl-SI" altLang="sl-SI" b="1">
              <a:effectLst>
                <a:outerShdw blurRad="38100" dist="38100" dir="2700000" algn="tl">
                  <a:srgbClr val="C0C0C0"/>
                </a:outerShdw>
              </a:effectLst>
              <a:latin typeface="Bradley Hand ITC" panose="03070402050302030203" pitchFamily="66" charset="0"/>
            </a:endParaRPr>
          </a:p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Motiv : ljubezen, hrepenenje</a:t>
            </a:r>
            <a:endParaRPr lang="fr-FR" altLang="sl-SI" b="1">
              <a:effectLst>
                <a:outerShdw blurRad="38100" dist="38100" dir="2700000" algn="tl">
                  <a:srgbClr val="C0C0C0"/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6166D872-D089-4A04-9078-234EB1F5D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25700" cy="310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Bradley Hand ITC</vt:lpstr>
      <vt:lpstr>Calibri</vt:lpstr>
      <vt:lpstr>Chiller</vt:lpstr>
      <vt:lpstr>Comic Sans MS</vt:lpstr>
      <vt:lpstr>Curlz MT</vt:lpstr>
      <vt:lpstr>Thème Office</vt:lpstr>
      <vt:lpstr>Sreča in kruh</vt:lpstr>
      <vt:lpstr>           o pisatelju </vt:lpstr>
      <vt:lpstr>                                       Njegova dela </vt:lpstr>
      <vt:lpstr>          Sreča in kruh </vt:lpstr>
      <vt:lpstr>PowerPoint Presentation</vt:lpstr>
      <vt:lpstr>                    Gosenica </vt:lpstr>
      <vt:lpstr>PowerPoint Presentation</vt:lpstr>
      <vt:lpstr>ČLOVEK NA ZEMLJI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2019-06-03T09:08:23Z</dcterms:created>
  <dcterms:modified xsi:type="dcterms:W3CDTF">2019-06-03T09:08:23Z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