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5" r:id="rId6"/>
    <p:sldId id="261" r:id="rId7"/>
    <p:sldId id="262" r:id="rId8"/>
    <p:sldId id="258" r:id="rId9"/>
    <p:sldId id="263" r:id="rId10"/>
    <p:sldId id="268" r:id="rId11"/>
    <p:sldId id="269" r:id="rId12"/>
    <p:sldId id="266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C356-AC33-4BF3-A5B6-D9D34B3D15B8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54E-73B3-4315-A8A6-73656C524CA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3182287"/>
      </p:ext>
    </p:extLst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C356-AC33-4BF3-A5B6-D9D34B3D15B8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54E-73B3-4315-A8A6-73656C524CA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00924511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C356-AC33-4BF3-A5B6-D9D34B3D15B8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54E-73B3-4315-A8A6-73656C524CA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1938795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C356-AC33-4BF3-A5B6-D9D34B3D15B8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54E-73B3-4315-A8A6-73656C524CA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52720186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C356-AC33-4BF3-A5B6-D9D34B3D15B8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54E-73B3-4315-A8A6-73656C524CA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995183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C356-AC33-4BF3-A5B6-D9D34B3D15B8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54E-73B3-4315-A8A6-73656C524CA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880806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C356-AC33-4BF3-A5B6-D9D34B3D15B8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54E-73B3-4315-A8A6-73656C524CA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9708485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C356-AC33-4BF3-A5B6-D9D34B3D15B8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54E-73B3-4315-A8A6-73656C524CA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64028647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C356-AC33-4BF3-A5B6-D9D34B3D15B8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54E-73B3-4315-A8A6-73656C524CA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8328966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C356-AC33-4BF3-A5B6-D9D34B3D15B8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54E-73B3-4315-A8A6-73656C524CA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20304305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C356-AC33-4BF3-A5B6-D9D34B3D15B8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54E-73B3-4315-A8A6-73656C524CA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4576461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5C356-AC33-4BF3-A5B6-D9D34B3D15B8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E54E-73B3-4315-A8A6-73656C524CA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55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rniki-brestanica.si/opisi/2010_sonnblick.htm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hyperlink" Target="http://bralnica.blogspot.com/2011_11_01_archive.html" TargetMode="External"/><Relationship Id="rId12" Type="http://schemas.openxmlformats.org/officeDocument/2006/relationships/image" Target="../media/image11.gif"/><Relationship Id="rId2" Type="http://schemas.openxmlformats.org/officeDocument/2006/relationships/hyperlink" Target="http://www.gorniki-brestanica.si/opisi/2010_sonnblic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hyperlink" Target="https://www.google.si/url?sa=i&amp;rct=j&amp;q=&amp;esrc=s&amp;source=images&amp;cd=&amp;ved=0CAcQjRw&amp;url=http%3A%2F%2Fwww.bukla.si%2F%3Faction%3Dbooks%26book_id%3D6999&amp;ei=YrRnVNPxBKjasATsjoKQAQ&amp;bvm=bv.79142246,d.cWc&amp;psig=AFQjCNEOiyAL4uRt9uR4JajIZFW6lb4_zA&amp;ust=1416168876378618" TargetMode="External"/><Relationship Id="rId5" Type="http://schemas.openxmlformats.org/officeDocument/2006/relationships/hyperlink" Target="http://www.bukla.si/?action=books&amp;book_id=10429" TargetMode="External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hyperlink" Target="http://www.sanje.si/knjigarna/labrador-mladinska-knjiga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NEZA\URN-NBN-SI-doc-KBFKWHJS.pdf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dijaski.net/slovenscina/snov-zapiski-knjizevnost.html?r=slo_snk_literarna_teorija_04.doc" TargetMode="External"/><Relationship Id="rId12" Type="http://schemas.openxmlformats.org/officeDocument/2006/relationships/hyperlink" Target="http://www.delo.si/kultura/nominiranci-za-veronikino-nagrado-so-razkriti.html" TargetMode="External"/><Relationship Id="rId2" Type="http://schemas.openxmlformats.org/officeDocument/2006/relationships/hyperlink" Target="http://www.gorniki-brestanica.si/opisi/2010_sonnblic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lidaquilone.it/num009milic.html" TargetMode="External"/><Relationship Id="rId11" Type="http://schemas.openxmlformats.org/officeDocument/2006/relationships/hyperlink" Target="http://med.over.net/forum5/read.php?151,6457007" TargetMode="External"/><Relationship Id="rId5" Type="http://schemas.openxmlformats.org/officeDocument/2006/relationships/hyperlink" Target="http://bralnica.blogspot.com/2012/12/pesmi-stirih-kajetan-kovic.html" TargetMode="External"/><Relationship Id="rId10" Type="http://schemas.openxmlformats.org/officeDocument/2006/relationships/hyperlink" Target="https://www.youtube.com/watch?v=Goz42M4tpoY" TargetMode="External"/><Relationship Id="rId4" Type="http://schemas.microsoft.com/office/2007/relationships/hdphoto" Target="../media/hdphoto1.wdp"/><Relationship Id="rId9" Type="http://schemas.openxmlformats.org/officeDocument/2006/relationships/hyperlink" Target="https://www.youtube.com/watch?v=v7vzwIqsQF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rniki-brestanica.si/opisi/2010_sonnblic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filidaquilone.it/num009milic.html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rniki-brestanica.si/opisi/2010_sonnblick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rniki-brestanica.si/opisi/2010_sonnblick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rniki-brestanica.si/opisi/2010_sonnblick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rniki-brestanica.si/opisi/2010_sonnblick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rniki-brestanica.si/opisi/2010_sonnblick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hyperlink" Target="http://www.gorniki-brestanica.si/opisi/2010_sonnblic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delo.si/kultura/nominiranci-za-veronikino-nagrado-so-razkriti.html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hyperlink" Target="http://www.mladinska.com/za_medije/sporocila_za_javnost/sporocilo_za_javnost?aid=2481" TargetMode="External"/><Relationship Id="rId12" Type="http://schemas.openxmlformats.org/officeDocument/2006/relationships/image" Target="../media/image7.jpeg"/><Relationship Id="rId2" Type="http://schemas.openxmlformats.org/officeDocument/2006/relationships/hyperlink" Target="http://www.gorniki-brestanica.si/opisi/2010_sonnblic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://www.mladinska.com/zakladi_otrostva/domace_klasike" TargetMode="External"/><Relationship Id="rId5" Type="http://schemas.openxmlformats.org/officeDocument/2006/relationships/hyperlink" Target="http://gradiva.txt.si/slovenscina/slovenscina-za-gimnazije-srednje-sole/4-letnik/sodobno-slovensko-pesnistvo-2/kajetan-kovic-psalm/1-114/" TargetMode="External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hyperlink" Target="http://www.ventilatorbesed.com/?opcija=kom_clanki&amp;oce=138&amp;id=2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gorniki-brestanica.si/opisi/2010sonnblick/P103092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5964"/>
            <a:ext cx="9300728" cy="68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>
            <a:normAutofit/>
          </a:bodyPr>
          <a:lstStyle/>
          <a:p>
            <a:r>
              <a:rPr lang="sl-SI" sz="6000" dirty="0">
                <a:latin typeface="Times New Roman" pitchFamily="18" charset="0"/>
                <a:cs typeface="Times New Roman" pitchFamily="18" charset="0"/>
              </a:rPr>
              <a:t>KAJETAN KOVIČ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2498" y="2539718"/>
            <a:ext cx="6409862" cy="1969402"/>
          </a:xfrm>
        </p:spPr>
        <p:txBody>
          <a:bodyPr>
            <a:normAutofit fontScale="92500"/>
          </a:bodyPr>
          <a:lstStyle/>
          <a:p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Avtor Mačka Murija in plišastega medvedka Pikija Jakoba, ki je s svojim delom zaznamoval slovensko književnost druge polovice 20. stoletja.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6444208" y="5373215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/>
              <a:t>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095288064"/>
      </p:ext>
    </p:extLst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gorniki-brestanica.si/opisi/2010sonnblick/P103092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5964"/>
            <a:ext cx="9300728" cy="68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>
              <a:latin typeface="Century Gothic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3" name="Picture 8" descr="http://www.bukla.si/upload/book_media/10429_1056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6" y="404664"/>
            <a:ext cx="4476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3.bp.blogspot.com/-s9N_ozWG65M/Trufa2g7QII/AAAAAAAABjQ/P3Z7dOc2S88/s1600/IMG_8677+copy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5" r="17061"/>
          <a:stretch/>
        </p:blipFill>
        <p:spPr bwMode="auto">
          <a:xfrm>
            <a:off x="3851920" y="0"/>
            <a:ext cx="2654085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www.sanje.si/images/dela/labrador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18954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bukla.si/upload/book_media/6837/6999/7179.gif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4"/>
          <a:stretch/>
        </p:blipFill>
        <p:spPr bwMode="auto">
          <a:xfrm>
            <a:off x="6052999" y="1035444"/>
            <a:ext cx="3088568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38999"/>
      </p:ext>
    </p:extLst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31233" t="54248" r="30782" b="8592"/>
          <a:stretch/>
        </p:blipFill>
        <p:spPr>
          <a:xfrm>
            <a:off x="16430" y="0"/>
            <a:ext cx="91275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91578"/>
      </p:ext>
    </p:extLst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gorniki-brestanica.si/opisi/2010sonnblick/P103092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28" y="0"/>
            <a:ext cx="9300728" cy="68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itchFamily="34" charset="0"/>
              </a:rPr>
              <a:t>viri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>
                <a:hlinkClick r:id="rId2"/>
              </a:rPr>
              <a:t>http://www.gorniki-brestanica.si/opisi/2010_sonnblick.html</a:t>
            </a:r>
            <a:endParaRPr lang="sl-SI" dirty="0"/>
          </a:p>
          <a:p>
            <a:r>
              <a:rPr lang="sl-SI" dirty="0">
                <a:hlinkClick r:id="rId5"/>
              </a:rPr>
              <a:t>http://bralnica.blogspot.com/2012/12/pesmi-stirih-kajetan-kovic.html</a:t>
            </a:r>
            <a:r>
              <a:rPr lang="sl-SI" dirty="0"/>
              <a:t> </a:t>
            </a:r>
          </a:p>
          <a:p>
            <a:r>
              <a:rPr lang="sl-SI" dirty="0">
                <a:hlinkClick r:id="rId6"/>
              </a:rPr>
              <a:t>http://www.filidaquilone.it/num009milic.html</a:t>
            </a:r>
            <a:endParaRPr lang="sl-SI" dirty="0"/>
          </a:p>
          <a:p>
            <a:r>
              <a:rPr lang="sl-SI" dirty="0">
                <a:hlinkClick r:id="rId7"/>
              </a:rPr>
              <a:t>http://www.dijaski.net/slovenscina/snov-zapiski-knjizevnost.html?r=slo_snk_literarna_teorija_04.doc</a:t>
            </a:r>
            <a:r>
              <a:rPr lang="sl-SI" dirty="0"/>
              <a:t>  </a:t>
            </a:r>
          </a:p>
          <a:p>
            <a:r>
              <a:rPr lang="sl-SI" dirty="0">
                <a:hlinkClick r:id="rId8" action="ppaction://hlinkfile"/>
              </a:rPr>
              <a:t>file:///C:/NEZA/URN-NBN-SI-doc-</a:t>
            </a:r>
            <a:r>
              <a:rPr lang="sl-SI" dirty="0" err="1">
                <a:hlinkClick r:id="rId8" action="ppaction://hlinkfile"/>
              </a:rPr>
              <a:t>KBFKWHJS.pdf</a:t>
            </a:r>
            <a:r>
              <a:rPr lang="sl-SI" dirty="0"/>
              <a:t> </a:t>
            </a:r>
          </a:p>
          <a:p>
            <a:r>
              <a:rPr lang="sl-SI" dirty="0">
                <a:hlinkClick r:id="rId9"/>
              </a:rPr>
              <a:t>https://www.youtube.com/watch?v=v7vzwIqsQFo</a:t>
            </a:r>
            <a:r>
              <a:rPr lang="sl-SI" dirty="0"/>
              <a:t> </a:t>
            </a:r>
          </a:p>
          <a:p>
            <a:r>
              <a:rPr lang="sl-SI" dirty="0">
                <a:hlinkClick r:id="rId10"/>
              </a:rPr>
              <a:t>https://www.youtube.com/watch?v=Goz42M4tpoY</a:t>
            </a:r>
            <a:r>
              <a:rPr lang="sl-SI" dirty="0"/>
              <a:t> </a:t>
            </a:r>
          </a:p>
          <a:p>
            <a:r>
              <a:rPr lang="sl-SI" dirty="0">
                <a:hlinkClick r:id="rId11"/>
              </a:rPr>
              <a:t>http://med.over.net/forum5/read.php?151,6457007</a:t>
            </a:r>
            <a:r>
              <a:rPr lang="sl-SI" dirty="0"/>
              <a:t> </a:t>
            </a:r>
          </a:p>
          <a:p>
            <a:r>
              <a:rPr lang="sl-SI" dirty="0">
                <a:hlinkClick r:id="rId12"/>
              </a:rPr>
              <a:t>http://www.delo.si/kultura/nominiranci-za-veronikino-nagrado-so-razkriti.html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053082"/>
      </p:ext>
    </p:extLst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gorniki-brestanica.si/opisi/2010sonnblick/P103092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5964"/>
            <a:ext cx="9300728" cy="68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>
              <a:latin typeface="Century Gothic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Odnos</a:t>
            </a:r>
          </a:p>
          <a:p>
            <a:pPr marL="0" indent="0">
              <a:buNone/>
            </a:pPr>
            <a:r>
              <a:rPr lang="sl-SI" dirty="0"/>
              <a:t>poezija</a:t>
            </a:r>
          </a:p>
          <a:p>
            <a:r>
              <a:rPr lang="sl-SI" dirty="0"/>
              <a:t>Zakaj?</a:t>
            </a:r>
          </a:p>
        </p:txBody>
      </p:sp>
      <p:pic>
        <p:nvPicPr>
          <p:cNvPr id="16386" name="Picture 2" descr="http://www.filidaquilone.it/num009kovic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39"/>
            <a:ext cx="3960440" cy="651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53082"/>
      </p:ext>
    </p:extLst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gorniki-brestanica.si/opisi/2010sonnblick/P103092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5964"/>
            <a:ext cx="9300728" cy="68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/>
              <a:t>Bela pravljica</a:t>
            </a:r>
            <a:endParaRPr lang="sl-SI" dirty="0">
              <a:latin typeface="Century Gothic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sl-SI" sz="3800" i="1" dirty="0"/>
              <a:t>Križemsvet gredo stopinje,</a:t>
            </a:r>
            <a:endParaRPr lang="sl-SI" sz="3800" dirty="0"/>
          </a:p>
          <a:p>
            <a:pPr marL="0" indent="0" algn="ctr">
              <a:buNone/>
            </a:pPr>
            <a:r>
              <a:rPr lang="sl-SI" sz="3800" i="1" dirty="0"/>
              <a:t>križemsvet gazi po snegu.</a:t>
            </a:r>
            <a:endParaRPr lang="sl-SI" sz="3800" dirty="0"/>
          </a:p>
          <a:p>
            <a:pPr marL="0" indent="0" algn="ctr">
              <a:buNone/>
            </a:pPr>
            <a:r>
              <a:rPr lang="sl-SI" sz="3800" i="1" dirty="0"/>
              <a:t>Bogve, kdo je šel pred mano,</a:t>
            </a:r>
            <a:endParaRPr lang="sl-SI" sz="3800" dirty="0"/>
          </a:p>
          <a:p>
            <a:pPr marL="0" indent="0" algn="ctr">
              <a:buNone/>
            </a:pPr>
            <a:r>
              <a:rPr lang="sl-SI" sz="3800" i="1" dirty="0"/>
              <a:t>bogve, kdo za mano gre.</a:t>
            </a:r>
            <a:br>
              <a:rPr lang="sl-SI" sz="3800" i="1" dirty="0"/>
            </a:br>
            <a:endParaRPr lang="sl-SI" sz="3800" dirty="0"/>
          </a:p>
          <a:p>
            <a:pPr marL="0" indent="0" algn="ctr">
              <a:buNone/>
            </a:pPr>
            <a:r>
              <a:rPr lang="sl-SI" sz="3800" i="1" dirty="0"/>
              <a:t>Vse poti so večno stare,</a:t>
            </a:r>
            <a:endParaRPr lang="sl-SI" sz="3800" dirty="0"/>
          </a:p>
          <a:p>
            <a:pPr marL="0" indent="0" algn="ctr">
              <a:buNone/>
            </a:pPr>
            <a:r>
              <a:rPr lang="sl-SI" sz="3800" i="1" dirty="0"/>
              <a:t>vse gredo nasproti smrti.</a:t>
            </a:r>
            <a:endParaRPr lang="sl-SI" sz="3800" dirty="0"/>
          </a:p>
          <a:p>
            <a:pPr marL="0" indent="0" algn="ctr">
              <a:buNone/>
            </a:pPr>
            <a:r>
              <a:rPr lang="sl-SI" sz="3800" i="1" dirty="0"/>
              <a:t>Vsem je na začetku rojstvo,</a:t>
            </a:r>
            <a:endParaRPr lang="sl-SI" sz="3800" dirty="0"/>
          </a:p>
          <a:p>
            <a:pPr marL="0" indent="0" algn="ctr">
              <a:buNone/>
            </a:pPr>
            <a:r>
              <a:rPr lang="sl-SI" sz="3800" i="1" dirty="0"/>
              <a:t>vsak korak je večno nov.</a:t>
            </a:r>
            <a:br>
              <a:rPr lang="sl-SI" sz="3800" i="1" dirty="0"/>
            </a:br>
            <a:endParaRPr lang="sl-SI" sz="3800" dirty="0"/>
          </a:p>
          <a:p>
            <a:pPr marL="0" indent="0" algn="ctr">
              <a:buNone/>
            </a:pPr>
            <a:r>
              <a:rPr lang="sl-SI" sz="3800" i="1" dirty="0"/>
              <a:t>Križemsvet gredo stopinje,</a:t>
            </a:r>
            <a:endParaRPr lang="sl-SI" sz="3800" dirty="0"/>
          </a:p>
          <a:p>
            <a:pPr marL="0" indent="0" algn="ctr">
              <a:buNone/>
            </a:pPr>
            <a:r>
              <a:rPr lang="sl-SI" sz="3800" i="1" dirty="0"/>
              <a:t>križemsvet gazi po snegu.</a:t>
            </a:r>
            <a:endParaRPr lang="sl-SI" sz="3800" dirty="0"/>
          </a:p>
          <a:p>
            <a:pPr marL="0" indent="0" algn="ctr">
              <a:buNone/>
            </a:pPr>
            <a:r>
              <a:rPr lang="sl-SI" sz="3800" i="1" dirty="0"/>
              <a:t>Ena izmed njih je moja,</a:t>
            </a:r>
            <a:endParaRPr lang="sl-SI" sz="3800" dirty="0"/>
          </a:p>
          <a:p>
            <a:pPr marL="0" indent="0" algn="ctr">
              <a:buNone/>
            </a:pPr>
            <a:r>
              <a:rPr lang="sl-SI" sz="3800" i="1" dirty="0"/>
              <a:t>nanjo pada, pada sneg.</a:t>
            </a:r>
            <a:endParaRPr lang="sl-SI" sz="3800" dirty="0"/>
          </a:p>
        </p:txBody>
      </p:sp>
    </p:spTree>
    <p:extLst>
      <p:ext uri="{BB962C8B-B14F-4D97-AF65-F5344CB8AC3E}">
        <p14:creationId xmlns:p14="http://schemas.microsoft.com/office/powerpoint/2010/main" val="3494978947"/>
      </p:ext>
    </p:extLst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gorniki-brestanica.si/opisi/2010sonnblick/P103092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5964"/>
            <a:ext cx="9300728" cy="68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itchFamily="34" charset="0"/>
              </a:rPr>
              <a:t>Vsebina pesmi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dirty="0"/>
              <a:t>1. kitica: vsak človek gre svojo pot in nikoli ne vemo, kdo pred nami je to pot že prehodil, in kdo jo še bo za nami </a:t>
            </a:r>
          </a:p>
          <a:p>
            <a:pPr lvl="0"/>
            <a:r>
              <a:rPr lang="sl-SI" dirty="0"/>
              <a:t>2. kitica: rojstvo in smrt, vsaka stvar je nekaj novega</a:t>
            </a:r>
          </a:p>
          <a:p>
            <a:pPr lvl="0"/>
            <a:r>
              <a:rPr lang="sl-SI" dirty="0"/>
              <a:t>3. kitica: veliko neznanih poti, ena izmed njih je znana, a počasi izginja (staranje)</a:t>
            </a:r>
          </a:p>
        </p:txBody>
      </p:sp>
    </p:spTree>
    <p:extLst>
      <p:ext uri="{BB962C8B-B14F-4D97-AF65-F5344CB8AC3E}">
        <p14:creationId xmlns:p14="http://schemas.microsoft.com/office/powerpoint/2010/main" val="2599943346"/>
      </p:ext>
    </p:extLst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gorniki-brestanica.si/opisi/2010sonnblick/P103092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5964"/>
            <a:ext cx="9300728" cy="68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itchFamily="34" charset="0"/>
              </a:rPr>
              <a:t>…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dirty="0"/>
              <a:t>Naslov: nepričakovan (pravljica - nekaj lepega)</a:t>
            </a:r>
          </a:p>
          <a:p>
            <a:pPr lvl="0"/>
            <a:endParaRPr lang="sl-SI" dirty="0"/>
          </a:p>
          <a:p>
            <a:pPr lvl="0"/>
            <a:r>
              <a:rPr lang="sl-SI" dirty="0"/>
              <a:t>Čeprav hodimo iste poti je za vsakega življenje (to je tista črtica med letnicama na nagrobniku) edinstvena izkušnja. Ne moremo se izogniti staranju in smrti.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9053082"/>
      </p:ext>
    </p:extLst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gorniki-brestanica.si/opisi/2010sonnblick/P103092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0728" cy="68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itchFamily="34" charset="0"/>
              </a:rPr>
              <a:t>Zunanja zgradba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sl-SI" dirty="0"/>
              <a:t>Kitice (kvartina)</a:t>
            </a:r>
          </a:p>
          <a:p>
            <a:r>
              <a:rPr lang="sl-SI" dirty="0"/>
              <a:t>Verzi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566152" y="1628800"/>
            <a:ext cx="29061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i="1" dirty="0"/>
              <a:t>Križemsvet gredo stopinje,</a:t>
            </a:r>
            <a:endParaRPr lang="sl-SI" dirty="0"/>
          </a:p>
          <a:p>
            <a:pPr algn="ctr"/>
            <a:r>
              <a:rPr lang="sl-SI" i="1" dirty="0"/>
              <a:t>križemsvet gazi po snegu.</a:t>
            </a:r>
            <a:endParaRPr lang="sl-SI" dirty="0"/>
          </a:p>
          <a:p>
            <a:pPr algn="ctr"/>
            <a:r>
              <a:rPr lang="sl-SI" i="1" dirty="0"/>
              <a:t>Bogve, kdo je šel pred mano,</a:t>
            </a:r>
            <a:endParaRPr lang="sl-SI" dirty="0"/>
          </a:p>
          <a:p>
            <a:pPr algn="ctr"/>
            <a:r>
              <a:rPr lang="sl-SI" i="1" dirty="0"/>
              <a:t>bogve, kdo za mano gre.</a:t>
            </a:r>
            <a:br>
              <a:rPr lang="sl-SI" i="1" dirty="0"/>
            </a:br>
            <a:endParaRPr lang="sl-SI" dirty="0"/>
          </a:p>
          <a:p>
            <a:pPr algn="ctr"/>
            <a:r>
              <a:rPr lang="sl-SI" i="1" dirty="0"/>
              <a:t>Vse poti so večno stare,</a:t>
            </a:r>
            <a:endParaRPr lang="sl-SI" dirty="0"/>
          </a:p>
          <a:p>
            <a:pPr algn="ctr"/>
            <a:r>
              <a:rPr lang="sl-SI" i="1" dirty="0"/>
              <a:t>vse gredo nasproti smrti.</a:t>
            </a:r>
            <a:endParaRPr lang="sl-SI" dirty="0"/>
          </a:p>
          <a:p>
            <a:pPr algn="ctr"/>
            <a:r>
              <a:rPr lang="sl-SI" i="1" dirty="0"/>
              <a:t>Vsem je na začetku rojstvo,</a:t>
            </a:r>
            <a:endParaRPr lang="sl-SI" dirty="0"/>
          </a:p>
          <a:p>
            <a:pPr algn="ctr"/>
            <a:r>
              <a:rPr lang="sl-SI" i="1" dirty="0"/>
              <a:t>vsak korak je večno nov.</a:t>
            </a:r>
            <a:br>
              <a:rPr lang="sl-SI" i="1" dirty="0"/>
            </a:br>
            <a:endParaRPr lang="sl-SI" dirty="0"/>
          </a:p>
          <a:p>
            <a:pPr algn="ctr"/>
            <a:r>
              <a:rPr lang="sl-SI" i="1" dirty="0"/>
              <a:t>Križemsvet gredo stopinje,</a:t>
            </a:r>
            <a:endParaRPr lang="sl-SI" dirty="0"/>
          </a:p>
          <a:p>
            <a:pPr algn="ctr"/>
            <a:r>
              <a:rPr lang="sl-SI" i="1" dirty="0"/>
              <a:t>križemsvet gazi po snegu.</a:t>
            </a:r>
            <a:endParaRPr lang="sl-SI" dirty="0"/>
          </a:p>
          <a:p>
            <a:pPr algn="ctr"/>
            <a:r>
              <a:rPr lang="sl-SI" i="1" dirty="0"/>
              <a:t>Ena izmed njih je moja,</a:t>
            </a:r>
            <a:endParaRPr lang="sl-SI" dirty="0"/>
          </a:p>
          <a:p>
            <a:pPr algn="ctr"/>
            <a:r>
              <a:rPr lang="sl-SI" i="1" dirty="0"/>
              <a:t>nanjo pada, pada sneg</a:t>
            </a:r>
            <a:endParaRPr lang="sl-SI" dirty="0"/>
          </a:p>
        </p:txBody>
      </p:sp>
      <p:sp>
        <p:nvSpPr>
          <p:cNvPr id="7" name="Levi zaviti oklepaj 6"/>
          <p:cNvSpPr/>
          <p:nvPr/>
        </p:nvSpPr>
        <p:spPr>
          <a:xfrm>
            <a:off x="3779912" y="1700808"/>
            <a:ext cx="576064" cy="3898310"/>
          </a:xfrm>
          <a:prstGeom prst="leftBrace">
            <a:avLst>
              <a:gd name="adj1" fmla="val 35751"/>
              <a:gd name="adj2" fmla="val 2416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Levi zaviti oklepaj 11"/>
          <p:cNvSpPr/>
          <p:nvPr/>
        </p:nvSpPr>
        <p:spPr>
          <a:xfrm>
            <a:off x="4091474" y="3068250"/>
            <a:ext cx="576064" cy="1091418"/>
          </a:xfrm>
          <a:prstGeom prst="leftBrace">
            <a:avLst>
              <a:gd name="adj1" fmla="val 10238"/>
              <a:gd name="adj2" fmla="val 3266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729476"/>
      </p:ext>
    </p:extLst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gorniki-brestanica.si/opisi/2010sonnblick/P103092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5964"/>
            <a:ext cx="9300728" cy="68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itchFamily="34" charset="0"/>
              </a:rPr>
              <a:t>Notranja zgradba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/>
              <a:t>Ponavljanje - anafora</a:t>
            </a:r>
          </a:p>
          <a:p>
            <a:r>
              <a:rPr lang="sl-SI" b="1" dirty="0"/>
              <a:t>Poosebitev</a:t>
            </a:r>
          </a:p>
          <a:p>
            <a:r>
              <a:rPr lang="sl-SI" u="sng" dirty="0"/>
              <a:t>Zamenjan vrstni red</a:t>
            </a:r>
          </a:p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Podvojitev</a:t>
            </a:r>
          </a:p>
          <a:p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dirty="0"/>
              <a:t>Nepopolna stopica</a:t>
            </a:r>
          </a:p>
          <a:p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5634071" y="1556792"/>
            <a:ext cx="288938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i="1" dirty="0"/>
              <a:t>Križemsvet</a:t>
            </a:r>
            <a:r>
              <a:rPr lang="sl-SI" dirty="0"/>
              <a:t> </a:t>
            </a:r>
            <a:r>
              <a:rPr lang="sl-SI" b="1" dirty="0"/>
              <a:t>gredo stopinje</a:t>
            </a:r>
            <a:r>
              <a:rPr lang="sl-SI" dirty="0"/>
              <a:t>,</a:t>
            </a:r>
          </a:p>
          <a:p>
            <a:pPr algn="ctr"/>
            <a:r>
              <a:rPr lang="sl-SI" i="1" dirty="0"/>
              <a:t>križemsvet</a:t>
            </a:r>
            <a:r>
              <a:rPr lang="sl-SI" dirty="0"/>
              <a:t> gazi po snegu.</a:t>
            </a:r>
          </a:p>
          <a:p>
            <a:pPr algn="ctr"/>
            <a:r>
              <a:rPr lang="sl-SI" i="1" dirty="0"/>
              <a:t>Bogve</a:t>
            </a:r>
            <a:r>
              <a:rPr lang="sl-SI" dirty="0"/>
              <a:t>, kdo je šel pred mano,</a:t>
            </a:r>
          </a:p>
          <a:p>
            <a:pPr algn="ctr"/>
            <a:r>
              <a:rPr lang="sl-SI" i="1" dirty="0"/>
              <a:t>bogve</a:t>
            </a:r>
            <a:r>
              <a:rPr lang="sl-SI" dirty="0"/>
              <a:t>, kdo </a:t>
            </a:r>
            <a:r>
              <a:rPr lang="sl-SI" u="sng" dirty="0"/>
              <a:t>za mano gre</a:t>
            </a:r>
            <a:r>
              <a:rPr lang="sl-SI" dirty="0"/>
              <a:t>.</a:t>
            </a:r>
            <a:br>
              <a:rPr lang="sl-SI" dirty="0"/>
            </a:br>
            <a:endParaRPr lang="sl-SI" dirty="0"/>
          </a:p>
          <a:p>
            <a:pPr algn="ctr"/>
            <a:r>
              <a:rPr lang="sl-SI" i="1" dirty="0"/>
              <a:t>Vse </a:t>
            </a:r>
            <a:r>
              <a:rPr lang="sl-SI" b="1" dirty="0"/>
              <a:t>poti so večno stare</a:t>
            </a:r>
            <a:r>
              <a:rPr lang="sl-SI" dirty="0"/>
              <a:t>,</a:t>
            </a:r>
          </a:p>
          <a:p>
            <a:pPr algn="ctr"/>
            <a:r>
              <a:rPr lang="sl-SI" i="1" dirty="0"/>
              <a:t>vse</a:t>
            </a:r>
            <a:r>
              <a:rPr lang="sl-SI" dirty="0"/>
              <a:t> gredo nasproti smrti.</a:t>
            </a:r>
          </a:p>
          <a:p>
            <a:pPr algn="ctr"/>
            <a:r>
              <a:rPr lang="sl-SI" dirty="0"/>
              <a:t>Vsem je na začetku rojstvo,</a:t>
            </a:r>
          </a:p>
          <a:p>
            <a:pPr algn="ctr"/>
            <a:r>
              <a:rPr lang="sl-SI" dirty="0"/>
              <a:t>vsak korak je večno nov.</a:t>
            </a:r>
            <a:br>
              <a:rPr lang="sl-SI" dirty="0"/>
            </a:br>
            <a:endParaRPr lang="sl-SI" dirty="0"/>
          </a:p>
          <a:p>
            <a:pPr algn="ctr"/>
            <a:r>
              <a:rPr lang="sl-SI" i="1" dirty="0"/>
              <a:t>Križemsvet</a:t>
            </a:r>
            <a:r>
              <a:rPr lang="sl-SI" dirty="0"/>
              <a:t> gredo stopinje,</a:t>
            </a:r>
          </a:p>
          <a:p>
            <a:pPr algn="ctr"/>
            <a:r>
              <a:rPr lang="sl-SI" i="1" dirty="0"/>
              <a:t>križemsvet</a:t>
            </a:r>
            <a:r>
              <a:rPr lang="sl-SI" dirty="0"/>
              <a:t> gazi po snegu.</a:t>
            </a:r>
          </a:p>
          <a:p>
            <a:pPr algn="ctr"/>
            <a:r>
              <a:rPr lang="sl-SI" dirty="0"/>
              <a:t>Ena izmed njih je moja,</a:t>
            </a:r>
          </a:p>
          <a:p>
            <a:pPr algn="ctr"/>
            <a:r>
              <a:rPr lang="sl-SI" dirty="0"/>
              <a:t>nanjo 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pada, pada </a:t>
            </a:r>
            <a:r>
              <a:rPr lang="sl-SI" dirty="0"/>
              <a:t>sneg</a:t>
            </a:r>
          </a:p>
          <a:p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940152" y="1340768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U  _  U   l   U  _   U l _   U</a:t>
            </a:r>
          </a:p>
        </p:txBody>
      </p:sp>
    </p:spTree>
    <p:extLst>
      <p:ext uri="{BB962C8B-B14F-4D97-AF65-F5344CB8AC3E}">
        <p14:creationId xmlns:p14="http://schemas.microsoft.com/office/powerpoint/2010/main" val="424887007"/>
      </p:ext>
    </p:extLst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gorniki-brestanica.si/opisi/2010sonnblick/P103092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5964"/>
            <a:ext cx="9300728" cy="68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itchFamily="34" charset="0"/>
              </a:rPr>
              <a:t>Kajetan Kovič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Slovenski pesnik, pisatelj,</a:t>
            </a:r>
          </a:p>
          <a:p>
            <a:pPr marL="0" indent="0">
              <a:buNone/>
            </a:pPr>
            <a:r>
              <a:rPr lang="sl-SI" sz="2800" dirty="0"/>
              <a:t> prevajalec</a:t>
            </a:r>
          </a:p>
          <a:p>
            <a:r>
              <a:rPr lang="sl-SI" sz="2800" dirty="0"/>
              <a:t>*1931 v Mariboru</a:t>
            </a:r>
          </a:p>
          <a:p>
            <a:r>
              <a:rPr lang="sl-SI" sz="2800" dirty="0"/>
              <a:t> † 7. november 2014, Ljubljana</a:t>
            </a:r>
          </a:p>
          <a:p>
            <a:r>
              <a:rPr lang="sl-SI" sz="2800" dirty="0"/>
              <a:t>gimnazijo (Utonil bi)</a:t>
            </a:r>
          </a:p>
          <a:p>
            <a:pPr lvl="0"/>
            <a:r>
              <a:rPr lang="sl-SI" sz="2800" dirty="0"/>
              <a:t>prejel Prešernovo nagrado</a:t>
            </a:r>
          </a:p>
          <a:p>
            <a:r>
              <a:rPr lang="sl-SI" sz="2800" dirty="0"/>
              <a:t>obdobje književnosti po drugi svetovni vojni</a:t>
            </a:r>
          </a:p>
        </p:txBody>
      </p:sp>
      <p:pic>
        <p:nvPicPr>
          <p:cNvPr id="12290" name="Picture 2" descr="http://www.delo.si/assets/media/picture/iman/2007_08/670x420_kajetan.kovic.igor.modic.001.jpg?rev=1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21"/>
          <a:stretch/>
        </p:blipFill>
        <p:spPr bwMode="auto">
          <a:xfrm>
            <a:off x="5347507" y="1268760"/>
            <a:ext cx="3844702" cy="29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43346"/>
      </p:ext>
    </p:extLst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gorniki-brestanica.si/opisi/2010sonnblick/P103092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5964"/>
            <a:ext cx="9300728" cy="68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itchFamily="34" charset="0"/>
              </a:rPr>
              <a:t>dela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7410" name="Picture 2" descr="http://gradiva.txt.si/m/slovenscina/kajetan-kovic-psalm/img/piki_jako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59" y="1242776"/>
            <a:ext cx="3490787" cy="408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mladinska.com/_files/16797/Kako%20se%20vrtijo%20ure%20za%20net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40957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ventilatorbesed.com/slike/clanki/macek_muri_kajetan_kovic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5739"/>
            <a:ext cx="2238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http://www.mladinska.com/_files/16597/Pajacek_in_puncka_13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65104"/>
            <a:ext cx="1840495" cy="240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12758"/>
      </p:ext>
    </p:extLst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Officeova tema</vt:lpstr>
      <vt:lpstr>KAJETAN KOVIČ</vt:lpstr>
      <vt:lpstr>PowerPoint Presentation</vt:lpstr>
      <vt:lpstr>Bela pravljica</vt:lpstr>
      <vt:lpstr>Vsebina pesmi</vt:lpstr>
      <vt:lpstr>…</vt:lpstr>
      <vt:lpstr>Zunanja zgradba</vt:lpstr>
      <vt:lpstr>Notranja zgradba</vt:lpstr>
      <vt:lpstr>Kajetan Kovič</vt:lpstr>
      <vt:lpstr>dela</vt:lpstr>
      <vt:lpstr>PowerPoint Presentation</vt:lpstr>
      <vt:lpstr>PowerPoint Presentation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2019-06-03T09:08:24Z</dcterms:created>
  <dcterms:modified xsi:type="dcterms:W3CDTF">2019-06-03T09:08:25Z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