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24473251-95DC-48B9-AD18-760D2EB4A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6FAEE5B-44E9-4DF9-8364-FE47D4E3D92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5050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016565F-08C4-4F63-A5FB-6A61FEABB2A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A6AFE0-E4C1-42B8-A131-8151438C220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33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2649F21-80B1-4B91-8F8E-4A7774B9C5B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33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F62C9D0-89B8-4227-A463-9196F40856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33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EA15306-A72E-4AA6-A7C3-2AC709BDA9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33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2FDDEB52-52FB-4B07-96A4-63A1A920026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98F9A6-4B89-4EB4-A4A2-B6816589CF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2C9B44-E66B-4EFC-8C82-69578CF7D89C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F4C7EA4C-CFFB-4ED5-AC3A-E838C61EB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656ED5F-9E3D-4433-B581-6B4FB2C6A1E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66962C-0E94-4E2D-9B5A-543CB8CA05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DC6826-B163-4FFE-B381-F81A60633E0B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246EDAD-BF04-4F4D-AFB0-9434DCCF4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19FDB11-6630-439E-9FC7-8D925D5E99B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9B7CDD-C66F-4D28-AF83-3416096215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208DDF-F8A1-4302-9FB6-F85738215A6D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613C8ED4-6664-4330-974C-7CE700B4A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4A2E7DA-5189-4EC6-9A6C-6DFBD845B2B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42C995-C2DF-454F-845D-32C769ACB5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8A478B-DD58-4477-99D1-FD7A5488C22E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D300C42A-63ED-4B71-BC5E-81D328CDE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3065819-EE74-4AF6-8B28-906904A9DD1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2201DA-0111-41C0-A2E8-4FC7460E01C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A1C52B-B583-42A3-A283-3BE3DF9A50B1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0CDC2600-763F-4F67-A8CD-E6BA5CB80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8AF260D-1CFD-4EAE-93A8-942AF36A337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DE6806-AC63-4955-B9C6-D3AA659887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72287-5A32-4ADD-B1E3-21071B2CDC4B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FE339785-DA79-4AD4-A442-75638EE7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23674D4-AD9D-408C-86B8-D17A20066E9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DFD337-6845-4FAD-8F61-F37D579912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F6691A-BBA6-4FB1-ACAA-F41530B9B1C6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C214A94A-1302-4EA4-908A-FEFA7D50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83E3903-14EC-43AE-BF12-4D7AA75F78C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D16FFE-701D-41AF-B619-59EB4A37AE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D4C04F-53CE-4C52-958A-E39DFCF27EB1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7B4228C7-4BF3-4B92-9C42-45D7540D1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51B5474-1A79-4195-A7CC-7EC48CADF29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F9B000-7871-4DC8-8E8F-C2EBAC16AEE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681012-9D98-4CF3-AFCF-E874F04074C3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FF9B53BD-C95B-40DE-93C6-3F4FF69D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82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09BD1A1-4A74-426C-81AB-7F44341EC63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2163-C47C-44B1-A7BC-997BA7FC6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8B49A-3CB8-42F3-83A4-59325CE17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25A60-2AC7-4FF5-B138-B7F5D19C984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F5A60-ECFB-43BA-9317-F9B6B5CFEC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14251-4653-4FA3-9B5B-66FA0B01F2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51C779-9CF9-42A8-AAA0-62928AA80F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359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5C812-2575-44BA-B2AF-1907C3F4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86A47-C1AF-484C-84EA-F90364AA6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049C-6041-4AA3-BABF-102D62D975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1EA16-07FC-4E99-878A-A8E3A3E2B2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4BA88-51F1-4F27-B189-297505E1AB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55F1AA-445D-4884-B302-6EA786A93D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002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5ECFC-CFA2-4030-BBD1-BD8993044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74625"/>
            <a:ext cx="2055812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0DEA3-B63C-4EA6-9697-55385D785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8213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56248-3C59-48E8-B801-D2B713E79D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F0201-5176-4091-8F1D-C6DCE4F9F1A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1BC2C-B49B-4B3D-98FC-F431575340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0E3562-9F51-49AD-8B72-8C6AC04AA7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399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8D59-0AC0-4CF9-8CA3-088549F87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25"/>
            <a:ext cx="8226425" cy="1339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FCB94-D1F5-4F9B-8353-CBD4108BE25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55357-F7CF-4A65-B3E1-5FC3C589158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560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6A3F6-3F87-4F3F-BC4E-ED5F0029604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fld id="{7CD2B82F-7FC9-446B-9A82-0AB41DA687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668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14C8-E8A0-4F1F-9099-DE8D16AB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25"/>
            <a:ext cx="8226425" cy="1339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37D07-F7AF-45BE-A778-AF83291E1B9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5EC8D-F95F-4431-A691-30E23D99E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13BC-3D33-4241-A8A8-3B830227B90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4FC91-C946-400B-A875-52D9CF39D87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560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B5EA7-C5DD-4C8E-A061-3F444E4B2D0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fld id="{20C99495-BD80-4616-BC6F-732EB0B040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556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388D-8BC3-4B56-8C3A-35FD0B9F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25"/>
            <a:ext cx="8226425" cy="1339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C35F0-BBA3-488B-BB35-99FAD59B404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5D9002C-CF8F-4F6A-984D-B9F105051357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2E2D8-9D38-4763-97DA-987FE0C83D1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63CD8-16D1-478C-9982-B69AD9038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5600" cy="4699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9F8CA-7CB5-4830-AFEA-ABE80E859B3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fld id="{2DC12B57-D4A2-46DF-8A4D-681E9BAFAB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5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7876-4176-4576-9FD7-62E00AF6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C18E0-1C41-4E24-8F5E-BF5534B11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36221-DBC7-496B-9CC0-C8EA919961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B7E4-5A3B-4D9F-A5D2-9C2A542A72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980D9-7DE9-4B80-9125-B68B71B7BF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9FF123-D8D2-456C-88A9-41C6131E10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7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47E7-A8DF-423E-9E56-FB10F5F9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8A47B-F3C5-4CE3-B5D8-ACD081DFA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C3151-EA95-40D4-A717-A033A946E7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25ABA-8E5D-48BB-9F48-F9C6AB095B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93587-8ADB-4FAC-A458-5F7E009CCF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08C26C-FD51-4478-9FE9-BCAEA7990E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754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381E-747D-4C1B-A80B-F0F44224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358A-ECCD-4C69-AE4F-690BDC833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F41DE-21DC-4226-907F-BDD2EF2B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05657-BB86-4A89-97A8-9ACE431911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B457D-EA29-4B0D-A91F-FD64703BD7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C9712-0953-4025-B1FE-94FB21A32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4AE3AD-5637-4435-A599-93B51E22C0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051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82FF-1526-45F4-8002-0DEDBFD51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1833F-5171-4E4A-8229-54100E7BA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735E1-C4A5-4F66-AC3A-332C2D252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8C73D-E349-4E69-A1FF-F8F9DD6DE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7E4CF-2D16-40B2-85A5-3DDE557B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2EF3D-DD3A-4D3C-9EA5-4BD809FEB6B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2D980-7DC2-42C7-8539-C68755A923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8B337-CE0A-4C29-8770-84CC312642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8A51F7-A927-4FEB-B5C3-18D6FF894E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65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B29F-43A4-43B4-BB05-1F990145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2E8E4-C7CB-4582-9521-480E8200AC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86701-B991-40E4-BEA4-220FA995AF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B909D-136E-4BE3-BD62-E4CCD5984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632757-6D98-4C68-B1B5-B065DC2639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04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68E0E-C7A2-43D4-AD61-60011A24E2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5A0B1-D3B5-48ED-B43A-ED0E80C3A2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52FC7-5812-46F0-BA45-51FFBF7CD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0C4551-0075-4CFC-A662-181D261EC1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544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B664-6265-41D1-9A94-4E84A20E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7A636-D1DE-4B6B-B0A9-5BB90EC8C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C86D9-1401-4C59-88DF-BC092830B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5A4FA-5D1E-42A7-9B70-FDA84B3C7A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F9C09-FD37-4876-871A-B4DDA2FC7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FE733-FD36-447E-931F-AA37E5626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97A184-503B-411B-8C18-F55B76409B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367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A1CF-16E5-48C2-AAA4-FBC76DF0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F775C-0F06-4B2C-AA9C-EEA45423E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8FEEB-8A15-4513-9D8B-D76134D9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46A28-77BE-4DF9-B809-D030DCC1B5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8A6D4-FF26-4AEA-B51E-A49BC6A19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75E3-65BB-444F-81F0-B133C21141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A6A0EE-7C21-424B-8991-A4FDB64A3A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06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32D9D46-7316-415E-8EDE-AA38B955C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6425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 za urejanje oblike naslova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09833755-25DF-49FD-8FC0-1CAAAB723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 za urejanje oblike orisa</a:t>
            </a:r>
          </a:p>
          <a:p>
            <a:pPr lvl="1"/>
            <a:r>
              <a:rPr lang="en-GB" altLang="sl-SI"/>
              <a:t>Druga raven orisa</a:t>
            </a:r>
          </a:p>
          <a:p>
            <a:pPr lvl="2"/>
            <a:r>
              <a:rPr lang="en-GB" altLang="sl-SI"/>
              <a:t>Tretja raven orisa</a:t>
            </a:r>
          </a:p>
          <a:p>
            <a:pPr lvl="3"/>
            <a:r>
              <a:rPr lang="en-GB" altLang="sl-SI"/>
              <a:t>Četrta raven orisa</a:t>
            </a:r>
          </a:p>
          <a:p>
            <a:pPr lvl="4"/>
            <a:r>
              <a:rPr lang="en-GB" altLang="sl-SI"/>
              <a:t>Peta raven orisa</a:t>
            </a:r>
          </a:p>
          <a:p>
            <a:pPr lvl="4"/>
            <a:r>
              <a:rPr lang="en-GB" altLang="sl-SI"/>
              <a:t>Šesta raven orisa</a:t>
            </a:r>
          </a:p>
          <a:p>
            <a:pPr lvl="4"/>
            <a:r>
              <a:rPr lang="en-GB" altLang="sl-SI"/>
              <a:t>Sedma raven orisa</a:t>
            </a:r>
          </a:p>
          <a:p>
            <a:pPr lvl="4"/>
            <a:r>
              <a:rPr lang="en-GB" altLang="sl-SI"/>
              <a:t>Osma raven orisa</a:t>
            </a:r>
          </a:p>
          <a:p>
            <a:pPr lvl="4"/>
            <a:r>
              <a:rPr lang="en-GB" altLang="sl-SI"/>
              <a:t>Deveta raven orisa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17ACC10-355A-4AD8-AB76-97D3858E53E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E7FB8D-82AE-44A6-A52C-4F4984D68CA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56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D5A61C-8FFD-41D0-8FC6-BC82405B27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6947755C-E9E2-41EE-974F-EA8D048505F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595B00F2-8BB9-4397-9569-24A2D8D0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2C29F971-2F4B-432F-B686-42689F93D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6600">
                <a:latin typeface="Arial Black" panose="020B0A04020102020204" pitchFamily="34" charset="0"/>
              </a:rPr>
              <a:t>JADRO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392212-4C38-4F8A-9036-DB4EC3175A5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6375" y="981075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4400"/>
              <a:t>Mihail J. Lermontov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29B39E5-E803-494D-8C65-0115902F8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4000"/>
              <a:t>Mihail J. Lermontov</a:t>
            </a:r>
            <a:br>
              <a:rPr lang="sl-SI" altLang="sl-SI" sz="4000"/>
            </a:br>
            <a:r>
              <a:rPr lang="sl-SI" altLang="sl-SI" sz="2800"/>
              <a:t>(1814-1841)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A5709FE-E9C0-43D5-AEB8-51488B4C6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4546600" cy="4352925"/>
          </a:xfrm>
          <a:ln/>
        </p:spPr>
        <p:txBody>
          <a:bodyPr lIns="90000" tIns="46800" rIns="90000" bIns="46800"/>
          <a:lstStyle/>
          <a:p>
            <a:pPr marL="339725" indent="-339725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800"/>
              <a:t>Izhaja iz plemiške družine;</a:t>
            </a:r>
          </a:p>
          <a:p>
            <a:pPr marL="339725" indent="-339725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800"/>
              <a:t>opusti študij na moskovski univerzi;</a:t>
            </a:r>
          </a:p>
          <a:p>
            <a:pPr marL="339725" indent="-339725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800"/>
              <a:t>posveti se vojaški karieri, kjer je pregnan na Kavkaz (pesem </a:t>
            </a:r>
            <a:r>
              <a:rPr lang="sl-SI" altLang="sl-SI" sz="2800" i="1"/>
              <a:t>Pesnikova smrt</a:t>
            </a:r>
            <a:r>
              <a:rPr lang="sl-SI" altLang="sl-SI" sz="2800"/>
              <a:t>);</a:t>
            </a:r>
          </a:p>
          <a:p>
            <a:pPr marL="339725" indent="-339725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800"/>
              <a:t>pade v dvoboju.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12AF7DC6-5260-4852-89C2-8630A12E1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73238"/>
            <a:ext cx="3716338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0DB8F27-AC81-42D9-9DBD-8B2060079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19250"/>
          </a:xfrm>
          <a:solidFill>
            <a:srgbClr val="0066CC"/>
          </a:solidFill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4000"/>
              <a:t>Mihail J. Lermontov</a:t>
            </a:r>
            <a:br>
              <a:rPr lang="sl-SI" altLang="sl-SI" sz="4000"/>
            </a:br>
            <a:r>
              <a:rPr lang="sl-SI" altLang="sl-SI" sz="3200"/>
              <a:t>DELA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63E2564-C2EE-459D-90B7-D464FE914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60588"/>
            <a:ext cx="9144000" cy="5283200"/>
          </a:xfrm>
          <a:solidFill>
            <a:srgbClr val="FFFFFF"/>
          </a:solidFill>
          <a:ln/>
        </p:spPr>
        <p:txBody>
          <a:bodyPr lIns="90000" tIns="46800" rIns="90000" bIns="46800"/>
          <a:lstStyle/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Njegovo delo obsega liriko, lirsko-epsko pesništvo, pripovedno prozo in dramatiko;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Nadaljeval Puškinovo smer;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MOTIVI: uporništvo, osamljenost, svetobolje, spor z usodo in stvarnostjo;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i="1"/>
              <a:t>Demon, Junak našega časa, Ta dolgčas, ta žalost, Jaz nočem, da bi svet spoznal, Jadro</a:t>
            </a:r>
            <a:r>
              <a:rPr lang="sl-SI" altLang="sl-SI"/>
              <a:t>…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>
            <a:extLst>
              <a:ext uri="{FF2B5EF4-FFF2-40B4-BE49-F238E27FC236}">
                <a16:creationId xmlns:a16="http://schemas.microsoft.com/office/drawing/2014/main" id="{9F05590A-BC1C-4DD6-9D13-0EEACC61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DA2E65B3-1961-482D-8668-BFF7422972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68313" y="1341438"/>
            <a:ext cx="8229600" cy="5327650"/>
          </a:xfrm>
          <a:ln/>
        </p:spPr>
        <p:txBody>
          <a:bodyPr lIns="90000" tIns="46800" rIns="90000" bIns="46800" anchor="t"/>
          <a:lstStyle/>
          <a:p>
            <a:pPr marL="342900" indent="-342900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2800" i="1">
                <a:latin typeface="Arial Narrow" panose="020B0606020202030204" pitchFamily="34" charset="0"/>
              </a:rPr>
              <a:t>Na sinji morski se gladini 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v meglicah jadro lesketa...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Le česa išče si v tujini 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in kaj pustilo je doma?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Morje kipi in veter vleče,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škripaje jambor se šibi.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Ah, jadro si ne išče sreče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pred srečo tudi ne beži! -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Nad njim se sončna luč razžarja,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pod njim je morje v dalj in šir.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A jadro si želi viharja, </a:t>
            </a:r>
            <a:br>
              <a:rPr lang="sl-SI" altLang="sl-SI" sz="2800" i="1">
                <a:latin typeface="Arial Narrow" panose="020B0606020202030204" pitchFamily="34" charset="0"/>
              </a:rPr>
            </a:br>
            <a:r>
              <a:rPr lang="sl-SI" altLang="sl-SI" sz="2800" i="1">
                <a:latin typeface="Arial Narrow" panose="020B0606020202030204" pitchFamily="34" charset="0"/>
              </a:rPr>
              <a:t>kot da v viharju bil bi mir</a:t>
            </a:r>
            <a:r>
              <a:rPr lang="sl-SI" altLang="sl-SI" sz="2800" i="1"/>
              <a:t>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EA066AE-51AE-480C-9B2C-D3A8724D4A3F}"/>
              </a:ext>
            </a:extLst>
          </p:cNvPr>
          <p:cNvSpPr>
            <a:spLocks noGrp="1" noChangeArrowheads="1"/>
          </p:cNvSpPr>
          <p:nvPr>
            <p:ph type="title" idx="1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 anchor="ctr"/>
          <a:lstStyle/>
          <a:p>
            <a:pPr marL="0" indent="0" algn="ct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 sz="4400" i="1"/>
              <a:t>Jadro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67BC0BC9-A19D-46AD-9B0A-0CF83D2CC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19250"/>
          </a:xfrm>
          <a:solidFill>
            <a:srgbClr val="0066CC"/>
          </a:solidFill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/>
              <a:t>JADRO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EF6F1CD-50CD-4267-82B0-CBF104F42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954213"/>
            <a:ext cx="8229600" cy="4525962"/>
          </a:xfrm>
          <a:ln/>
        </p:spPr>
        <p:txBody>
          <a:bodyPr/>
          <a:lstStyle/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Nastala je leta 1832;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v ospredju je misel o življenju in posameznikovi usodi;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3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vsaka kitica se začne z opisovanjem stvarnosti, konča pa s pesnikovim mnenjem, občutjem, njegovim razmišljanjem, notranjim doživetjem.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CAF5766-0B89-4860-9930-F50A6FB0B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19250"/>
          </a:xfrm>
          <a:solidFill>
            <a:srgbClr val="0066CC"/>
          </a:solidFill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/>
              <a:t>JADRO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A62BA6-9F84-441A-89E7-08DBFA0C9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66838"/>
            <a:ext cx="4140200" cy="5834062"/>
          </a:xfrm>
          <a:ln/>
        </p:spPr>
        <p:txBody>
          <a:bodyPr/>
          <a:lstStyle/>
          <a:p>
            <a:pPr marL="339725" indent="-339725" algn="ctr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l-SI" altLang="sl-SI" sz="1600"/>
          </a:p>
          <a:p>
            <a:pPr marL="339725" indent="-339725" algn="ctr"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000"/>
              <a:t>JADRO</a:t>
            </a:r>
          </a:p>
          <a:p>
            <a:pPr marL="339725" indent="-339725" algn="ctr"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000" i="1"/>
              <a:t>Na sinji morski se gladini </a:t>
            </a:r>
            <a:br>
              <a:rPr lang="sl-SI" altLang="sl-SI" sz="2000" i="1"/>
            </a:br>
            <a:r>
              <a:rPr lang="sl-SI" altLang="sl-SI" sz="2000" i="1"/>
              <a:t>v meglicah jadro lesketa...</a:t>
            </a:r>
            <a:br>
              <a:rPr lang="sl-SI" altLang="sl-SI" sz="2000" i="1"/>
            </a:br>
            <a:r>
              <a:rPr lang="sl-SI" altLang="sl-SI" sz="2000" i="1"/>
              <a:t>Le česa išče si v tujini </a:t>
            </a:r>
            <a:br>
              <a:rPr lang="sl-SI" altLang="sl-SI" sz="2000" i="1"/>
            </a:br>
            <a:r>
              <a:rPr lang="sl-SI" altLang="sl-SI" sz="2000" i="1"/>
              <a:t>in kaj pustilo je doma?</a:t>
            </a:r>
            <a:br>
              <a:rPr lang="sl-SI" altLang="sl-SI" sz="2000" i="1"/>
            </a:br>
            <a:br>
              <a:rPr lang="sl-SI" altLang="sl-SI" sz="2000" i="1"/>
            </a:br>
            <a:r>
              <a:rPr lang="sl-SI" altLang="sl-SI" sz="2000" i="1"/>
              <a:t>Morje kipi in veter vleče,</a:t>
            </a:r>
            <a:br>
              <a:rPr lang="sl-SI" altLang="sl-SI" sz="2000" i="1"/>
            </a:br>
            <a:r>
              <a:rPr lang="sl-SI" altLang="sl-SI" sz="2000" i="1"/>
              <a:t>škripaje jambor se šibi.</a:t>
            </a:r>
            <a:br>
              <a:rPr lang="sl-SI" altLang="sl-SI" sz="2000" i="1"/>
            </a:br>
            <a:r>
              <a:rPr lang="sl-SI" altLang="sl-SI" sz="2000" i="1"/>
              <a:t>Ah, jadro si ne išče sreče</a:t>
            </a:r>
            <a:br>
              <a:rPr lang="sl-SI" altLang="sl-SI" sz="2000" i="1"/>
            </a:br>
            <a:r>
              <a:rPr lang="sl-SI" altLang="sl-SI" sz="2000" i="1"/>
              <a:t>pred srečo tudi ne beži! -</a:t>
            </a:r>
            <a:br>
              <a:rPr lang="sl-SI" altLang="sl-SI" sz="2000" i="1"/>
            </a:br>
            <a:br>
              <a:rPr lang="sl-SI" altLang="sl-SI" sz="2000" i="1"/>
            </a:br>
            <a:r>
              <a:rPr lang="sl-SI" altLang="sl-SI" sz="2000" i="1"/>
              <a:t>Nad njim se sončna luč razžarja,</a:t>
            </a:r>
            <a:br>
              <a:rPr lang="sl-SI" altLang="sl-SI" sz="2000" i="1"/>
            </a:br>
            <a:r>
              <a:rPr lang="sl-SI" altLang="sl-SI" sz="2000" i="1"/>
              <a:t>pod njim je morje v dalj in šir.</a:t>
            </a:r>
            <a:br>
              <a:rPr lang="sl-SI" altLang="sl-SI" sz="2000" i="1"/>
            </a:br>
            <a:r>
              <a:rPr lang="sl-SI" altLang="sl-SI" sz="2000" i="1"/>
              <a:t>A jadro si želi viharja, </a:t>
            </a:r>
            <a:br>
              <a:rPr lang="sl-SI" altLang="sl-SI" sz="2000" i="1"/>
            </a:br>
            <a:r>
              <a:rPr lang="sl-SI" altLang="sl-SI" sz="2000" i="1"/>
              <a:t>kot da v viharju bil bi mir.</a:t>
            </a:r>
          </a:p>
          <a:p>
            <a:pPr marL="339725" indent="-339725" algn="ctr"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l-SI" altLang="sl-SI" sz="2000" i="1"/>
          </a:p>
          <a:p>
            <a:pPr marL="339725" indent="-339725" algn="ctr"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l-SI" altLang="sl-SI" sz="2000" i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69B2AA1-1DB5-42C3-BCA8-38342FF47B20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624388" y="1795463"/>
            <a:ext cx="4016375" cy="4437062"/>
          </a:xfrm>
          <a:ln/>
        </p:spPr>
        <p:txBody>
          <a:bodyPr/>
          <a:lstStyle/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200"/>
              <a:t>ZUNANJA ZGRADBA:</a:t>
            </a:r>
          </a:p>
          <a:p>
            <a:pPr marL="0" indent="0">
              <a:buSzPct val="47000"/>
              <a:buFont typeface="Times New Roman" panose="02020603050405020304" pitchFamily="18" charset="0"/>
              <a:buBlip>
                <a:blip r:embed="rId3"/>
              </a:buBlip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200"/>
              <a:t> Vidne kitice (štirivrstičnice);</a:t>
            </a:r>
          </a:p>
          <a:p>
            <a:pPr marL="0" indent="0">
              <a:buSzPct val="47000"/>
              <a:buFont typeface="Times New Roman" panose="02020603050405020304" pitchFamily="18" charset="0"/>
              <a:buBlip>
                <a:blip r:embed="rId3"/>
              </a:buBlip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200"/>
              <a:t> prestopna rima (abab);</a:t>
            </a:r>
          </a:p>
          <a:p>
            <a:pPr marL="0" indent="0">
              <a:buSzPct val="47000"/>
              <a:buFont typeface="Times New Roman" panose="02020603050405020304" pitchFamily="18" charset="0"/>
              <a:buBlip>
                <a:blip r:embed="rId3"/>
              </a:buBlip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200"/>
              <a:t> verz: štiristopični jamb </a:t>
            </a:r>
            <a:r>
              <a:rPr lang="sl-SI" altLang="sl-SI" sz="1400"/>
              <a:t>(U-U-U-U-)</a:t>
            </a:r>
            <a:r>
              <a:rPr lang="sl-SI" altLang="sl-SI" sz="2200"/>
              <a:t>, vsaki drugi verz z nadštevilčnim zlogom </a:t>
            </a:r>
            <a:r>
              <a:rPr lang="sl-SI" altLang="sl-SI" sz="1400"/>
              <a:t>(U-U-U-U-U)</a:t>
            </a:r>
            <a:r>
              <a:rPr lang="sl-SI" altLang="sl-SI" sz="2200"/>
              <a:t>;</a:t>
            </a:r>
          </a:p>
          <a:p>
            <a:pPr marL="0" indent="0">
              <a:buSzPct val="47000"/>
              <a:buFont typeface="Times New Roman" panose="02020603050405020304" pitchFamily="18" charset="0"/>
              <a:buBlip>
                <a:blip r:embed="rId3"/>
              </a:buBlip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l-SI" altLang="sl-SI" sz="2200"/>
              <a:t> pesem temelji na antitezah, pojavijo se tudi okrasni pridevki, primere, retorično vprašanje,vzkliki in poosebitve.</a:t>
            </a:r>
          </a:p>
          <a:p>
            <a:pPr marL="0" indent="0"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l-SI" altLang="sl-SI" sz="2200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283A9BF2-2465-4BF8-8EB4-7B61D27A1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7275" y="2519363"/>
            <a:ext cx="906463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1C4A4D19-18F7-433F-B3CF-D685364EA8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7275" y="2519363"/>
            <a:ext cx="906463" cy="14398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710B648E-8E48-426C-B1A4-729ECE295B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6663" y="2519363"/>
            <a:ext cx="727075" cy="2519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D2036F9-7BDC-44DD-867F-5DDCF3CBC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19250"/>
          </a:xfrm>
          <a:solidFill>
            <a:srgbClr val="0066CC"/>
          </a:solidFill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/>
              <a:t>JADRO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3886C58-A93F-40B8-B01C-6FD21BF14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363" y="2160588"/>
            <a:ext cx="4014787" cy="4525962"/>
          </a:xfrm>
          <a:ln/>
        </p:spPr>
        <p:txBody>
          <a:bodyPr/>
          <a:lstStyle/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NOTRANJA ZGRADBA</a:t>
            </a:r>
          </a:p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Lirska pesem;</a:t>
            </a:r>
          </a:p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snov - osebnodoživljajska;</a:t>
            </a:r>
          </a:p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tema – želja bo burnem življenju;</a:t>
            </a:r>
          </a:p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motivi – jadro (metafora za pesnika), morje (metafora za življenje);</a:t>
            </a:r>
          </a:p>
          <a:p>
            <a:pPr marL="339725" indent="-339725"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 sz="2000"/>
              <a:t>ideja – pesnik si želi burno, viharno življenje.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7B28C876-6C63-4DB4-9D6E-5BCFE4745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19363"/>
            <a:ext cx="4195763" cy="32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D73A6E6-31ED-453D-82C6-6A7EA4016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19250"/>
          </a:xfrm>
          <a:solidFill>
            <a:srgbClr val="0066CC"/>
          </a:solidFill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altLang="sl-SI"/>
              <a:t>ZNAČILNOSTI ROMANTIKE, KI SE KAŽE V BESEDILU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EB9255A2-0BC7-41F4-B56F-71228B30E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9975"/>
            <a:ext cx="450056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47194AA7-49FF-4113-9D10-B5CF37895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54213"/>
            <a:ext cx="4014788" cy="4525962"/>
          </a:xfrm>
          <a:ln/>
        </p:spPr>
        <p:txBody>
          <a:bodyPr/>
          <a:lstStyle/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4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Številne antiteze (nasprotja) in prispodobe; 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4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čustvenost;</a:t>
            </a:r>
          </a:p>
          <a:p>
            <a:pPr marL="339725" indent="-339725">
              <a:buSzPct val="33000"/>
              <a:buFont typeface="Times New Roman" panose="02020603050405020304" pitchFamily="18" charset="0"/>
              <a:buBlip>
                <a:blip r:embed="rId4"/>
              </a:buBlip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sl-SI" altLang="sl-SI"/>
              <a:t>hrepenenje po burnem življenju ter svobodi.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>
            <a:extLst>
              <a:ext uri="{FF2B5EF4-FFF2-40B4-BE49-F238E27FC236}">
                <a16:creationId xmlns:a16="http://schemas.microsoft.com/office/drawing/2014/main" id="{2EC05223-7DFC-459D-9DF6-6A8F50C88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Arial Narrow</vt:lpstr>
      <vt:lpstr>Times New Roman</vt:lpstr>
      <vt:lpstr>Office Theme</vt:lpstr>
      <vt:lpstr>JADRO</vt:lpstr>
      <vt:lpstr>Mihail J. Lermontov (1814-1841)</vt:lpstr>
      <vt:lpstr>Mihail J. Lermontov DELA</vt:lpstr>
      <vt:lpstr>Jadro</vt:lpstr>
      <vt:lpstr>JADRO</vt:lpstr>
      <vt:lpstr>JADRO</vt:lpstr>
      <vt:lpstr>JADRO</vt:lpstr>
      <vt:lpstr>ZNAČILNOSTI ROMANTIKE, KI SE KAŽE V BESEDILU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2019-06-03T09:08:27Z</dcterms:created>
  <dcterms:modified xsi:type="dcterms:W3CDTF">2019-06-03T09:08:27Z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