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a:srgbClr val="0099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55" autoAdjust="0"/>
    <p:restoredTop sz="94660"/>
  </p:normalViewPr>
  <p:slideViewPr>
    <p:cSldViewPr>
      <p:cViewPr varScale="1">
        <p:scale>
          <a:sx n="71" d="100"/>
          <a:sy n="71" d="100"/>
        </p:scale>
        <p:origin x="-102" y="-3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1649D-0C81-4114-9285-FE57567085AE}"/>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0A2F9C3E-7162-4D33-9F08-428B9AE037B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04265223-D4F9-4F40-9E65-C57CFBEDF45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1FE02CE-6A2C-4B34-B17C-98576CC0F74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85D8FBE-6875-4C4B-81D0-BE6C6FBACA2B}"/>
              </a:ext>
            </a:extLst>
          </p:cNvPr>
          <p:cNvSpPr>
            <a:spLocks noGrp="1"/>
          </p:cNvSpPr>
          <p:nvPr>
            <p:ph type="sldNum" sz="quarter" idx="12"/>
          </p:nvPr>
        </p:nvSpPr>
        <p:spPr/>
        <p:txBody>
          <a:bodyPr/>
          <a:lstStyle>
            <a:lvl1pPr>
              <a:defRPr/>
            </a:lvl1pPr>
          </a:lstStyle>
          <a:p>
            <a:fld id="{297A90F0-82C5-4C49-9681-8EFEF15B0B7C}" type="slidenum">
              <a:rPr lang="sl-SI" altLang="sl-SI"/>
              <a:pPr/>
              <a:t>‹#›</a:t>
            </a:fld>
            <a:endParaRPr lang="sl-SI" altLang="sl-SI"/>
          </a:p>
        </p:txBody>
      </p:sp>
    </p:spTree>
    <p:extLst>
      <p:ext uri="{BB962C8B-B14F-4D97-AF65-F5344CB8AC3E}">
        <p14:creationId xmlns:p14="http://schemas.microsoft.com/office/powerpoint/2010/main" val="3508283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20882-0451-42A5-8C8B-61605437BC2B}"/>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6CC2BB49-832C-4440-895E-4A3E566D19A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355CD15-9422-4C57-B522-697D677C22E7}"/>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1A0750E-0841-412F-ADB5-051D43EB2E6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F7B6C73-CAA7-4BA4-8EA5-CF731D784EC3}"/>
              </a:ext>
            </a:extLst>
          </p:cNvPr>
          <p:cNvSpPr>
            <a:spLocks noGrp="1"/>
          </p:cNvSpPr>
          <p:nvPr>
            <p:ph type="sldNum" sz="quarter" idx="12"/>
          </p:nvPr>
        </p:nvSpPr>
        <p:spPr/>
        <p:txBody>
          <a:bodyPr/>
          <a:lstStyle>
            <a:lvl1pPr>
              <a:defRPr/>
            </a:lvl1pPr>
          </a:lstStyle>
          <a:p>
            <a:fld id="{1A717ED2-1596-42D3-81ED-95B4827E0DEA}" type="slidenum">
              <a:rPr lang="sl-SI" altLang="sl-SI"/>
              <a:pPr/>
              <a:t>‹#›</a:t>
            </a:fld>
            <a:endParaRPr lang="sl-SI" altLang="sl-SI"/>
          </a:p>
        </p:txBody>
      </p:sp>
    </p:spTree>
    <p:extLst>
      <p:ext uri="{BB962C8B-B14F-4D97-AF65-F5344CB8AC3E}">
        <p14:creationId xmlns:p14="http://schemas.microsoft.com/office/powerpoint/2010/main" val="1893387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2F1AEC-EC70-4151-A2F9-EBA042769AEA}"/>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791D33FF-7F17-4113-A356-F5CB0500E24D}"/>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61967B3-0164-4057-B415-261E7CDB08D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0067BE2-A95F-4317-874A-D2450A2C4F8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80478C6-CA4E-46B2-8EF7-97C3C913FB89}"/>
              </a:ext>
            </a:extLst>
          </p:cNvPr>
          <p:cNvSpPr>
            <a:spLocks noGrp="1"/>
          </p:cNvSpPr>
          <p:nvPr>
            <p:ph type="sldNum" sz="quarter" idx="12"/>
          </p:nvPr>
        </p:nvSpPr>
        <p:spPr/>
        <p:txBody>
          <a:bodyPr/>
          <a:lstStyle>
            <a:lvl1pPr>
              <a:defRPr/>
            </a:lvl1pPr>
          </a:lstStyle>
          <a:p>
            <a:fld id="{9679BD50-A863-4E46-8403-3F6AD8CE370B}" type="slidenum">
              <a:rPr lang="sl-SI" altLang="sl-SI"/>
              <a:pPr/>
              <a:t>‹#›</a:t>
            </a:fld>
            <a:endParaRPr lang="sl-SI" altLang="sl-SI"/>
          </a:p>
        </p:txBody>
      </p:sp>
    </p:spTree>
    <p:extLst>
      <p:ext uri="{BB962C8B-B14F-4D97-AF65-F5344CB8AC3E}">
        <p14:creationId xmlns:p14="http://schemas.microsoft.com/office/powerpoint/2010/main" val="1798165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7A4C4-E9CF-4765-851B-1D1386ED1676}"/>
              </a:ext>
            </a:extLst>
          </p:cNvPr>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03FC4A0B-8209-4925-BA31-465B4C5A5EC3}"/>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F60C5FBE-8D2C-40FD-AB4A-D0E346599CA1}"/>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50400929-AC43-4763-AA66-9A2C01B010E0}"/>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F691F17-624E-402E-B65C-FD7A00BC4D02}"/>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AA338F55-978A-4F93-8D10-90A04DEEAC6F}"/>
              </a:ext>
            </a:extLst>
          </p:cNvPr>
          <p:cNvSpPr>
            <a:spLocks noGrp="1"/>
          </p:cNvSpPr>
          <p:nvPr>
            <p:ph type="sldNum" sz="quarter" idx="12"/>
          </p:nvPr>
        </p:nvSpPr>
        <p:spPr>
          <a:xfrm>
            <a:off x="6553200" y="6245225"/>
            <a:ext cx="2133600" cy="476250"/>
          </a:xfrm>
        </p:spPr>
        <p:txBody>
          <a:bodyPr/>
          <a:lstStyle>
            <a:lvl1pPr>
              <a:defRPr/>
            </a:lvl1pPr>
          </a:lstStyle>
          <a:p>
            <a:fld id="{E23C9802-CD48-4945-AE7A-7ACE4AF9FD0F}" type="slidenum">
              <a:rPr lang="sl-SI" altLang="sl-SI"/>
              <a:pPr/>
              <a:t>‹#›</a:t>
            </a:fld>
            <a:endParaRPr lang="sl-SI" altLang="sl-SI"/>
          </a:p>
        </p:txBody>
      </p:sp>
    </p:spTree>
    <p:extLst>
      <p:ext uri="{BB962C8B-B14F-4D97-AF65-F5344CB8AC3E}">
        <p14:creationId xmlns:p14="http://schemas.microsoft.com/office/powerpoint/2010/main" val="1167643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EE579-D4C6-47AE-8B87-F275FAE6B29D}"/>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037083A9-722E-449B-82E8-2A8F9A2027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1C21BE21-90B0-43EA-BD6C-294D264906E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96D308B-B0B5-4508-8C8B-0B472B573C1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C2F4836-6097-4BEF-8B49-0290DA338F13}"/>
              </a:ext>
            </a:extLst>
          </p:cNvPr>
          <p:cNvSpPr>
            <a:spLocks noGrp="1"/>
          </p:cNvSpPr>
          <p:nvPr>
            <p:ph type="sldNum" sz="quarter" idx="12"/>
          </p:nvPr>
        </p:nvSpPr>
        <p:spPr/>
        <p:txBody>
          <a:bodyPr/>
          <a:lstStyle>
            <a:lvl1pPr>
              <a:defRPr/>
            </a:lvl1pPr>
          </a:lstStyle>
          <a:p>
            <a:fld id="{9762FEB2-D664-4F7A-B342-2CB3BC41C75A}" type="slidenum">
              <a:rPr lang="sl-SI" altLang="sl-SI"/>
              <a:pPr/>
              <a:t>‹#›</a:t>
            </a:fld>
            <a:endParaRPr lang="sl-SI" altLang="sl-SI"/>
          </a:p>
        </p:txBody>
      </p:sp>
    </p:spTree>
    <p:extLst>
      <p:ext uri="{BB962C8B-B14F-4D97-AF65-F5344CB8AC3E}">
        <p14:creationId xmlns:p14="http://schemas.microsoft.com/office/powerpoint/2010/main" val="1340178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33C20-1B64-4B2A-8A49-8DDFBA70063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5CF586FF-23BB-4C87-A445-2FBF836D572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8EC2638-E38F-4D24-8BB9-62AC85770B9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1063C7D-AF4E-459A-A60A-E8315F356DF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55B45560-E44C-4EC9-9C55-BEEF8D8043E6}"/>
              </a:ext>
            </a:extLst>
          </p:cNvPr>
          <p:cNvSpPr>
            <a:spLocks noGrp="1"/>
          </p:cNvSpPr>
          <p:nvPr>
            <p:ph type="sldNum" sz="quarter" idx="12"/>
          </p:nvPr>
        </p:nvSpPr>
        <p:spPr/>
        <p:txBody>
          <a:bodyPr/>
          <a:lstStyle>
            <a:lvl1pPr>
              <a:defRPr/>
            </a:lvl1pPr>
          </a:lstStyle>
          <a:p>
            <a:fld id="{ECDDD101-AFBA-41BE-9C84-9A9107F1A1D1}" type="slidenum">
              <a:rPr lang="sl-SI" altLang="sl-SI"/>
              <a:pPr/>
              <a:t>‹#›</a:t>
            </a:fld>
            <a:endParaRPr lang="sl-SI" altLang="sl-SI"/>
          </a:p>
        </p:txBody>
      </p:sp>
    </p:spTree>
    <p:extLst>
      <p:ext uri="{BB962C8B-B14F-4D97-AF65-F5344CB8AC3E}">
        <p14:creationId xmlns:p14="http://schemas.microsoft.com/office/powerpoint/2010/main" val="3292106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5EBA7-0E12-4285-A3B0-D936C9C0E620}"/>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0E959A81-FCB0-418D-81C9-B3F3CC4CDE60}"/>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2246BB27-B2B2-472A-8D79-97FA7465D55E}"/>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1024D374-B5F1-4880-B9D8-11F133D4D7CC}"/>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F8182A5-0DAB-4500-ACD4-BE7FDE637B4B}"/>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A941C2A1-7D6B-468E-8A59-FEAEE36C5C73}"/>
              </a:ext>
            </a:extLst>
          </p:cNvPr>
          <p:cNvSpPr>
            <a:spLocks noGrp="1"/>
          </p:cNvSpPr>
          <p:nvPr>
            <p:ph type="sldNum" sz="quarter" idx="12"/>
          </p:nvPr>
        </p:nvSpPr>
        <p:spPr/>
        <p:txBody>
          <a:bodyPr/>
          <a:lstStyle>
            <a:lvl1pPr>
              <a:defRPr/>
            </a:lvl1pPr>
          </a:lstStyle>
          <a:p>
            <a:fld id="{9456E116-8D8D-4E92-83D8-FFFC6B8EA104}" type="slidenum">
              <a:rPr lang="sl-SI" altLang="sl-SI"/>
              <a:pPr/>
              <a:t>‹#›</a:t>
            </a:fld>
            <a:endParaRPr lang="sl-SI" altLang="sl-SI"/>
          </a:p>
        </p:txBody>
      </p:sp>
    </p:spTree>
    <p:extLst>
      <p:ext uri="{BB962C8B-B14F-4D97-AF65-F5344CB8AC3E}">
        <p14:creationId xmlns:p14="http://schemas.microsoft.com/office/powerpoint/2010/main" val="4281433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CEB77-2F2C-418B-8D57-B868EACD93C7}"/>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93285F98-5516-4610-883C-C8B68D8D77D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F3C77E-D0E1-4278-957F-47B0CBFB7E6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12AB5C19-AAC4-438C-AECD-5ADEF5F9262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1378B3-29AB-49A0-9A3F-BDBA0DCA438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959E8F9A-35C4-413C-A4C3-81FCEE0BF725}"/>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B82AA5ED-FBEC-455D-AF45-DECA5BA848CC}"/>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E86EEE23-863D-4FC3-BC8E-71BC98D2D30A}"/>
              </a:ext>
            </a:extLst>
          </p:cNvPr>
          <p:cNvSpPr>
            <a:spLocks noGrp="1"/>
          </p:cNvSpPr>
          <p:nvPr>
            <p:ph type="sldNum" sz="quarter" idx="12"/>
          </p:nvPr>
        </p:nvSpPr>
        <p:spPr/>
        <p:txBody>
          <a:bodyPr/>
          <a:lstStyle>
            <a:lvl1pPr>
              <a:defRPr/>
            </a:lvl1pPr>
          </a:lstStyle>
          <a:p>
            <a:fld id="{03C3C78A-8C50-479C-BBF1-E9A8AA83AB63}" type="slidenum">
              <a:rPr lang="sl-SI" altLang="sl-SI"/>
              <a:pPr/>
              <a:t>‹#›</a:t>
            </a:fld>
            <a:endParaRPr lang="sl-SI" altLang="sl-SI"/>
          </a:p>
        </p:txBody>
      </p:sp>
    </p:spTree>
    <p:extLst>
      <p:ext uri="{BB962C8B-B14F-4D97-AF65-F5344CB8AC3E}">
        <p14:creationId xmlns:p14="http://schemas.microsoft.com/office/powerpoint/2010/main" val="133437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266EA-C70A-4243-A467-8D1BB9842D40}"/>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627B2134-2BBC-4603-9C31-E80E99C754C9}"/>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A09334CF-F52C-4944-A649-95D610A96563}"/>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D023E7BB-8181-43A0-9F17-A4504E0730CF}"/>
              </a:ext>
            </a:extLst>
          </p:cNvPr>
          <p:cNvSpPr>
            <a:spLocks noGrp="1"/>
          </p:cNvSpPr>
          <p:nvPr>
            <p:ph type="sldNum" sz="quarter" idx="12"/>
          </p:nvPr>
        </p:nvSpPr>
        <p:spPr/>
        <p:txBody>
          <a:bodyPr/>
          <a:lstStyle>
            <a:lvl1pPr>
              <a:defRPr/>
            </a:lvl1pPr>
          </a:lstStyle>
          <a:p>
            <a:fld id="{89ECEF25-E198-4F25-A7F1-FB8DD9BBAAD7}" type="slidenum">
              <a:rPr lang="sl-SI" altLang="sl-SI"/>
              <a:pPr/>
              <a:t>‹#›</a:t>
            </a:fld>
            <a:endParaRPr lang="sl-SI" altLang="sl-SI"/>
          </a:p>
        </p:txBody>
      </p:sp>
    </p:spTree>
    <p:extLst>
      <p:ext uri="{BB962C8B-B14F-4D97-AF65-F5344CB8AC3E}">
        <p14:creationId xmlns:p14="http://schemas.microsoft.com/office/powerpoint/2010/main" val="3467701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A21003-94A1-4364-B3EC-AAA3AFD16CA2}"/>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331A16A0-7DF3-4651-9B15-446069C18427}"/>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584B2BAB-F5DE-4E66-B539-084FCE7D7528}"/>
              </a:ext>
            </a:extLst>
          </p:cNvPr>
          <p:cNvSpPr>
            <a:spLocks noGrp="1"/>
          </p:cNvSpPr>
          <p:nvPr>
            <p:ph type="sldNum" sz="quarter" idx="12"/>
          </p:nvPr>
        </p:nvSpPr>
        <p:spPr/>
        <p:txBody>
          <a:bodyPr/>
          <a:lstStyle>
            <a:lvl1pPr>
              <a:defRPr/>
            </a:lvl1pPr>
          </a:lstStyle>
          <a:p>
            <a:fld id="{5ECC0514-BC47-4F32-B01A-4BCD5826D6D3}" type="slidenum">
              <a:rPr lang="sl-SI" altLang="sl-SI"/>
              <a:pPr/>
              <a:t>‹#›</a:t>
            </a:fld>
            <a:endParaRPr lang="sl-SI" altLang="sl-SI"/>
          </a:p>
        </p:txBody>
      </p:sp>
    </p:spTree>
    <p:extLst>
      <p:ext uri="{BB962C8B-B14F-4D97-AF65-F5344CB8AC3E}">
        <p14:creationId xmlns:p14="http://schemas.microsoft.com/office/powerpoint/2010/main" val="4173021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8CFB2-C30A-49CB-ADFE-847165582FF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3498B273-034E-4EF0-80CD-A1AC77436C9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72AB96F6-A1E6-4D30-A3DB-8F09FBAEBA4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D46C7-E190-4D44-A3B3-FD9C55D8B2E3}"/>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D00DB3D-C4C9-463D-A9EB-BA92A1C46903}"/>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225A009D-B0BB-4295-8791-8B57C5040199}"/>
              </a:ext>
            </a:extLst>
          </p:cNvPr>
          <p:cNvSpPr>
            <a:spLocks noGrp="1"/>
          </p:cNvSpPr>
          <p:nvPr>
            <p:ph type="sldNum" sz="quarter" idx="12"/>
          </p:nvPr>
        </p:nvSpPr>
        <p:spPr/>
        <p:txBody>
          <a:bodyPr/>
          <a:lstStyle>
            <a:lvl1pPr>
              <a:defRPr/>
            </a:lvl1pPr>
          </a:lstStyle>
          <a:p>
            <a:fld id="{0030C9DB-A591-468D-8DCD-B5949F2034EA}" type="slidenum">
              <a:rPr lang="sl-SI" altLang="sl-SI"/>
              <a:pPr/>
              <a:t>‹#›</a:t>
            </a:fld>
            <a:endParaRPr lang="sl-SI" altLang="sl-SI"/>
          </a:p>
        </p:txBody>
      </p:sp>
    </p:spTree>
    <p:extLst>
      <p:ext uri="{BB962C8B-B14F-4D97-AF65-F5344CB8AC3E}">
        <p14:creationId xmlns:p14="http://schemas.microsoft.com/office/powerpoint/2010/main" val="2263383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97CB4-C265-46A1-A1B6-7DFE99E1E62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A023C3EC-6CD3-4B52-92A7-6E11DD0C61F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C1857927-5D60-4AFE-BDDE-3CB415011F9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978991-4916-4334-A153-79D85C9A606F}"/>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7B31E37A-77C7-4B06-9218-2AC4A924007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35351C53-75EE-4706-8EED-C9D236A97709}"/>
              </a:ext>
            </a:extLst>
          </p:cNvPr>
          <p:cNvSpPr>
            <a:spLocks noGrp="1"/>
          </p:cNvSpPr>
          <p:nvPr>
            <p:ph type="sldNum" sz="quarter" idx="12"/>
          </p:nvPr>
        </p:nvSpPr>
        <p:spPr/>
        <p:txBody>
          <a:bodyPr/>
          <a:lstStyle>
            <a:lvl1pPr>
              <a:defRPr/>
            </a:lvl1pPr>
          </a:lstStyle>
          <a:p>
            <a:fld id="{AF17D193-4F6E-4015-8DC4-FCE1730C063E}" type="slidenum">
              <a:rPr lang="sl-SI" altLang="sl-SI"/>
              <a:pPr/>
              <a:t>‹#›</a:t>
            </a:fld>
            <a:endParaRPr lang="sl-SI" altLang="sl-SI"/>
          </a:p>
        </p:txBody>
      </p:sp>
    </p:spTree>
    <p:extLst>
      <p:ext uri="{BB962C8B-B14F-4D97-AF65-F5344CB8AC3E}">
        <p14:creationId xmlns:p14="http://schemas.microsoft.com/office/powerpoint/2010/main" val="33016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A7FC120-3107-4C80-8BB8-E883A8F23A0D}"/>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582BA1E1-0B0C-4B09-A445-B3EEF9EF40F0}"/>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E0D686C9-B799-4692-8DAC-B44D6AE2583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10331570-8A98-400C-8928-8E8A409EF1EB}"/>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DB792F2C-90C0-42F9-A886-2841159D8986}"/>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8086627-454F-4A5E-8C20-EE71F6B41DB1}"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9BEFD64-A872-4E08-81A0-5B742E24D22A}"/>
              </a:ext>
            </a:extLst>
          </p:cNvPr>
          <p:cNvSpPr>
            <a:spLocks noGrp="1" noChangeArrowheads="1"/>
          </p:cNvSpPr>
          <p:nvPr>
            <p:ph type="ctrTitle"/>
          </p:nvPr>
        </p:nvSpPr>
        <p:spPr>
          <a:xfrm>
            <a:off x="0" y="0"/>
            <a:ext cx="9144000" cy="1916113"/>
          </a:xfrm>
          <a:solidFill>
            <a:srgbClr val="009900"/>
          </a:solidFill>
        </p:spPr>
        <p:txBody>
          <a:bodyPr anchor="ctr"/>
          <a:lstStyle/>
          <a:p>
            <a:r>
              <a:rPr lang="sl-SI" altLang="sl-SI" sz="4400" b="1"/>
              <a:t>Mihail Jurjevič Lermontov</a:t>
            </a:r>
          </a:p>
        </p:txBody>
      </p:sp>
      <p:sp>
        <p:nvSpPr>
          <p:cNvPr id="2051" name="Rectangle 3">
            <a:extLst>
              <a:ext uri="{FF2B5EF4-FFF2-40B4-BE49-F238E27FC236}">
                <a16:creationId xmlns:a16="http://schemas.microsoft.com/office/drawing/2014/main" id="{36C75DEF-2F6A-400A-A514-761155A977A6}"/>
              </a:ext>
            </a:extLst>
          </p:cNvPr>
          <p:cNvSpPr>
            <a:spLocks noGrp="1" noChangeArrowheads="1"/>
          </p:cNvSpPr>
          <p:nvPr>
            <p:ph type="subTitle" idx="1"/>
          </p:nvPr>
        </p:nvSpPr>
        <p:spPr>
          <a:xfrm>
            <a:off x="0" y="1700213"/>
            <a:ext cx="9144000" cy="1943100"/>
          </a:xfrm>
          <a:solidFill>
            <a:srgbClr val="009900"/>
          </a:solidFill>
        </p:spPr>
        <p:txBody>
          <a:bodyPr/>
          <a:lstStyle/>
          <a:p>
            <a:endParaRPr lang="sl-SI" altLang="sl-SI" sz="4000" b="1"/>
          </a:p>
          <a:p>
            <a:r>
              <a:rPr lang="sl-SI" altLang="sl-SI" sz="4000" b="1" i="1"/>
              <a:t>JUNAK NAŠEGA ČASA</a:t>
            </a:r>
          </a:p>
        </p:txBody>
      </p:sp>
      <p:sp>
        <p:nvSpPr>
          <p:cNvPr id="2052" name="Text Box 4">
            <a:extLst>
              <a:ext uri="{FF2B5EF4-FFF2-40B4-BE49-F238E27FC236}">
                <a16:creationId xmlns:a16="http://schemas.microsoft.com/office/drawing/2014/main" id="{DB96BE44-D99F-4D4B-926F-952B143ADB73}"/>
              </a:ext>
            </a:extLst>
          </p:cNvPr>
          <p:cNvSpPr txBox="1">
            <a:spLocks noChangeArrowheads="1"/>
          </p:cNvSpPr>
          <p:nvPr/>
        </p:nvSpPr>
        <p:spPr bwMode="auto">
          <a:xfrm>
            <a:off x="0" y="0"/>
            <a:ext cx="914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l-SI" altLang="sl-SI"/>
          </a:p>
        </p:txBody>
      </p:sp>
      <p:sp>
        <p:nvSpPr>
          <p:cNvPr id="2055" name="Text Box 7">
            <a:extLst>
              <a:ext uri="{FF2B5EF4-FFF2-40B4-BE49-F238E27FC236}">
                <a16:creationId xmlns:a16="http://schemas.microsoft.com/office/drawing/2014/main" id="{C95BCC3E-13F1-4EA9-903C-2685CC0F9E1C}"/>
              </a:ext>
            </a:extLst>
          </p:cNvPr>
          <p:cNvSpPr txBox="1">
            <a:spLocks noChangeArrowheads="1"/>
          </p:cNvSpPr>
          <p:nvPr/>
        </p:nvSpPr>
        <p:spPr bwMode="auto">
          <a:xfrm>
            <a:off x="0" y="3573463"/>
            <a:ext cx="9144000" cy="3668712"/>
          </a:xfrm>
          <a:prstGeom prst="rect">
            <a:avLst/>
          </a:prstGeom>
          <a:solidFill>
            <a:srgbClr val="99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l-SI" altLang="sl-SI"/>
          </a:p>
          <a:p>
            <a:pPr>
              <a:spcBef>
                <a:spcPct val="50000"/>
              </a:spcBef>
            </a:pPr>
            <a:endParaRPr lang="sl-SI" altLang="sl-SI"/>
          </a:p>
          <a:p>
            <a:pPr>
              <a:spcBef>
                <a:spcPct val="50000"/>
              </a:spcBef>
            </a:pPr>
            <a:endParaRPr lang="sl-SI" altLang="sl-SI"/>
          </a:p>
          <a:p>
            <a:pPr>
              <a:spcBef>
                <a:spcPct val="50000"/>
              </a:spcBef>
            </a:pPr>
            <a:endParaRPr lang="sl-SI" altLang="sl-SI"/>
          </a:p>
          <a:p>
            <a:pPr>
              <a:spcBef>
                <a:spcPct val="50000"/>
              </a:spcBef>
            </a:pPr>
            <a:endParaRPr lang="sl-SI" altLang="sl-SI"/>
          </a:p>
          <a:p>
            <a:pPr>
              <a:spcBef>
                <a:spcPct val="50000"/>
              </a:spcBef>
            </a:pPr>
            <a:endParaRPr lang="sl-SI" altLang="sl-SI"/>
          </a:p>
          <a:p>
            <a:pPr>
              <a:spcBef>
                <a:spcPct val="50000"/>
              </a:spcBef>
            </a:pPr>
            <a:endParaRPr lang="sl-SI" altLang="sl-SI"/>
          </a:p>
          <a:p>
            <a:pPr>
              <a:spcBef>
                <a:spcPct val="50000"/>
              </a:spcBef>
            </a:pPr>
            <a:endParaRPr lang="sl-SI" altLang="sl-SI"/>
          </a:p>
          <a:p>
            <a:pPr>
              <a:spcBef>
                <a:spcPct val="50000"/>
              </a:spcBef>
            </a:pPr>
            <a:endParaRPr lang="sl-SI" altLang="sl-SI"/>
          </a:p>
        </p:txBody>
      </p:sp>
      <p:pic>
        <p:nvPicPr>
          <p:cNvPr id="2056" name="Picture 8" descr="lermontovs">
            <a:extLst>
              <a:ext uri="{FF2B5EF4-FFF2-40B4-BE49-F238E27FC236}">
                <a16:creationId xmlns:a16="http://schemas.microsoft.com/office/drawing/2014/main" id="{11F81524-C6D7-480B-A7AD-6B9EFC0FB4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00" y="3716338"/>
            <a:ext cx="2154238" cy="33099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bela3">
            <a:extLst>
              <a:ext uri="{FF2B5EF4-FFF2-40B4-BE49-F238E27FC236}">
                <a16:creationId xmlns:a16="http://schemas.microsoft.com/office/drawing/2014/main" id="{ACF47732-4B70-463C-B389-DA9A665431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5250" y="0"/>
            <a:ext cx="3968750" cy="4651375"/>
          </a:xfrm>
          <a:prstGeom prst="rect">
            <a:avLst/>
          </a:prstGeom>
          <a:noFill/>
          <a:extLst>
            <a:ext uri="{909E8E84-426E-40DD-AFC4-6F175D3DCCD1}">
              <a14:hiddenFill xmlns:a14="http://schemas.microsoft.com/office/drawing/2010/main">
                <a:solidFill>
                  <a:srgbClr val="FFFFFF"/>
                </a:solidFill>
              </a14:hiddenFill>
            </a:ext>
          </a:extLst>
        </p:spPr>
      </p:pic>
      <p:pic>
        <p:nvPicPr>
          <p:cNvPr id="16389" name="Picture 5" descr="bela2s">
            <a:extLst>
              <a:ext uri="{FF2B5EF4-FFF2-40B4-BE49-F238E27FC236}">
                <a16:creationId xmlns:a16="http://schemas.microsoft.com/office/drawing/2014/main" id="{00FCEB30-3FE6-4E10-A728-74C50C5D50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844925" cy="4508500"/>
          </a:xfrm>
          <a:prstGeom prst="rect">
            <a:avLst/>
          </a:prstGeom>
          <a:noFill/>
          <a:extLst>
            <a:ext uri="{909E8E84-426E-40DD-AFC4-6F175D3DCCD1}">
              <a14:hiddenFill xmlns:a14="http://schemas.microsoft.com/office/drawing/2010/main">
                <a:solidFill>
                  <a:srgbClr val="FFFFFF"/>
                </a:solidFill>
              </a14:hiddenFill>
            </a:ext>
          </a:extLst>
        </p:spPr>
      </p:pic>
      <p:pic>
        <p:nvPicPr>
          <p:cNvPr id="16390" name="Picture 6" descr="bela1">
            <a:extLst>
              <a:ext uri="{FF2B5EF4-FFF2-40B4-BE49-F238E27FC236}">
                <a16:creationId xmlns:a16="http://schemas.microsoft.com/office/drawing/2014/main" id="{D09292DA-C809-41A7-BDF2-86A085DDD6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050" y="4525963"/>
            <a:ext cx="5580063" cy="2332037"/>
          </a:xfrm>
          <a:prstGeom prst="rect">
            <a:avLst/>
          </a:prstGeom>
          <a:noFill/>
          <a:extLst>
            <a:ext uri="{909E8E84-426E-40DD-AFC4-6F175D3DCCD1}">
              <a14:hiddenFill xmlns:a14="http://schemas.microsoft.com/office/drawing/2010/main">
                <a:solidFill>
                  <a:srgbClr val="FFFFFF"/>
                </a:solidFill>
              </a14:hiddenFill>
            </a:ext>
          </a:extLst>
        </p:spPr>
      </p:pic>
      <p:sp>
        <p:nvSpPr>
          <p:cNvPr id="16391" name="Text Box 7">
            <a:extLst>
              <a:ext uri="{FF2B5EF4-FFF2-40B4-BE49-F238E27FC236}">
                <a16:creationId xmlns:a16="http://schemas.microsoft.com/office/drawing/2014/main" id="{E99ED50F-ED59-4999-A903-67B46C4BFC28}"/>
              </a:ext>
            </a:extLst>
          </p:cNvPr>
          <p:cNvSpPr txBox="1">
            <a:spLocks noChangeArrowheads="1"/>
          </p:cNvSpPr>
          <p:nvPr/>
        </p:nvSpPr>
        <p:spPr bwMode="auto">
          <a:xfrm>
            <a:off x="250825" y="4365625"/>
            <a:ext cx="4333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1.</a:t>
            </a:r>
          </a:p>
        </p:txBody>
      </p:sp>
      <p:sp>
        <p:nvSpPr>
          <p:cNvPr id="16392" name="Text Box 8">
            <a:extLst>
              <a:ext uri="{FF2B5EF4-FFF2-40B4-BE49-F238E27FC236}">
                <a16:creationId xmlns:a16="http://schemas.microsoft.com/office/drawing/2014/main" id="{0CA4E1D4-31B9-497D-AEB8-EBF38C334902}"/>
              </a:ext>
            </a:extLst>
          </p:cNvPr>
          <p:cNvSpPr txBox="1">
            <a:spLocks noChangeArrowheads="1"/>
          </p:cNvSpPr>
          <p:nvPr/>
        </p:nvSpPr>
        <p:spPr bwMode="auto">
          <a:xfrm>
            <a:off x="4859338" y="188913"/>
            <a:ext cx="4333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3.</a:t>
            </a:r>
          </a:p>
        </p:txBody>
      </p:sp>
      <p:sp>
        <p:nvSpPr>
          <p:cNvPr id="16393" name="Text Box 9">
            <a:extLst>
              <a:ext uri="{FF2B5EF4-FFF2-40B4-BE49-F238E27FC236}">
                <a16:creationId xmlns:a16="http://schemas.microsoft.com/office/drawing/2014/main" id="{052F9C2A-6FAC-40B6-9663-1BA4B725B279}"/>
              </a:ext>
            </a:extLst>
          </p:cNvPr>
          <p:cNvSpPr txBox="1">
            <a:spLocks noChangeArrowheads="1"/>
          </p:cNvSpPr>
          <p:nvPr/>
        </p:nvSpPr>
        <p:spPr bwMode="auto">
          <a:xfrm>
            <a:off x="7740650" y="609282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2.</a:t>
            </a:r>
          </a:p>
        </p:txBody>
      </p:sp>
      <p:sp>
        <p:nvSpPr>
          <p:cNvPr id="16394" name="Text Box 10">
            <a:extLst>
              <a:ext uri="{FF2B5EF4-FFF2-40B4-BE49-F238E27FC236}">
                <a16:creationId xmlns:a16="http://schemas.microsoft.com/office/drawing/2014/main" id="{0B53BBDC-5D7B-4400-A552-347D38E55B97}"/>
              </a:ext>
            </a:extLst>
          </p:cNvPr>
          <p:cNvSpPr txBox="1">
            <a:spLocks noChangeArrowheads="1"/>
          </p:cNvSpPr>
          <p:nvPr/>
        </p:nvSpPr>
        <p:spPr bwMode="auto">
          <a:xfrm>
            <a:off x="4140200" y="3789363"/>
            <a:ext cx="792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sz="2000" b="1"/>
              <a:t>Bela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pm1">
            <a:extLst>
              <a:ext uri="{FF2B5EF4-FFF2-40B4-BE49-F238E27FC236}">
                <a16:creationId xmlns:a16="http://schemas.microsoft.com/office/drawing/2014/main" id="{D85986AC-E56F-4FF2-BB7D-9A8DD6B50D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0"/>
            <a:ext cx="7956550" cy="2636838"/>
          </a:xfrm>
          <a:prstGeom prst="rect">
            <a:avLst/>
          </a:prstGeom>
          <a:noFill/>
          <a:extLst>
            <a:ext uri="{909E8E84-426E-40DD-AFC4-6F175D3DCCD1}">
              <a14:hiddenFill xmlns:a14="http://schemas.microsoft.com/office/drawing/2010/main">
                <a:solidFill>
                  <a:srgbClr val="FFFFFF"/>
                </a:solidFill>
              </a14:hiddenFill>
            </a:ext>
          </a:extLst>
        </p:spPr>
      </p:pic>
      <p:pic>
        <p:nvPicPr>
          <p:cNvPr id="17413" name="Picture 5" descr="pm2">
            <a:extLst>
              <a:ext uri="{FF2B5EF4-FFF2-40B4-BE49-F238E27FC236}">
                <a16:creationId xmlns:a16="http://schemas.microsoft.com/office/drawing/2014/main" id="{8C7B02FF-0472-494D-96AB-F3A4591172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36838"/>
            <a:ext cx="3540125" cy="4221162"/>
          </a:xfrm>
          <a:prstGeom prst="rect">
            <a:avLst/>
          </a:prstGeom>
          <a:noFill/>
          <a:extLst>
            <a:ext uri="{909E8E84-426E-40DD-AFC4-6F175D3DCCD1}">
              <a14:hiddenFill xmlns:a14="http://schemas.microsoft.com/office/drawing/2010/main">
                <a:solidFill>
                  <a:srgbClr val="FFFFFF"/>
                </a:solidFill>
              </a14:hiddenFill>
            </a:ext>
          </a:extLst>
        </p:spPr>
      </p:pic>
      <p:pic>
        <p:nvPicPr>
          <p:cNvPr id="17414" name="Picture 6" descr="pm4">
            <a:extLst>
              <a:ext uri="{FF2B5EF4-FFF2-40B4-BE49-F238E27FC236}">
                <a16:creationId xmlns:a16="http://schemas.microsoft.com/office/drawing/2014/main" id="{E0B126C3-40F7-485B-A228-13144209C5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35613" y="2708275"/>
            <a:ext cx="3608387" cy="4149725"/>
          </a:xfrm>
          <a:prstGeom prst="rect">
            <a:avLst/>
          </a:prstGeom>
          <a:noFill/>
          <a:extLst>
            <a:ext uri="{909E8E84-426E-40DD-AFC4-6F175D3DCCD1}">
              <a14:hiddenFill xmlns:a14="http://schemas.microsoft.com/office/drawing/2010/main">
                <a:solidFill>
                  <a:srgbClr val="FFFFFF"/>
                </a:solidFill>
              </a14:hiddenFill>
            </a:ext>
          </a:extLst>
        </p:spPr>
      </p:pic>
      <p:sp>
        <p:nvSpPr>
          <p:cNvPr id="17415" name="Text Box 7">
            <a:extLst>
              <a:ext uri="{FF2B5EF4-FFF2-40B4-BE49-F238E27FC236}">
                <a16:creationId xmlns:a16="http://schemas.microsoft.com/office/drawing/2014/main" id="{441B439F-736B-4A8D-91D3-DF32BCCA7812}"/>
              </a:ext>
            </a:extLst>
          </p:cNvPr>
          <p:cNvSpPr txBox="1">
            <a:spLocks noChangeArrowheads="1"/>
          </p:cNvSpPr>
          <p:nvPr/>
        </p:nvSpPr>
        <p:spPr bwMode="auto">
          <a:xfrm>
            <a:off x="3708400" y="2781300"/>
            <a:ext cx="14398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sl-SI" altLang="sl-SI" sz="2000" b="1"/>
              <a:t>Knežna Mary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fat1">
            <a:extLst>
              <a:ext uri="{FF2B5EF4-FFF2-40B4-BE49-F238E27FC236}">
                <a16:creationId xmlns:a16="http://schemas.microsoft.com/office/drawing/2014/main" id="{0EAC6596-D88B-4F60-BBE6-B25C2DC5C2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0"/>
            <a:ext cx="3527425" cy="4221163"/>
          </a:xfrm>
          <a:prstGeom prst="rect">
            <a:avLst/>
          </a:prstGeom>
          <a:noFill/>
          <a:extLst>
            <a:ext uri="{909E8E84-426E-40DD-AFC4-6F175D3DCCD1}">
              <a14:hiddenFill xmlns:a14="http://schemas.microsoft.com/office/drawing/2010/main">
                <a:solidFill>
                  <a:srgbClr val="FFFFFF"/>
                </a:solidFill>
              </a14:hiddenFill>
            </a:ext>
          </a:extLst>
        </p:spPr>
      </p:pic>
      <p:pic>
        <p:nvPicPr>
          <p:cNvPr id="18437" name="Picture 5" descr="fattp">
            <a:extLst>
              <a:ext uri="{FF2B5EF4-FFF2-40B4-BE49-F238E27FC236}">
                <a16:creationId xmlns:a16="http://schemas.microsoft.com/office/drawing/2014/main" id="{3106D530-89C7-4467-80AF-86943E3F1E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484313"/>
            <a:ext cx="4356100" cy="1411287"/>
          </a:xfrm>
          <a:prstGeom prst="rect">
            <a:avLst/>
          </a:prstGeom>
          <a:noFill/>
          <a:extLst>
            <a:ext uri="{909E8E84-426E-40DD-AFC4-6F175D3DCCD1}">
              <a14:hiddenFill xmlns:a14="http://schemas.microsoft.com/office/drawing/2010/main">
                <a:solidFill>
                  <a:srgbClr val="FFFFFF"/>
                </a:solidFill>
              </a14:hiddenFill>
            </a:ext>
          </a:extLst>
        </p:spPr>
      </p:pic>
      <p:pic>
        <p:nvPicPr>
          <p:cNvPr id="18438" name="Picture 6" descr="fatp">
            <a:extLst>
              <a:ext uri="{FF2B5EF4-FFF2-40B4-BE49-F238E27FC236}">
                <a16:creationId xmlns:a16="http://schemas.microsoft.com/office/drawing/2014/main" id="{51C9E3F9-7C74-49F2-9389-CEE02C66D8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575" y="4167188"/>
            <a:ext cx="5940425" cy="2690812"/>
          </a:xfrm>
          <a:prstGeom prst="rect">
            <a:avLst/>
          </a:prstGeom>
          <a:noFill/>
          <a:extLst>
            <a:ext uri="{909E8E84-426E-40DD-AFC4-6F175D3DCCD1}">
              <a14:hiddenFill xmlns:a14="http://schemas.microsoft.com/office/drawing/2010/main">
                <a:solidFill>
                  <a:srgbClr val="FFFFFF"/>
                </a:solidFill>
              </a14:hiddenFill>
            </a:ext>
          </a:extLst>
        </p:spPr>
      </p:pic>
      <p:sp>
        <p:nvSpPr>
          <p:cNvPr id="18439" name="Text Box 7">
            <a:extLst>
              <a:ext uri="{FF2B5EF4-FFF2-40B4-BE49-F238E27FC236}">
                <a16:creationId xmlns:a16="http://schemas.microsoft.com/office/drawing/2014/main" id="{26323B36-7C55-4894-BEAA-EA0E4E287368}"/>
              </a:ext>
            </a:extLst>
          </p:cNvPr>
          <p:cNvSpPr txBox="1">
            <a:spLocks noChangeArrowheads="1"/>
          </p:cNvSpPr>
          <p:nvPr/>
        </p:nvSpPr>
        <p:spPr bwMode="auto">
          <a:xfrm>
            <a:off x="1547813" y="4652963"/>
            <a:ext cx="14398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sz="2000" b="1"/>
              <a:t>Fatalist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ABE38EA-3FEB-4FEC-BDC4-991C49909E37}"/>
              </a:ext>
            </a:extLst>
          </p:cNvPr>
          <p:cNvSpPr>
            <a:spLocks noGrp="1" noChangeArrowheads="1"/>
          </p:cNvSpPr>
          <p:nvPr>
            <p:ph type="title"/>
          </p:nvPr>
        </p:nvSpPr>
        <p:spPr>
          <a:xfrm>
            <a:off x="0" y="0"/>
            <a:ext cx="9144000" cy="1417638"/>
          </a:xfrm>
          <a:solidFill>
            <a:srgbClr val="009900"/>
          </a:solidFill>
        </p:spPr>
        <p:txBody>
          <a:bodyPr/>
          <a:lstStyle/>
          <a:p>
            <a:r>
              <a:rPr lang="sl-SI" altLang="sl-SI" b="1"/>
              <a:t>Mihail J. Lermontov</a:t>
            </a:r>
            <a:br>
              <a:rPr lang="sl-SI" altLang="sl-SI" b="1"/>
            </a:br>
            <a:r>
              <a:rPr lang="sl-SI" altLang="sl-SI" sz="3600"/>
              <a:t>(1814 – 1841)</a:t>
            </a:r>
          </a:p>
        </p:txBody>
      </p:sp>
      <p:sp>
        <p:nvSpPr>
          <p:cNvPr id="8196" name="Rectangle 4">
            <a:extLst>
              <a:ext uri="{FF2B5EF4-FFF2-40B4-BE49-F238E27FC236}">
                <a16:creationId xmlns:a16="http://schemas.microsoft.com/office/drawing/2014/main" id="{6E4E9EF4-D159-43AE-82A4-BD7D68560F4B}"/>
              </a:ext>
            </a:extLst>
          </p:cNvPr>
          <p:cNvSpPr>
            <a:spLocks noGrp="1" noChangeArrowheads="1"/>
          </p:cNvSpPr>
          <p:nvPr>
            <p:ph type="body" sz="half" idx="1"/>
          </p:nvPr>
        </p:nvSpPr>
        <p:spPr>
          <a:xfrm>
            <a:off x="0" y="1412875"/>
            <a:ext cx="5219700" cy="5445125"/>
          </a:xfrm>
          <a:solidFill>
            <a:srgbClr val="99CC00"/>
          </a:solidFill>
        </p:spPr>
        <p:txBody>
          <a:bodyPr/>
          <a:lstStyle/>
          <a:p>
            <a:pPr>
              <a:buFont typeface="Arial" panose="020B0604020202020204" pitchFamily="34" charset="0"/>
              <a:buChar char="۶"/>
            </a:pPr>
            <a:endParaRPr lang="sl-SI" altLang="sl-SI"/>
          </a:p>
          <a:p>
            <a:pPr>
              <a:buFont typeface="Arial" panose="020B0604020202020204" pitchFamily="34" charset="0"/>
              <a:buChar char="۶"/>
            </a:pPr>
            <a:r>
              <a:rPr lang="sl-SI" altLang="sl-SI"/>
              <a:t>Izhaja iz </a:t>
            </a:r>
            <a:r>
              <a:rPr lang="sl-SI" altLang="sl-SI" b="1"/>
              <a:t>plemiške</a:t>
            </a:r>
            <a:r>
              <a:rPr lang="sl-SI" altLang="sl-SI"/>
              <a:t> družine;</a:t>
            </a:r>
          </a:p>
          <a:p>
            <a:pPr>
              <a:buFont typeface="Arial" panose="020B0604020202020204" pitchFamily="34" charset="0"/>
              <a:buChar char="۶"/>
            </a:pPr>
            <a:r>
              <a:rPr lang="sl-SI" altLang="sl-SI"/>
              <a:t>Opusti študij na </a:t>
            </a:r>
            <a:r>
              <a:rPr lang="sl-SI" altLang="sl-SI" b="1"/>
              <a:t>moskovski univerzi</a:t>
            </a:r>
            <a:r>
              <a:rPr lang="sl-SI" altLang="sl-SI"/>
              <a:t>;</a:t>
            </a:r>
          </a:p>
          <a:p>
            <a:pPr>
              <a:buFont typeface="Arial" panose="020B0604020202020204" pitchFamily="34" charset="0"/>
              <a:buChar char="۶"/>
            </a:pPr>
            <a:r>
              <a:rPr lang="sl-SI" altLang="sl-SI"/>
              <a:t>Posveti se </a:t>
            </a:r>
            <a:r>
              <a:rPr lang="sl-SI" altLang="sl-SI" b="1"/>
              <a:t>vojaški karieri</a:t>
            </a:r>
            <a:r>
              <a:rPr lang="sl-SI" altLang="sl-SI"/>
              <a:t>, kjer je pregnan na </a:t>
            </a:r>
            <a:r>
              <a:rPr lang="sl-SI" altLang="sl-SI" b="1"/>
              <a:t>Kavkaz</a:t>
            </a:r>
            <a:r>
              <a:rPr lang="sl-SI" altLang="sl-SI"/>
              <a:t> (pesem </a:t>
            </a:r>
            <a:r>
              <a:rPr lang="sl-SI" altLang="sl-SI" i="1"/>
              <a:t>Pesnikova smrt</a:t>
            </a:r>
            <a:r>
              <a:rPr lang="sl-SI" altLang="sl-SI"/>
              <a:t>);</a:t>
            </a:r>
          </a:p>
          <a:p>
            <a:pPr>
              <a:buFont typeface="Arial" panose="020B0604020202020204" pitchFamily="34" charset="0"/>
              <a:buChar char="۶"/>
            </a:pPr>
            <a:r>
              <a:rPr lang="sl-SI" altLang="sl-SI" b="1"/>
              <a:t>Umre v dvoboju</a:t>
            </a:r>
            <a:r>
              <a:rPr lang="sl-SI" altLang="sl-SI"/>
              <a:t>.</a:t>
            </a:r>
          </a:p>
        </p:txBody>
      </p:sp>
      <p:pic>
        <p:nvPicPr>
          <p:cNvPr id="8198" name="Picture 6" descr="250px-Mikhail_Lermontov_(color)">
            <a:extLst>
              <a:ext uri="{FF2B5EF4-FFF2-40B4-BE49-F238E27FC236}">
                <a16:creationId xmlns:a16="http://schemas.microsoft.com/office/drawing/2014/main" id="{E82AE60B-EE93-4181-A45C-E9BBF57AB9BD}"/>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219700" y="1412875"/>
            <a:ext cx="3924300" cy="544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A10B6BD-546D-4E75-874B-D2E5E145B9DA}"/>
              </a:ext>
            </a:extLst>
          </p:cNvPr>
          <p:cNvSpPr>
            <a:spLocks noGrp="1" noChangeArrowheads="1"/>
          </p:cNvSpPr>
          <p:nvPr>
            <p:ph type="title"/>
          </p:nvPr>
        </p:nvSpPr>
        <p:spPr>
          <a:xfrm>
            <a:off x="0" y="0"/>
            <a:ext cx="9144000" cy="1484313"/>
          </a:xfrm>
          <a:solidFill>
            <a:srgbClr val="009900"/>
          </a:solidFill>
        </p:spPr>
        <p:txBody>
          <a:bodyPr/>
          <a:lstStyle/>
          <a:p>
            <a:r>
              <a:rPr lang="sl-SI" altLang="sl-SI" b="1"/>
              <a:t>Dela</a:t>
            </a:r>
          </a:p>
        </p:txBody>
      </p:sp>
      <p:sp>
        <p:nvSpPr>
          <p:cNvPr id="6148" name="Rectangle 4">
            <a:extLst>
              <a:ext uri="{FF2B5EF4-FFF2-40B4-BE49-F238E27FC236}">
                <a16:creationId xmlns:a16="http://schemas.microsoft.com/office/drawing/2014/main" id="{439DB988-7EC4-4355-A500-E214174D7708}"/>
              </a:ext>
            </a:extLst>
          </p:cNvPr>
          <p:cNvSpPr>
            <a:spLocks noGrp="1" noChangeArrowheads="1"/>
          </p:cNvSpPr>
          <p:nvPr>
            <p:ph type="body" sz="half" idx="1"/>
          </p:nvPr>
        </p:nvSpPr>
        <p:spPr>
          <a:xfrm>
            <a:off x="0" y="1341438"/>
            <a:ext cx="9144000" cy="5516562"/>
          </a:xfrm>
          <a:solidFill>
            <a:srgbClr val="99CC00"/>
          </a:solidFill>
        </p:spPr>
        <p:txBody>
          <a:bodyPr/>
          <a:lstStyle/>
          <a:p>
            <a:pPr marL="533400" indent="-533400">
              <a:lnSpc>
                <a:spcPct val="90000"/>
              </a:lnSpc>
              <a:buFont typeface="Arial" panose="020B0604020202020204" pitchFamily="34" charset="0"/>
              <a:buChar char="۶"/>
            </a:pPr>
            <a:endParaRPr lang="sl-SI" altLang="sl-SI"/>
          </a:p>
          <a:p>
            <a:pPr marL="533400" indent="-533400">
              <a:lnSpc>
                <a:spcPct val="90000"/>
              </a:lnSpc>
              <a:buFont typeface="Arial" panose="020B0604020202020204" pitchFamily="34" charset="0"/>
              <a:buChar char="۶"/>
            </a:pPr>
            <a:r>
              <a:rPr lang="sl-SI" altLang="sl-SI"/>
              <a:t>Lirika, lirsko-epsko pesništvo, pripovedna proza in dramatika;</a:t>
            </a:r>
          </a:p>
          <a:p>
            <a:pPr marL="533400" indent="-533400">
              <a:lnSpc>
                <a:spcPct val="125000"/>
              </a:lnSpc>
              <a:buFont typeface="Arial" panose="020B0604020202020204" pitchFamily="34" charset="0"/>
              <a:buChar char="۶"/>
            </a:pPr>
            <a:r>
              <a:rPr lang="sl-SI" altLang="sl-SI"/>
              <a:t>Pesnitve pisane po Byronovih zgledih;</a:t>
            </a:r>
          </a:p>
          <a:p>
            <a:pPr marL="533400" indent="-533400">
              <a:lnSpc>
                <a:spcPct val="125000"/>
              </a:lnSpc>
              <a:buFont typeface="Arial" panose="020B0604020202020204" pitchFamily="34" charset="0"/>
              <a:buChar char="۶"/>
            </a:pPr>
            <a:r>
              <a:rPr lang="sl-SI" altLang="sl-SI" b="1" i="1"/>
              <a:t>Motivi:</a:t>
            </a:r>
            <a:r>
              <a:rPr lang="sl-SI" altLang="sl-SI"/>
              <a:t> uporništvo, osamljenost, svetobolje, spor z usodo in stvarnostjo;</a:t>
            </a:r>
          </a:p>
          <a:p>
            <a:pPr marL="533400" indent="-533400">
              <a:lnSpc>
                <a:spcPct val="125000"/>
              </a:lnSpc>
              <a:buFont typeface="Arial" panose="020B0604020202020204" pitchFamily="34" charset="0"/>
              <a:buChar char="۶"/>
            </a:pPr>
            <a:r>
              <a:rPr lang="sl-SI" altLang="sl-SI" i="1"/>
              <a:t>Demon, Junak našega časa, Ta dolgčas, ta žalost, Jaz nočem, da bi svet spoznal, Jadro…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45FA3A2-5DC6-443C-A02E-89F2B29A927D}"/>
              </a:ext>
            </a:extLst>
          </p:cNvPr>
          <p:cNvSpPr>
            <a:spLocks noGrp="1" noChangeArrowheads="1"/>
          </p:cNvSpPr>
          <p:nvPr>
            <p:ph type="title"/>
          </p:nvPr>
        </p:nvSpPr>
        <p:spPr>
          <a:xfrm>
            <a:off x="0" y="0"/>
            <a:ext cx="9144000" cy="1484313"/>
          </a:xfrm>
          <a:solidFill>
            <a:srgbClr val="009900"/>
          </a:solidFill>
        </p:spPr>
        <p:txBody>
          <a:bodyPr/>
          <a:lstStyle/>
          <a:p>
            <a:r>
              <a:rPr lang="sl-SI" altLang="sl-SI" b="1" u="sng"/>
              <a:t>O romanu</a:t>
            </a:r>
          </a:p>
        </p:txBody>
      </p:sp>
      <p:sp>
        <p:nvSpPr>
          <p:cNvPr id="7171" name="Rectangle 3">
            <a:extLst>
              <a:ext uri="{FF2B5EF4-FFF2-40B4-BE49-F238E27FC236}">
                <a16:creationId xmlns:a16="http://schemas.microsoft.com/office/drawing/2014/main" id="{3F48BD6B-B5BD-4A4C-BFEA-AD59158DE833}"/>
              </a:ext>
            </a:extLst>
          </p:cNvPr>
          <p:cNvSpPr>
            <a:spLocks noGrp="1" noChangeArrowheads="1"/>
          </p:cNvSpPr>
          <p:nvPr>
            <p:ph type="body" idx="1"/>
          </p:nvPr>
        </p:nvSpPr>
        <p:spPr>
          <a:xfrm>
            <a:off x="0" y="1484313"/>
            <a:ext cx="9144000" cy="5373687"/>
          </a:xfrm>
          <a:solidFill>
            <a:srgbClr val="99CC00"/>
          </a:solidFill>
        </p:spPr>
        <p:txBody>
          <a:bodyPr/>
          <a:lstStyle/>
          <a:p>
            <a:pPr>
              <a:buFont typeface="Arial" panose="020B0604020202020204" pitchFamily="34" charset="0"/>
              <a:buChar char="۶"/>
            </a:pPr>
            <a:endParaRPr lang="sl-SI" altLang="sl-SI"/>
          </a:p>
          <a:p>
            <a:pPr>
              <a:lnSpc>
                <a:spcPct val="125000"/>
              </a:lnSpc>
              <a:buFont typeface="Arial" panose="020B0604020202020204" pitchFamily="34" charset="0"/>
              <a:buChar char="۶"/>
            </a:pPr>
            <a:r>
              <a:rPr lang="sl-SI" altLang="sl-SI"/>
              <a:t>Romantičen roman (znanilec realističnega);</a:t>
            </a:r>
          </a:p>
          <a:p>
            <a:pPr>
              <a:lnSpc>
                <a:spcPct val="125000"/>
              </a:lnSpc>
              <a:buFont typeface="Arial" panose="020B0604020202020204" pitchFamily="34" charset="0"/>
              <a:buChar char="۶"/>
            </a:pPr>
            <a:r>
              <a:rPr lang="sl-SI" altLang="sl-SI"/>
              <a:t>Vsebina zgrajena iz več zgodb, ki se med seboj vsebinsko ne povezujejo;</a:t>
            </a:r>
          </a:p>
          <a:p>
            <a:pPr>
              <a:lnSpc>
                <a:spcPct val="125000"/>
              </a:lnSpc>
              <a:buFont typeface="Arial" panose="020B0604020202020204" pitchFamily="34" charset="0"/>
              <a:buChar char="۶"/>
            </a:pPr>
            <a:r>
              <a:rPr lang="sl-SI" altLang="sl-SI"/>
              <a:t>Zgodba je portret celotne dobe, v kateri je pisatelj živel in ustvarjal.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E9DB8F0-43C8-4BBB-9420-8F52106BABFA}"/>
              </a:ext>
            </a:extLst>
          </p:cNvPr>
          <p:cNvSpPr>
            <a:spLocks noGrp="1" noChangeArrowheads="1"/>
          </p:cNvSpPr>
          <p:nvPr>
            <p:ph type="title"/>
          </p:nvPr>
        </p:nvSpPr>
        <p:spPr>
          <a:xfrm>
            <a:off x="0" y="0"/>
            <a:ext cx="9144000" cy="1412875"/>
          </a:xfrm>
          <a:solidFill>
            <a:srgbClr val="009900"/>
          </a:solidFill>
        </p:spPr>
        <p:txBody>
          <a:bodyPr/>
          <a:lstStyle/>
          <a:p>
            <a:r>
              <a:rPr lang="sl-SI" altLang="sl-SI" b="1"/>
              <a:t>Dogajalni čas in prostor</a:t>
            </a:r>
          </a:p>
        </p:txBody>
      </p:sp>
      <p:sp>
        <p:nvSpPr>
          <p:cNvPr id="11267" name="Rectangle 3">
            <a:extLst>
              <a:ext uri="{FF2B5EF4-FFF2-40B4-BE49-F238E27FC236}">
                <a16:creationId xmlns:a16="http://schemas.microsoft.com/office/drawing/2014/main" id="{71763CE0-E327-4BB8-ABA5-8BDB57BF5EDA}"/>
              </a:ext>
            </a:extLst>
          </p:cNvPr>
          <p:cNvSpPr>
            <a:spLocks noGrp="1" noChangeArrowheads="1"/>
          </p:cNvSpPr>
          <p:nvPr>
            <p:ph type="body" idx="1"/>
          </p:nvPr>
        </p:nvSpPr>
        <p:spPr>
          <a:xfrm>
            <a:off x="0" y="1412875"/>
            <a:ext cx="9144000" cy="5445125"/>
          </a:xfrm>
          <a:solidFill>
            <a:srgbClr val="99CC00"/>
          </a:solidFill>
        </p:spPr>
        <p:txBody>
          <a:bodyPr/>
          <a:lstStyle/>
          <a:p>
            <a:pPr>
              <a:lnSpc>
                <a:spcPct val="130000"/>
              </a:lnSpc>
              <a:buFont typeface="Arial" panose="020B0604020202020204" pitchFamily="34" charset="0"/>
              <a:buChar char="۶"/>
            </a:pPr>
            <a:endParaRPr lang="sl-SI" altLang="sl-SI"/>
          </a:p>
          <a:p>
            <a:pPr>
              <a:lnSpc>
                <a:spcPct val="130000"/>
              </a:lnSpc>
              <a:buFont typeface="Arial" panose="020B0604020202020204" pitchFamily="34" charset="0"/>
              <a:buChar char="۶"/>
            </a:pPr>
            <a:r>
              <a:rPr lang="sl-SI" altLang="sl-SI"/>
              <a:t>Čas pisateljevega življenja in ustvarjanja;</a:t>
            </a:r>
          </a:p>
          <a:p>
            <a:pPr>
              <a:lnSpc>
                <a:spcPct val="130000"/>
              </a:lnSpc>
              <a:buFont typeface="Arial" panose="020B0604020202020204" pitchFamily="34" charset="0"/>
              <a:buChar char="۶"/>
            </a:pPr>
            <a:r>
              <a:rPr lang="sl-SI" altLang="sl-SI"/>
              <a:t>Avtobiografske poteze;</a:t>
            </a:r>
          </a:p>
          <a:p>
            <a:pPr>
              <a:lnSpc>
                <a:spcPct val="130000"/>
              </a:lnSpc>
              <a:buFont typeface="Arial" panose="020B0604020202020204" pitchFamily="34" charset="0"/>
              <a:buChar char="۶"/>
            </a:pPr>
            <a:r>
              <a:rPr lang="sl-SI" altLang="sl-SI"/>
              <a:t>Moskva in kavkaške gore.</a:t>
            </a:r>
          </a:p>
          <a:p>
            <a:pPr>
              <a:lnSpc>
                <a:spcPct val="130000"/>
              </a:lnSpc>
              <a:buFont typeface="Arial" panose="020B0604020202020204" pitchFamily="34" charset="0"/>
              <a:buChar char="۶"/>
            </a:pPr>
            <a:endParaRPr lang="sl-SI" altLang="sl-SI"/>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43FB9B6-4BD9-414F-B25C-2E9DAA24B5E2}"/>
              </a:ext>
            </a:extLst>
          </p:cNvPr>
          <p:cNvSpPr>
            <a:spLocks noGrp="1" noChangeArrowheads="1"/>
          </p:cNvSpPr>
          <p:nvPr>
            <p:ph type="title"/>
          </p:nvPr>
        </p:nvSpPr>
        <p:spPr>
          <a:xfrm>
            <a:off x="0" y="0"/>
            <a:ext cx="9144000" cy="1412875"/>
          </a:xfrm>
          <a:solidFill>
            <a:srgbClr val="009900"/>
          </a:solidFill>
        </p:spPr>
        <p:txBody>
          <a:bodyPr/>
          <a:lstStyle/>
          <a:p>
            <a:r>
              <a:rPr lang="sl-SI" altLang="sl-SI" b="1"/>
              <a:t>Osebe</a:t>
            </a:r>
          </a:p>
        </p:txBody>
      </p:sp>
      <p:sp>
        <p:nvSpPr>
          <p:cNvPr id="12291" name="Rectangle 3">
            <a:extLst>
              <a:ext uri="{FF2B5EF4-FFF2-40B4-BE49-F238E27FC236}">
                <a16:creationId xmlns:a16="http://schemas.microsoft.com/office/drawing/2014/main" id="{1730D272-35AD-487B-BB09-E8D01D4B92A9}"/>
              </a:ext>
            </a:extLst>
          </p:cNvPr>
          <p:cNvSpPr>
            <a:spLocks noGrp="1" noChangeArrowheads="1"/>
          </p:cNvSpPr>
          <p:nvPr>
            <p:ph type="body" idx="1"/>
          </p:nvPr>
        </p:nvSpPr>
        <p:spPr>
          <a:xfrm>
            <a:off x="0" y="1412875"/>
            <a:ext cx="9144000" cy="5445125"/>
          </a:xfrm>
          <a:solidFill>
            <a:srgbClr val="99CC00"/>
          </a:solidFill>
        </p:spPr>
        <p:txBody>
          <a:bodyPr/>
          <a:lstStyle/>
          <a:p>
            <a:pPr>
              <a:buFont typeface="Arial" panose="020B0604020202020204" pitchFamily="34" charset="0"/>
              <a:buChar char="۶"/>
            </a:pPr>
            <a:endParaRPr lang="sl-SI" altLang="sl-SI" b="1"/>
          </a:p>
          <a:p>
            <a:pPr>
              <a:buFont typeface="Arial" panose="020B0604020202020204" pitchFamily="34" charset="0"/>
              <a:buChar char="۶"/>
            </a:pPr>
            <a:r>
              <a:rPr lang="sl-SI" altLang="sl-SI" b="1"/>
              <a:t>Pečorin </a:t>
            </a:r>
            <a:r>
              <a:rPr lang="sl-SI" altLang="sl-SI" i="1"/>
              <a:t>je mlad ruski plemič, v zgodbi prikazan kot tipičen romantičen egoist. Sam prizna, da je ravnodušen do vsega, razen do samega sebe. Skrbno skriva čustva do drugih, pa tudi ženske mu služijo samo za večno potrjevanje njegove izjemnosti in moči. </a:t>
            </a:r>
            <a:endParaRPr lang="sl-SI" altLang="sl-SI" b="1" i="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1035A94A-199E-43F2-8829-0DB31A54BDE9}"/>
              </a:ext>
            </a:extLst>
          </p:cNvPr>
          <p:cNvSpPr>
            <a:spLocks noGrp="1" noChangeArrowheads="1"/>
          </p:cNvSpPr>
          <p:nvPr>
            <p:ph type="body" idx="1"/>
          </p:nvPr>
        </p:nvSpPr>
        <p:spPr>
          <a:xfrm>
            <a:off x="0" y="0"/>
            <a:ext cx="9144000" cy="6858000"/>
          </a:xfrm>
          <a:solidFill>
            <a:srgbClr val="99CC00"/>
          </a:solidFill>
        </p:spPr>
        <p:txBody>
          <a:bodyPr/>
          <a:lstStyle/>
          <a:p>
            <a:pPr>
              <a:buFont typeface="Arial" panose="020B0604020202020204" pitchFamily="34" charset="0"/>
              <a:buChar char="۶"/>
            </a:pPr>
            <a:endParaRPr lang="sl-SI" altLang="sl-SI" b="1"/>
          </a:p>
          <a:p>
            <a:pPr>
              <a:buFont typeface="Arial" panose="020B0604020202020204" pitchFamily="34" charset="0"/>
              <a:buChar char="۶"/>
            </a:pPr>
            <a:r>
              <a:rPr lang="sl-SI" altLang="sl-SI" b="1"/>
              <a:t>Maksim Maksimič </a:t>
            </a:r>
            <a:r>
              <a:rPr lang="sl-SI" altLang="sl-SI"/>
              <a:t>- vojak na Kavkazu;</a:t>
            </a:r>
          </a:p>
          <a:p>
            <a:pPr>
              <a:buFont typeface="Arial" panose="020B0604020202020204" pitchFamily="34" charset="0"/>
              <a:buNone/>
            </a:pPr>
            <a:endParaRPr lang="sl-SI" altLang="sl-SI"/>
          </a:p>
          <a:p>
            <a:pPr>
              <a:buFont typeface="Arial" panose="020B0604020202020204" pitchFamily="34" charset="0"/>
              <a:buChar char="۶"/>
            </a:pPr>
            <a:r>
              <a:rPr lang="sl-SI" altLang="sl-SI" b="1"/>
              <a:t>Bela </a:t>
            </a:r>
            <a:r>
              <a:rPr lang="sl-SI" altLang="sl-SI"/>
              <a:t>- prijazno dekle, ki pripada enemu od kavkaških plemen;</a:t>
            </a:r>
          </a:p>
          <a:p>
            <a:pPr>
              <a:buFont typeface="Arial" panose="020B0604020202020204" pitchFamily="34" charset="0"/>
              <a:buChar char="۶"/>
            </a:pPr>
            <a:endParaRPr lang="sl-SI" altLang="sl-SI"/>
          </a:p>
          <a:p>
            <a:pPr>
              <a:buFont typeface="Arial" panose="020B0604020202020204" pitchFamily="34" charset="0"/>
              <a:buChar char="۶"/>
            </a:pPr>
            <a:r>
              <a:rPr lang="sl-SI" altLang="sl-SI" b="1"/>
              <a:t>Grušnicki</a:t>
            </a:r>
            <a:r>
              <a:rPr lang="sl-SI" altLang="sl-SI"/>
              <a:t> – vojak, sprva dober Pečorinov prijatelj;</a:t>
            </a:r>
          </a:p>
          <a:p>
            <a:pPr>
              <a:buFont typeface="Arial" panose="020B0604020202020204" pitchFamily="34" charset="0"/>
              <a:buChar char="۶"/>
            </a:pPr>
            <a:endParaRPr lang="sl-SI" altLang="sl-SI"/>
          </a:p>
          <a:p>
            <a:pPr>
              <a:buFont typeface="Arial" panose="020B0604020202020204" pitchFamily="34" charset="0"/>
              <a:buChar char="۶"/>
            </a:pPr>
            <a:r>
              <a:rPr lang="sl-SI" altLang="sl-SI" b="1"/>
              <a:t>Knežna Mary</a:t>
            </a:r>
            <a:r>
              <a:rPr lang="sl-SI" altLang="sl-SI"/>
              <a:t> – Grušnickova neuslišana ljubezen &amp; blazna v ljubezni do Pečorina.</a:t>
            </a:r>
          </a:p>
          <a:p>
            <a:pPr>
              <a:buFont typeface="Arial" panose="020B0604020202020204" pitchFamily="34" charset="0"/>
              <a:buChar char="۶"/>
            </a:pPr>
            <a:endParaRPr lang="sl-SI" altLang="sl-SI"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A181C53-8ACD-4E39-AE7C-93939CAD9920}"/>
              </a:ext>
            </a:extLst>
          </p:cNvPr>
          <p:cNvSpPr>
            <a:spLocks noGrp="1" noChangeArrowheads="1"/>
          </p:cNvSpPr>
          <p:nvPr>
            <p:ph type="title"/>
          </p:nvPr>
        </p:nvSpPr>
        <p:spPr>
          <a:xfrm>
            <a:off x="0" y="0"/>
            <a:ext cx="9144000" cy="1412875"/>
          </a:xfrm>
          <a:solidFill>
            <a:srgbClr val="009900"/>
          </a:solidFill>
        </p:spPr>
        <p:txBody>
          <a:bodyPr/>
          <a:lstStyle/>
          <a:p>
            <a:r>
              <a:rPr lang="sl-SI" altLang="sl-SI" b="1"/>
              <a:t>Vsebina</a:t>
            </a:r>
          </a:p>
        </p:txBody>
      </p:sp>
      <p:sp>
        <p:nvSpPr>
          <p:cNvPr id="14339" name="Rectangle 3">
            <a:extLst>
              <a:ext uri="{FF2B5EF4-FFF2-40B4-BE49-F238E27FC236}">
                <a16:creationId xmlns:a16="http://schemas.microsoft.com/office/drawing/2014/main" id="{C7946FBD-BC58-45F8-B9CC-F518885134A5}"/>
              </a:ext>
            </a:extLst>
          </p:cNvPr>
          <p:cNvSpPr>
            <a:spLocks noGrp="1" noChangeArrowheads="1"/>
          </p:cNvSpPr>
          <p:nvPr>
            <p:ph type="body" idx="1"/>
          </p:nvPr>
        </p:nvSpPr>
        <p:spPr>
          <a:xfrm>
            <a:off x="0" y="1412875"/>
            <a:ext cx="9144000" cy="5445125"/>
          </a:xfrm>
          <a:solidFill>
            <a:srgbClr val="99CC00"/>
          </a:solidFill>
        </p:spPr>
        <p:txBody>
          <a:bodyPr/>
          <a:lstStyle/>
          <a:p>
            <a:pPr>
              <a:buFont typeface="Arial" panose="020B0604020202020204" pitchFamily="34" charset="0"/>
              <a:buChar char="۶"/>
            </a:pPr>
            <a:endParaRPr lang="sl-SI" altLang="sl-SI" b="1"/>
          </a:p>
          <a:p>
            <a:pPr>
              <a:lnSpc>
                <a:spcPct val="160000"/>
              </a:lnSpc>
              <a:buFont typeface="Arial" panose="020B0604020202020204" pitchFamily="34" charset="0"/>
              <a:buChar char="۶"/>
            </a:pPr>
            <a:r>
              <a:rPr lang="sl-SI" altLang="sl-SI" b="1"/>
              <a:t>1. poglavje: </a:t>
            </a:r>
            <a:r>
              <a:rPr lang="sl-SI" altLang="sl-SI" i="1" u="sng"/>
              <a:t>Bela</a:t>
            </a:r>
          </a:p>
          <a:p>
            <a:pPr>
              <a:lnSpc>
                <a:spcPct val="160000"/>
              </a:lnSpc>
              <a:buFont typeface="Arial" panose="020B0604020202020204" pitchFamily="34" charset="0"/>
              <a:buChar char="۶"/>
            </a:pPr>
            <a:r>
              <a:rPr lang="sl-SI" altLang="sl-SI" b="1"/>
              <a:t>2. poglavje: </a:t>
            </a:r>
            <a:r>
              <a:rPr lang="sl-SI" altLang="sl-SI" i="1" u="sng"/>
              <a:t>Maksim Maksimič</a:t>
            </a:r>
          </a:p>
          <a:p>
            <a:pPr>
              <a:lnSpc>
                <a:spcPct val="160000"/>
              </a:lnSpc>
              <a:buFont typeface="Arial" panose="020B0604020202020204" pitchFamily="34" charset="0"/>
              <a:buChar char="۶"/>
            </a:pPr>
            <a:r>
              <a:rPr lang="sl-SI" altLang="sl-SI" b="1"/>
              <a:t>3. poglavje: </a:t>
            </a:r>
            <a:r>
              <a:rPr lang="sl-SI" altLang="sl-SI" i="1" u="sng"/>
              <a:t>Knežna Mary</a:t>
            </a:r>
          </a:p>
          <a:p>
            <a:pPr>
              <a:lnSpc>
                <a:spcPct val="160000"/>
              </a:lnSpc>
              <a:buFont typeface="Arial" panose="020B0604020202020204" pitchFamily="34" charset="0"/>
              <a:buChar char="۶"/>
            </a:pPr>
            <a:r>
              <a:rPr lang="sl-SI" altLang="sl-SI" b="1"/>
              <a:t>4. poglavje: </a:t>
            </a:r>
            <a:r>
              <a:rPr lang="sl-SI" altLang="sl-SI" i="1" u="sng"/>
              <a:t>Fatalist</a:t>
            </a:r>
            <a:endParaRPr lang="sl-SI" altLang="sl-SI" b="1" i="1" u="sng"/>
          </a:p>
          <a:p>
            <a:pPr>
              <a:buFont typeface="Arial" panose="020B0604020202020204" pitchFamily="34" charset="0"/>
              <a:buNone/>
            </a:pPr>
            <a:endParaRPr lang="sl-SI" altLang="sl-SI" b="1" i="1" u="sng"/>
          </a:p>
          <a:p>
            <a:pPr>
              <a:buFont typeface="Arial" panose="020B0604020202020204" pitchFamily="34" charset="0"/>
              <a:buNone/>
            </a:pPr>
            <a:endParaRPr lang="sl-SI" altLang="sl-SI"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descr="mm1">
            <a:extLst>
              <a:ext uri="{FF2B5EF4-FFF2-40B4-BE49-F238E27FC236}">
                <a16:creationId xmlns:a16="http://schemas.microsoft.com/office/drawing/2014/main" id="{0573A3CB-4C91-4F11-9011-1B56BFD4BB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5175"/>
            <a:ext cx="9144000" cy="4679950"/>
          </a:xfrm>
          <a:prstGeom prst="rect">
            <a:avLst/>
          </a:prstGeom>
          <a:noFill/>
          <a:extLst>
            <a:ext uri="{909E8E84-426E-40DD-AFC4-6F175D3DCCD1}">
              <a14:hiddenFill xmlns:a14="http://schemas.microsoft.com/office/drawing/2010/main">
                <a:solidFill>
                  <a:srgbClr val="FFFFFF"/>
                </a:solidFill>
              </a14:hiddenFill>
            </a:ext>
          </a:extLst>
        </p:spPr>
      </p:pic>
      <p:sp>
        <p:nvSpPr>
          <p:cNvPr id="15365" name="Text Box 5">
            <a:extLst>
              <a:ext uri="{FF2B5EF4-FFF2-40B4-BE49-F238E27FC236}">
                <a16:creationId xmlns:a16="http://schemas.microsoft.com/office/drawing/2014/main" id="{A1C0C621-D1CE-48AB-BAEC-7FF10AFA8FD8}"/>
              </a:ext>
            </a:extLst>
          </p:cNvPr>
          <p:cNvSpPr txBox="1">
            <a:spLocks noChangeArrowheads="1"/>
          </p:cNvSpPr>
          <p:nvPr/>
        </p:nvSpPr>
        <p:spPr bwMode="auto">
          <a:xfrm>
            <a:off x="3276600" y="5516563"/>
            <a:ext cx="3095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sz="2000" b="1"/>
              <a:t>Maksim Maksimič</a:t>
            </a:r>
          </a:p>
        </p:txBody>
      </p:sp>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272</Words>
  <Application>Microsoft Office PowerPoint</Application>
  <PresentationFormat>On-screen Show (4:3)</PresentationFormat>
  <Paragraphs>56</Paragraphs>
  <Slides>12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Privzeti načrt</vt:lpstr>
      <vt:lpstr>Mihail Jurjevič Lermontov</vt:lpstr>
      <vt:lpstr>Mihail J. Lermontov (1814 – 1841)</vt:lpstr>
      <vt:lpstr>Dela</vt:lpstr>
      <vt:lpstr>O romanu</vt:lpstr>
      <vt:lpstr>Dogajalni čas in prostor</vt:lpstr>
      <vt:lpstr>Osebe</vt:lpstr>
      <vt:lpstr>PowerPoint Presentation</vt:lpstr>
      <vt:lpstr>Vsebina</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2019-06-03T09:08:28Z</dcterms:created>
  <dcterms:modified xsi:type="dcterms:W3CDTF">2019-06-03T09:08:28Z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