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80625" cy="7559675"/>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2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55B367-6EAA-42BF-976D-84BC67EF5B55}"/>
              </a:ext>
            </a:extLst>
          </p:cNvPr>
          <p:cNvSpPr txBox="1">
            <a:spLocks noGrp="1"/>
          </p:cNvSpPr>
          <p:nvPr>
            <p:ph type="hdr" sz="quarter"/>
          </p:nvPr>
        </p:nvSpPr>
        <p:spPr>
          <a:xfrm>
            <a:off x="0" y="0"/>
            <a:ext cx="3280680" cy="534240"/>
          </a:xfrm>
          <a:prstGeom prst="rect">
            <a:avLst/>
          </a:prstGeom>
          <a:noFill/>
          <a:ln>
            <a:noFill/>
          </a:ln>
        </p:spPr>
        <p:txBody>
          <a:bodyPr vert="horz" lIns="90000" tIns="45000" rIns="90000" bIns="4500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US" sz="1400" b="0" i="0" u="none" strike="noStrike" baseline="0">
              <a:ln>
                <a:noFill/>
              </a:ln>
              <a:solidFill>
                <a:srgbClr val="000000"/>
              </a:solidFill>
              <a:latin typeface="Times New Roman" pitchFamily="18"/>
              <a:ea typeface="msmincho" pitchFamily="2"/>
              <a:cs typeface="msmincho" pitchFamily="2"/>
            </a:endParaRPr>
          </a:p>
        </p:txBody>
      </p:sp>
      <p:sp>
        <p:nvSpPr>
          <p:cNvPr id="3" name="Date Placeholder 2">
            <a:extLst>
              <a:ext uri="{FF2B5EF4-FFF2-40B4-BE49-F238E27FC236}">
                <a16:creationId xmlns:a16="http://schemas.microsoft.com/office/drawing/2014/main" id="{7AE8471E-1DF5-4BDF-BE43-83B8409BDFE1}"/>
              </a:ext>
            </a:extLst>
          </p:cNvPr>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US" sz="1400" b="0" i="0" u="none" strike="noStrike" baseline="0">
              <a:ln>
                <a:noFill/>
              </a:ln>
              <a:solidFill>
                <a:srgbClr val="000000"/>
              </a:solidFill>
              <a:latin typeface="Times New Roman" pitchFamily="18"/>
              <a:ea typeface="msmincho" pitchFamily="2"/>
              <a:cs typeface="msmincho" pitchFamily="2"/>
            </a:endParaRPr>
          </a:p>
        </p:txBody>
      </p:sp>
      <p:sp>
        <p:nvSpPr>
          <p:cNvPr id="4" name="Footer Placeholder 3">
            <a:extLst>
              <a:ext uri="{FF2B5EF4-FFF2-40B4-BE49-F238E27FC236}">
                <a16:creationId xmlns:a16="http://schemas.microsoft.com/office/drawing/2014/main" id="{B507BFAF-2457-4D0C-9EAB-382E64319086}"/>
              </a:ext>
            </a:extLst>
          </p:cNvPr>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US" sz="1400" b="0" i="0" u="none" strike="noStrike" baseline="0">
              <a:ln>
                <a:noFill/>
              </a:ln>
              <a:solidFill>
                <a:srgbClr val="000000"/>
              </a:solidFill>
              <a:latin typeface="Times New Roman" pitchFamily="18"/>
              <a:ea typeface="msmincho" pitchFamily="2"/>
              <a:cs typeface="msmincho" pitchFamily="2"/>
            </a:endParaRPr>
          </a:p>
        </p:txBody>
      </p:sp>
      <p:sp>
        <p:nvSpPr>
          <p:cNvPr id="5" name="Slide Number Placeholder 4">
            <a:extLst>
              <a:ext uri="{FF2B5EF4-FFF2-40B4-BE49-F238E27FC236}">
                <a16:creationId xmlns:a16="http://schemas.microsoft.com/office/drawing/2014/main" id="{5CC04491-8113-4B45-B92D-B40C58E804A1}"/>
              </a:ext>
            </a:extLst>
          </p:cNvPr>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992DF7D2-57A1-4BEC-B31C-800B6E653368}" type="slidenum">
              <a:t>‹#›</a:t>
            </a:fld>
            <a:endParaRPr lang="en-US" sz="1400" b="0" i="0" u="none" strike="noStrike" baseline="0">
              <a:ln>
                <a:noFill/>
              </a:ln>
              <a:solidFill>
                <a:srgbClr val="000000"/>
              </a:solidFill>
              <a:latin typeface="Times New Roman" pitchFamily="18"/>
              <a:ea typeface="msmincho" pitchFamily="2"/>
              <a:cs typeface="msmincho" pitchFamily="2"/>
            </a:endParaRPr>
          </a:p>
        </p:txBody>
      </p:sp>
    </p:spTree>
    <p:extLst>
      <p:ext uri="{BB962C8B-B14F-4D97-AF65-F5344CB8AC3E}">
        <p14:creationId xmlns:p14="http://schemas.microsoft.com/office/powerpoint/2010/main" val="134150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42F5D-D3FC-4B8F-9BDF-88F79BA79199}"/>
              </a:ext>
            </a:extLst>
          </p:cNvPr>
          <p:cNvSpPr>
            <a:spLocks noMove="1" noResize="1"/>
          </p:cNvSpPr>
          <p:nvPr/>
        </p:nvSpPr>
        <p:spPr>
          <a:xfrm>
            <a:off x="0" y="0"/>
            <a:ext cx="7560000" cy="10692000"/>
          </a:xfrm>
          <a:prstGeom prst="rect">
            <a:avLst/>
          </a:prstGeom>
          <a:solidFill>
            <a:srgbClr val="FFFFFF"/>
          </a:solidFill>
          <a:ln>
            <a:noFill/>
            <a:prstDash val="solid"/>
          </a:ln>
        </p:spPr>
        <p:txBody>
          <a:bodyPr vert="horz" lIns="0" tIns="0" rIns="0" bIns="0" anchor="ctr" anchorCtr="1"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Freeform: Shape 2">
            <a:extLst>
              <a:ext uri="{FF2B5EF4-FFF2-40B4-BE49-F238E27FC236}">
                <a16:creationId xmlns:a16="http://schemas.microsoft.com/office/drawing/2014/main" id="{162ED432-05F1-4C36-9D89-1DD788D37F6F}"/>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4" name="Freeform: Shape 3">
            <a:extLst>
              <a:ext uri="{FF2B5EF4-FFF2-40B4-BE49-F238E27FC236}">
                <a16:creationId xmlns:a16="http://schemas.microsoft.com/office/drawing/2014/main" id="{3641BA15-50E9-4D29-9750-7CFAA42D1219}"/>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5" name="Slide Image Placeholder 4">
            <a:extLst>
              <a:ext uri="{FF2B5EF4-FFF2-40B4-BE49-F238E27FC236}">
                <a16:creationId xmlns:a16="http://schemas.microsoft.com/office/drawing/2014/main" id="{1634002C-F203-4FAC-9739-6E9EC4FA2AA0}"/>
              </a:ext>
            </a:extLst>
          </p:cNvPr>
          <p:cNvSpPr>
            <a:spLocks noGrp="1" noRot="1" noChangeAspect="1"/>
          </p:cNvSpPr>
          <p:nvPr>
            <p:ph type="sldImg" idx="2"/>
          </p:nvPr>
        </p:nvSpPr>
        <p:spPr>
          <a:xfrm>
            <a:off x="1312920" y="1027079"/>
            <a:ext cx="4929120" cy="3696120"/>
          </a:xfrm>
          <a:prstGeom prst="rect">
            <a:avLst/>
          </a:prstGeom>
          <a:noFill/>
          <a:ln>
            <a:noFill/>
            <a:prstDash val="solid"/>
          </a:ln>
        </p:spPr>
      </p:sp>
      <p:sp>
        <p:nvSpPr>
          <p:cNvPr id="6" name="Notes Placeholder 5">
            <a:extLst>
              <a:ext uri="{FF2B5EF4-FFF2-40B4-BE49-F238E27FC236}">
                <a16:creationId xmlns:a16="http://schemas.microsoft.com/office/drawing/2014/main" id="{C878F2C0-7F37-4717-94F8-88B614763951}"/>
              </a:ext>
            </a:extLst>
          </p:cNvPr>
          <p:cNvSpPr txBox="1">
            <a:spLocks noGrp="1"/>
          </p:cNvSpPr>
          <p:nvPr>
            <p:ph type="body" sz="quarter" idx="3"/>
          </p:nvPr>
        </p:nvSpPr>
        <p:spPr>
          <a:xfrm>
            <a:off x="1170000" y="5086440"/>
            <a:ext cx="5221440" cy="4102200"/>
          </a:xfrm>
          <a:prstGeom prst="rect">
            <a:avLst/>
          </a:prstGeom>
          <a:noFill/>
          <a:ln>
            <a:noFill/>
          </a:ln>
        </p:spPr>
        <p:txBody>
          <a:bodyPr vert="horz" lIns="0" tIns="0" rIns="0" bIns="0" compatLnSpc="1"/>
          <a:lstStyle/>
          <a:p>
            <a:endParaRPr lang="en-US"/>
          </a:p>
        </p:txBody>
      </p:sp>
    </p:spTree>
    <p:extLst>
      <p:ext uri="{BB962C8B-B14F-4D97-AF65-F5344CB8AC3E}">
        <p14:creationId xmlns:p14="http://schemas.microsoft.com/office/powerpoint/2010/main" val="2521121410"/>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79D905D-A684-4EE2-8127-CA80E550C75C}"/>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2AEA8BC7-A8E2-4365-926C-D3F714CE42BF}"/>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F7127FA-8921-4124-8EFA-66CE6D75F175}"/>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D2EE83DE-F270-493E-B161-56A95737B5B3}"/>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474A4F2-BAD5-4C75-A17C-D49D55B7E3DA}"/>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3F83E31A-2EBE-432B-8DA4-E16F39058625}"/>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9AE29D7-2346-4F71-AE0C-724BBDC2A8A0}"/>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0F746ADE-2F86-4C4B-845C-7EF9950208BD}"/>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4E7C911-6EA1-42AA-AAD6-25B6016B085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9E5DFCF7-BB9E-4F1D-9A51-04A5AF2A7BBA}"/>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013FFDE-2BB6-48D0-A834-15E2CDC0865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BF7272C6-14B6-480A-B1AF-694451D0CBE4}"/>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58A619E-4AA2-434B-9C9F-8A1673D63C72}"/>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5BE57749-15FA-477D-B812-18169DE16F59}"/>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FA39549-6401-418C-8662-D09D0874FEC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532EADA0-E574-4A57-BF6F-AA0DD2050A19}"/>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4B65CD-866C-4AAC-AB62-A39179D98D5C}"/>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EE860707-57C2-4B37-AE8E-C05CC6325731}"/>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550759C-5C2D-415C-AE15-6F27650A9F2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2F63F266-933F-48E7-910C-214159D3BEA3}"/>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80E5687-83F9-4A76-8471-0296D387D64F}"/>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FEA8EE2F-11CC-4B51-B265-BEBE150F16A4}"/>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F87D10B-9F2C-498E-A667-3FBF13037AED}"/>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175E99E4-27C1-46A6-B152-062663E7875C}"/>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C96B776-1844-4CC6-9792-220904AD6DB1}"/>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CA566D3D-D91E-4C0D-B553-A8AF98D29FC6}"/>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CA24F6-15FB-47E3-B211-B6B11A13EDE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D00E0678-D50C-4B7C-9DC6-A0AE94A4AA7C}"/>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FCA9020-264E-4DCF-9DC1-64272B96411B}"/>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EC9ECDD7-8BF7-4971-9FC9-7849F668C40C}"/>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76AC2CF-1F65-48FA-846D-D18BF6F50927}"/>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6A2D5ADA-3D38-4C5A-B84B-13F42D415034}"/>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2660DE-60E2-43D9-885E-939AADD36B25}"/>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E6DA6218-84A5-49DA-90F6-B287FEDE48DB}"/>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A6093D7-60E1-40D2-AA53-3622F34DC055}"/>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5AF4678E-3863-4B1A-84A0-83BAA783D6AD}"/>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265549F-BEA0-487E-A8D4-495237166EA5}"/>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C2C79531-C959-46BA-A173-021F775A4442}"/>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71835B7-BD2B-4FEC-9CF4-A5EB80E9DE88}"/>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A3D0942B-ACC7-470A-B45E-260BE66B3EC7}"/>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5ED7E82-BD2E-4BEC-BB0A-D117F6CF2DB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Notes Placeholder 2">
            <a:extLst>
              <a:ext uri="{FF2B5EF4-FFF2-40B4-BE49-F238E27FC236}">
                <a16:creationId xmlns:a16="http://schemas.microsoft.com/office/drawing/2014/main" id="{4CDD4FE0-435D-4A33-92AA-AC3AF86BA6C9}"/>
              </a:ext>
            </a:extLst>
          </p:cNvPr>
          <p:cNvSpPr txBox="1">
            <a:spLocks noGrp="1"/>
          </p:cNvSpPr>
          <p:nvPr>
            <p:ph type="body" sz="quarter" idx="1"/>
          </p:nvPr>
        </p:nvSpPr>
        <p:spPr>
          <a:xfrm>
            <a:off x="1170000" y="5086440"/>
            <a:ext cx="5221440" cy="4102560"/>
          </a:xfrm>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BA0F-F541-4DD4-A5BB-BBF89ED036A2}"/>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C70DF26E-E31D-4A23-9F8B-4275291F1361}"/>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Tree>
    <p:extLst>
      <p:ext uri="{BB962C8B-B14F-4D97-AF65-F5344CB8AC3E}">
        <p14:creationId xmlns:p14="http://schemas.microsoft.com/office/powerpoint/2010/main" val="95293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F9F8-DAB5-4D62-972A-5D93F729064E}"/>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87EC68F-52DF-4444-9257-B6F0ACEE53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Tree>
    <p:extLst>
      <p:ext uri="{BB962C8B-B14F-4D97-AF65-F5344CB8AC3E}">
        <p14:creationId xmlns:p14="http://schemas.microsoft.com/office/powerpoint/2010/main" val="266660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7418B-8B0A-42E1-807E-F4A42D0BCC3B}"/>
              </a:ext>
            </a:extLst>
          </p:cNvPr>
          <p:cNvSpPr>
            <a:spLocks noGrp="1"/>
          </p:cNvSpPr>
          <p:nvPr>
            <p:ph type="title" orient="vert"/>
          </p:nvPr>
        </p:nvSpPr>
        <p:spPr>
          <a:xfrm>
            <a:off x="7210425" y="869950"/>
            <a:ext cx="2160588" cy="619125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44D5F32-FD98-4944-A4D6-7B9534FE72C6}"/>
              </a:ext>
            </a:extLst>
          </p:cNvPr>
          <p:cNvSpPr>
            <a:spLocks noGrp="1"/>
          </p:cNvSpPr>
          <p:nvPr>
            <p:ph type="body" orient="vert" idx="1"/>
          </p:nvPr>
        </p:nvSpPr>
        <p:spPr>
          <a:xfrm>
            <a:off x="727075" y="869950"/>
            <a:ext cx="6330950"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Tree>
    <p:extLst>
      <p:ext uri="{BB962C8B-B14F-4D97-AF65-F5344CB8AC3E}">
        <p14:creationId xmlns:p14="http://schemas.microsoft.com/office/powerpoint/2010/main" val="325338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864A-6761-45D5-873C-79644914705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B59E956-E49C-4283-B74B-E245317E9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Tree>
    <p:extLst>
      <p:ext uri="{BB962C8B-B14F-4D97-AF65-F5344CB8AC3E}">
        <p14:creationId xmlns:p14="http://schemas.microsoft.com/office/powerpoint/2010/main" val="188639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9A40-6156-4568-AF51-B352313FDD98}"/>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1C868C1B-C1A2-4B52-8C56-49723981BD40}"/>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34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3A32-32CA-4B24-AE7A-0E835340F7E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FDCA8CB-8C10-414C-9127-337AF2F03BA4}"/>
              </a:ext>
            </a:extLst>
          </p:cNvPr>
          <p:cNvSpPr>
            <a:spLocks noGrp="1"/>
          </p:cNvSpPr>
          <p:nvPr>
            <p:ph sz="half" idx="1"/>
          </p:nvPr>
        </p:nvSpPr>
        <p:spPr>
          <a:xfrm>
            <a:off x="727075" y="2814638"/>
            <a:ext cx="4224338" cy="424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78DEA30-73C0-4258-B780-CF7917C1693E}"/>
              </a:ext>
            </a:extLst>
          </p:cNvPr>
          <p:cNvSpPr>
            <a:spLocks noGrp="1"/>
          </p:cNvSpPr>
          <p:nvPr>
            <p:ph sz="half" idx="2"/>
          </p:nvPr>
        </p:nvSpPr>
        <p:spPr>
          <a:xfrm>
            <a:off x="5103813" y="2814638"/>
            <a:ext cx="4225925" cy="424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Tree>
    <p:extLst>
      <p:ext uri="{BB962C8B-B14F-4D97-AF65-F5344CB8AC3E}">
        <p14:creationId xmlns:p14="http://schemas.microsoft.com/office/powerpoint/2010/main" val="416012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45AB-FB30-47F7-B08C-D8AC3A71C518}"/>
              </a:ext>
            </a:extLst>
          </p:cNvPr>
          <p:cNvSpPr>
            <a:spLocks noGrp="1"/>
          </p:cNvSpPr>
          <p:nvPr>
            <p:ph type="title"/>
          </p:nvPr>
        </p:nvSpPr>
        <p:spPr>
          <a:xfrm>
            <a:off x="693738" y="403225"/>
            <a:ext cx="8694737" cy="14605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39E98AF-83AB-4D0C-B719-E64D27A82940}"/>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796F7-BF8A-4378-BB83-6D9441D244C5}"/>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D3A21D4-0676-46CC-A259-286916D8C6F9}"/>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2AE9DB-C2B3-482A-A9A5-8C21793A1A31}"/>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Tree>
    <p:extLst>
      <p:ext uri="{BB962C8B-B14F-4D97-AF65-F5344CB8AC3E}">
        <p14:creationId xmlns:p14="http://schemas.microsoft.com/office/powerpoint/2010/main" val="165638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702C-518E-46D2-B364-ECD525F5D44A}"/>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83512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1749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0181-7645-4523-BC52-E528EE1C1C0A}"/>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874BA2A-3314-4294-A575-446D3A5812F2}"/>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6DA127B-DCF7-4C8A-82EA-AFE8B264653C}"/>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176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06CD-E055-405E-8071-93FA4CF26FC7}"/>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00ACE5D-5B0F-4E09-884D-85F6073DE707}"/>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E16C1F0-164E-40E6-90A6-1398BDBB8F4E}"/>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8535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441A18-A10F-4E25-B3BA-2142D8747C3B}"/>
              </a:ext>
            </a:extLst>
          </p:cNvPr>
          <p:cNvPicPr>
            <a:picLocks noChangeAspect="1"/>
          </p:cNvPicPr>
          <p:nvPr/>
        </p:nvPicPr>
        <p:blipFill>
          <a:blip r:embed="rId13">
            <a:lum/>
            <a:alphaModFix/>
          </a:blip>
          <a:srcRect/>
          <a:stretch>
            <a:fillRect/>
          </a:stretch>
        </p:blipFill>
        <p:spPr>
          <a:xfrm>
            <a:off x="0" y="0"/>
            <a:ext cx="10080720" cy="7559640"/>
          </a:xfrm>
          <a:prstGeom prst="rect">
            <a:avLst/>
          </a:prstGeom>
          <a:noFill/>
          <a:ln>
            <a:noFill/>
          </a:ln>
        </p:spPr>
      </p:pic>
      <p:sp>
        <p:nvSpPr>
          <p:cNvPr id="3" name="Title Placeholder 2">
            <a:extLst>
              <a:ext uri="{FF2B5EF4-FFF2-40B4-BE49-F238E27FC236}">
                <a16:creationId xmlns:a16="http://schemas.microsoft.com/office/drawing/2014/main" id="{C4669D6E-12B7-428B-ADF0-D1B4CC9F0E78}"/>
              </a:ext>
            </a:extLst>
          </p:cNvPr>
          <p:cNvSpPr txBox="1">
            <a:spLocks noGrp="1"/>
          </p:cNvSpPr>
          <p:nvPr>
            <p:ph type="title"/>
          </p:nvPr>
        </p:nvSpPr>
        <p:spPr>
          <a:xfrm>
            <a:off x="767880" y="869759"/>
            <a:ext cx="8602920" cy="1154160"/>
          </a:xfrm>
          <a:prstGeom prst="rect">
            <a:avLst/>
          </a:prstGeom>
          <a:noFill/>
          <a:ln>
            <a:noFill/>
          </a:ln>
        </p:spPr>
        <p:txBody>
          <a:bodyPr vert="horz" lIns="0" tIns="0" rIns="0" bIns="0" anchor="ctr" anchorCtr="0" compatLnSpc="1"/>
          <a:lstStyle/>
          <a:p>
            <a:endParaRPr lang="en-US"/>
          </a:p>
        </p:txBody>
      </p:sp>
      <p:sp>
        <p:nvSpPr>
          <p:cNvPr id="4" name="Text Placeholder 3">
            <a:extLst>
              <a:ext uri="{FF2B5EF4-FFF2-40B4-BE49-F238E27FC236}">
                <a16:creationId xmlns:a16="http://schemas.microsoft.com/office/drawing/2014/main" id="{C29D2039-4265-429D-8160-D9A6F337DB10}"/>
              </a:ext>
            </a:extLst>
          </p:cNvPr>
          <p:cNvSpPr txBox="1">
            <a:spLocks noGrp="1"/>
          </p:cNvSpPr>
          <p:nvPr>
            <p:ph type="body" idx="1"/>
          </p:nvPr>
        </p:nvSpPr>
        <p:spPr>
          <a:xfrm>
            <a:off x="727200" y="2814480"/>
            <a:ext cx="8602560" cy="4246560"/>
          </a:xfrm>
          <a:prstGeom prst="rect">
            <a:avLst/>
          </a:prstGeom>
          <a:noFill/>
          <a:ln>
            <a:noFill/>
          </a:ln>
        </p:spPr>
        <p:txBody>
          <a:bodyPr vert="horz"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ctr" rtl="0" hangingPunct="0">
        <a:lnSpc>
          <a:spcPct val="93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4000" b="1" i="1" u="none" strike="noStrike" baseline="0">
          <a:ln>
            <a:noFill/>
          </a:ln>
          <a:solidFill>
            <a:srgbClr val="FFFFFF"/>
          </a:solidFill>
          <a:latin typeface="Arial" pitchFamily="34"/>
        </a:defRPr>
      </a:lvl1pPr>
    </p:titleStyle>
    <p:bodyStyle>
      <a:lvl1pPr marL="342720" marR="0" indent="-342720" algn="l" rtl="0" hangingPunct="0">
        <a:lnSpc>
          <a:spcPct val="93000"/>
        </a:lnSpc>
        <a:spcBef>
          <a:spcPts val="0"/>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000" b="0" i="0" u="none" strike="noStrike" baseline="0">
          <a:ln>
            <a:noFill/>
          </a:ln>
          <a:solidFill>
            <a:srgbClr val="4C1900"/>
          </a:solidFill>
          <a:latin typeface="Arial"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80DC-4BC8-4073-8348-EA51499A5091}"/>
              </a:ext>
            </a:extLst>
          </p:cNvPr>
          <p:cNvSpPr txBox="1">
            <a:spLocks noGrp="1"/>
          </p:cNvSpPr>
          <p:nvPr>
            <p:ph type="title" idx="4294967295"/>
          </p:nvPr>
        </p:nvSpPr>
        <p:spPr>
          <a:xfrm>
            <a:off x="571320" y="-360"/>
            <a:ext cx="8607240" cy="521064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br>
              <a:rPr lang="en-GB"/>
            </a:br>
            <a:br>
              <a:rPr lang="en-GB"/>
            </a:br>
            <a:br>
              <a:rPr lang="en-GB"/>
            </a:br>
            <a:br>
              <a:rPr lang="en-GB"/>
            </a:br>
            <a:r>
              <a:rPr lang="en-GB"/>
              <a:t>Stanisław Lem:</a:t>
            </a:r>
            <a:br>
              <a:rPr lang="en-GB"/>
            </a:br>
            <a:br>
              <a:rPr lang="en-GB"/>
            </a:br>
            <a:r>
              <a:rPr lang="en-GB"/>
              <a:t>NEPREMAGLJIVA</a:t>
            </a:r>
          </a:p>
        </p:txBody>
      </p:sp>
      <p:sp>
        <p:nvSpPr>
          <p:cNvPr id="3" name="Subtitle 2">
            <a:extLst>
              <a:ext uri="{FF2B5EF4-FFF2-40B4-BE49-F238E27FC236}">
                <a16:creationId xmlns:a16="http://schemas.microsoft.com/office/drawing/2014/main" id="{11B615B6-D0E2-4D51-A75C-81AEF940A436}"/>
              </a:ext>
            </a:extLst>
          </p:cNvPr>
          <p:cNvSpPr txBox="1">
            <a:spLocks noGrp="1"/>
          </p:cNvSpPr>
          <p:nvPr>
            <p:ph type="subTitle" idx="4294967295"/>
          </p:nvPr>
        </p:nvSpPr>
        <p:spPr>
          <a:xfrm>
            <a:off x="547560" y="2931029"/>
            <a:ext cx="8607600" cy="3205621"/>
          </a:xfrm>
        </p:spPr>
        <p:txBody>
          <a:bodyPr wrap="square" anchor="ctr">
            <a:spAutoFit/>
          </a:bodyPr>
          <a:lstStyle/>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endParaRPr lang="en-GB" sz="3200" dirty="0"/>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endParaRPr lang="en-GB" sz="3200" dirty="0"/>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endParaRPr lang="en-GB" sz="3200" dirty="0"/>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endParaRPr lang="en-GB" sz="3200" dirty="0"/>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r>
              <a:rPr lang="sl-SI" sz="3200"/>
              <a:t> </a:t>
            </a:r>
            <a:endParaRPr lang="en-GB" sz="3200" dirty="0"/>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endParaRPr lang="en-GB" sz="3200" dirty="0"/>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endParaRPr lang="en-GB" sz="3200" dirty="0"/>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EEA3-C85E-49C4-A7E8-F7ADE56A2021}"/>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Filmske priredbe</a:t>
            </a:r>
          </a:p>
        </p:txBody>
      </p:sp>
      <p:sp>
        <p:nvSpPr>
          <p:cNvPr id="3" name="Text Placeholder 2">
            <a:extLst>
              <a:ext uri="{FF2B5EF4-FFF2-40B4-BE49-F238E27FC236}">
                <a16:creationId xmlns:a16="http://schemas.microsoft.com/office/drawing/2014/main" id="{F877781B-AA3E-4426-A465-6CA3DE9F54DE}"/>
              </a:ext>
            </a:extLst>
          </p:cNvPr>
          <p:cNvSpPr txBox="1">
            <a:spLocks noGrp="1"/>
          </p:cNvSpPr>
          <p:nvPr>
            <p:ph type="body" idx="4294967295"/>
          </p:nvPr>
        </p:nvSpPr>
        <p:spPr>
          <a:xfrm>
            <a:off x="547560" y="2160360"/>
            <a:ext cx="6113519" cy="467964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Lem je dobro znan kot kritik filmskih priredb svojih del</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Solaris (SZ, 1972) označi kot »</a:t>
            </a:r>
            <a:r>
              <a:rPr lang="en-GB" i="1"/>
              <a:t>Zločin in kazen v vesolju«</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Filmi so bili posneti tudi po naslednjih njegovih delih:</a:t>
            </a:r>
            <a:r>
              <a:rPr lang="en-GB" i="1"/>
              <a:t> Astronavti, Magellanov oblak, Solaris, Zgodbe o pilotu Pirxu, Preiskovalec, Zvezdni dnevniki Ijona Tihega, Szpital przemienienia.</a:t>
            </a:r>
          </a:p>
        </p:txBody>
      </p:sp>
      <p:pic>
        <p:nvPicPr>
          <p:cNvPr id="4" name="Picture 3">
            <a:extLst>
              <a:ext uri="{FF2B5EF4-FFF2-40B4-BE49-F238E27FC236}">
                <a16:creationId xmlns:a16="http://schemas.microsoft.com/office/drawing/2014/main" id="{5DE24248-6CC7-413E-B697-BABA85F89C58}"/>
              </a:ext>
            </a:extLst>
          </p:cNvPr>
          <p:cNvPicPr>
            <a:picLocks noChangeAspect="1"/>
          </p:cNvPicPr>
          <p:nvPr/>
        </p:nvPicPr>
        <p:blipFill>
          <a:blip r:embed="rId3">
            <a:lum/>
            <a:alphaModFix/>
          </a:blip>
          <a:srcRect/>
          <a:stretch>
            <a:fillRect/>
          </a:stretch>
        </p:blipFill>
        <p:spPr>
          <a:xfrm>
            <a:off x="7020000" y="2340000"/>
            <a:ext cx="2340000" cy="3419279"/>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6F1A-F690-40AA-87FD-5CCBE2F490A4}"/>
              </a:ext>
            </a:extLst>
          </p:cNvPr>
          <p:cNvSpPr txBox="1">
            <a:spLocks noGrp="1"/>
          </p:cNvSpPr>
          <p:nvPr>
            <p:ph type="title" idx="4294967295"/>
          </p:nvPr>
        </p:nvSpPr>
        <p:spPr>
          <a:xfrm>
            <a:off x="768240" y="331920"/>
            <a:ext cx="8607600" cy="22338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Znanstveno fantastični roman:</a:t>
            </a:r>
            <a:br>
              <a:rPr lang="en-GB"/>
            </a:br>
            <a:r>
              <a:rPr lang="en-GB"/>
              <a:t>NEPREMAGLJIVA</a:t>
            </a:r>
          </a:p>
        </p:txBody>
      </p:sp>
      <p:sp>
        <p:nvSpPr>
          <p:cNvPr id="3" name="Text Placeholder 2">
            <a:extLst>
              <a:ext uri="{FF2B5EF4-FFF2-40B4-BE49-F238E27FC236}">
                <a16:creationId xmlns:a16="http://schemas.microsoft.com/office/drawing/2014/main" id="{0CAC3428-4AEA-4786-9DE8-5B697DFE1707}"/>
              </a:ext>
            </a:extLst>
          </p:cNvPr>
          <p:cNvSpPr txBox="1">
            <a:spLocks noGrp="1"/>
          </p:cNvSpPr>
          <p:nvPr>
            <p:ph type="body" idx="4294967295"/>
          </p:nvPr>
        </p:nvSpPr>
        <p:spPr>
          <a:xfrm>
            <a:off x="299520" y="2104560"/>
            <a:ext cx="5100840" cy="491508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Nepremagljiva (izvirno Niezwyciężony) je znanstveno fantastični roman poljskega pisatelja Stanisława Lema, napisan leta 1963 in izdan leto pozneje. Knjigo je v slovenščino prevedel Samo Savnik, izšla je v zbirki Žepna knjiga leta 1977 pri Tehniški založbi Slovenije.</a:t>
            </a:r>
          </a:p>
        </p:txBody>
      </p:sp>
      <p:pic>
        <p:nvPicPr>
          <p:cNvPr id="4" name="Picture 3">
            <a:extLst>
              <a:ext uri="{FF2B5EF4-FFF2-40B4-BE49-F238E27FC236}">
                <a16:creationId xmlns:a16="http://schemas.microsoft.com/office/drawing/2014/main" id="{52925957-FE73-404A-A3FF-F2F3C9703313}"/>
              </a:ext>
            </a:extLst>
          </p:cNvPr>
          <p:cNvPicPr>
            <a:picLocks noChangeAspect="1"/>
          </p:cNvPicPr>
          <p:nvPr/>
        </p:nvPicPr>
        <p:blipFill>
          <a:blip r:embed="rId3">
            <a:lum/>
            <a:alphaModFix/>
          </a:blip>
          <a:srcRect/>
          <a:stretch>
            <a:fillRect/>
          </a:stretch>
        </p:blipFill>
        <p:spPr>
          <a:xfrm>
            <a:off x="5580000" y="2158920"/>
            <a:ext cx="3959279" cy="4691160"/>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4F45-2B9C-4118-96D9-E2EA33203987}"/>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Poglavja</a:t>
            </a:r>
          </a:p>
        </p:txBody>
      </p:sp>
      <p:sp>
        <p:nvSpPr>
          <p:cNvPr id="3" name="Text Placeholder 2">
            <a:extLst>
              <a:ext uri="{FF2B5EF4-FFF2-40B4-BE49-F238E27FC236}">
                <a16:creationId xmlns:a16="http://schemas.microsoft.com/office/drawing/2014/main" id="{6291D62F-56B3-4A83-9C4B-425DFAA8C047}"/>
              </a:ext>
            </a:extLst>
          </p:cNvPr>
          <p:cNvSpPr txBox="1">
            <a:spLocks noGrp="1"/>
          </p:cNvSpPr>
          <p:nvPr>
            <p:ph type="body" idx="4294967295"/>
          </p:nvPr>
        </p:nvSpPr>
        <p:spPr>
          <a:xfrm>
            <a:off x="839879" y="2160360"/>
            <a:ext cx="4200480" cy="470052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Črni dež</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Sredi razvalin</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Kondor</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Prvi</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Oblak</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Laudova hipoteza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Rohanova skupina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Poraz</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Dolga noč</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Pogovor</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»Nepremagljivi«</a:t>
            </a:r>
          </a:p>
        </p:txBody>
      </p:sp>
      <p:pic>
        <p:nvPicPr>
          <p:cNvPr id="4" name="Picture 3">
            <a:extLst>
              <a:ext uri="{FF2B5EF4-FFF2-40B4-BE49-F238E27FC236}">
                <a16:creationId xmlns:a16="http://schemas.microsoft.com/office/drawing/2014/main" id="{F4B1DDAE-88EC-4B29-B908-8833F0F9A535}"/>
              </a:ext>
            </a:extLst>
          </p:cNvPr>
          <p:cNvPicPr>
            <a:picLocks noChangeAspect="1"/>
          </p:cNvPicPr>
          <p:nvPr/>
        </p:nvPicPr>
        <p:blipFill>
          <a:blip r:embed="rId3">
            <a:lum/>
            <a:alphaModFix/>
          </a:blip>
          <a:srcRect/>
          <a:stretch>
            <a:fillRect/>
          </a:stretch>
        </p:blipFill>
        <p:spPr>
          <a:xfrm>
            <a:off x="5527800" y="2408400"/>
            <a:ext cx="3224160" cy="4251240"/>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07A-2483-4B2E-AD9B-5C020DAFAFE2}"/>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Obnova</a:t>
            </a:r>
          </a:p>
        </p:txBody>
      </p:sp>
      <p:sp>
        <p:nvSpPr>
          <p:cNvPr id="3" name="Subtitle 2">
            <a:extLst>
              <a:ext uri="{FF2B5EF4-FFF2-40B4-BE49-F238E27FC236}">
                <a16:creationId xmlns:a16="http://schemas.microsoft.com/office/drawing/2014/main" id="{FDA98922-83F2-4971-84B9-2B4E793A2398}"/>
              </a:ext>
            </a:extLst>
          </p:cNvPr>
          <p:cNvSpPr txBox="1">
            <a:spLocks noGrp="1"/>
          </p:cNvSpPr>
          <p:nvPr>
            <p:ph type="subTitle" idx="4294967295"/>
          </p:nvPr>
        </p:nvSpPr>
        <p:spPr>
          <a:xfrm>
            <a:off x="750600" y="1625400"/>
            <a:ext cx="8607240" cy="5723280"/>
          </a:xfrm>
        </p:spPr>
        <p:txBody>
          <a:bodyPr wrap="square" anchor="ctr">
            <a:spAutoFit/>
          </a:bodyPr>
          <a:lstStyle/>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r>
              <a:rPr lang="en-GB" sz="2800"/>
              <a:t>Nepremagljiva, vesoljska križarka drugega razreda, je pristala na planetu Regis III v ozvezdju Lire, da bi raziskala skrivnostno izginotje posadke medzvezdne ladje Kondorja. Pogrešano križarko so kmalu našli skoraj nepoškodovano, vendar je bila cela posadka mrtva. Vzroka za množično smrt ni bilo moč prepisovati zastrupitvi s plini v ozračju, saj je bilo le-to zelo podobno zemeljskemu. V ladijskem dnevniku so bile večkrat omenjene črne mušice</a:t>
            </a:r>
          </a:p>
          <a:p>
            <a:pPr marL="214200" lvl="0" indent="-212760" algn="ctr">
              <a:tabLst>
                <a:tab pos="214200" algn="l"/>
                <a:tab pos="320400" algn="l"/>
                <a:tab pos="769680" algn="l"/>
                <a:tab pos="1218960" algn="l"/>
                <a:tab pos="1668240" algn="l"/>
                <a:tab pos="2117520" algn="l"/>
                <a:tab pos="2566800" algn="l"/>
                <a:tab pos="3016080" algn="l"/>
                <a:tab pos="3465359" algn="l"/>
                <a:tab pos="3914640" algn="l"/>
                <a:tab pos="4363919" algn="l"/>
                <a:tab pos="4812840" algn="l"/>
                <a:tab pos="5262120" algn="l"/>
                <a:tab pos="5711400" algn="l"/>
                <a:tab pos="6160680" algn="l"/>
                <a:tab pos="6609959" algn="l"/>
                <a:tab pos="7059240" algn="l"/>
                <a:tab pos="7508519" algn="l"/>
                <a:tab pos="7957800" algn="l"/>
                <a:tab pos="8407080" algn="l"/>
                <a:tab pos="8856360" algn="l"/>
              </a:tabLst>
            </a:pPr>
            <a:r>
              <a:rPr lang="en-GB" sz="2800"/>
              <a:t>…</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2A0F-2482-495A-ABE9-7A1A1C502651}"/>
              </a:ext>
            </a:extLst>
          </p:cNvPr>
          <p:cNvSpPr txBox="1">
            <a:spLocks noGrp="1"/>
          </p:cNvSpPr>
          <p:nvPr>
            <p:ph type="title" idx="4294967295"/>
          </p:nvPr>
        </p:nvSpPr>
        <p:spPr>
          <a:xfrm>
            <a:off x="752400" y="89963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Obnova – prvi zapleti</a:t>
            </a:r>
          </a:p>
        </p:txBody>
      </p:sp>
      <p:sp>
        <p:nvSpPr>
          <p:cNvPr id="3" name="Text Placeholder 2">
            <a:extLst>
              <a:ext uri="{FF2B5EF4-FFF2-40B4-BE49-F238E27FC236}">
                <a16:creationId xmlns:a16="http://schemas.microsoft.com/office/drawing/2014/main" id="{8F338D6C-3947-4AAD-8D6F-B9B243404216}"/>
              </a:ext>
            </a:extLst>
          </p:cNvPr>
          <p:cNvSpPr txBox="1">
            <a:spLocks noGrp="1"/>
          </p:cNvSpPr>
          <p:nvPr>
            <p:ph type="body" idx="4294967295"/>
          </p:nvPr>
        </p:nvSpPr>
        <p:spPr>
          <a:xfrm>
            <a:off x="726839" y="2814480"/>
            <a:ext cx="8607240" cy="425160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Življenje v oceanu</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Razvaline domnevnega mesta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Živa bitja imajo organe, občutljive na elektromagnetno sevanje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Nenavadne in nenadne izgube spomina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Vsi so izgubili spomin, ko jih je obkrožil roj mušic, vendar na njih biologi niso odkrili nič posebnega.</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AF7-00C9-4DF3-9DA6-34BE87E1A532}"/>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Obnova – prve hipoteze</a:t>
            </a:r>
          </a:p>
        </p:txBody>
      </p:sp>
      <p:sp>
        <p:nvSpPr>
          <p:cNvPr id="3" name="Text Placeholder 2">
            <a:extLst>
              <a:ext uri="{FF2B5EF4-FFF2-40B4-BE49-F238E27FC236}">
                <a16:creationId xmlns:a16="http://schemas.microsoft.com/office/drawing/2014/main" id="{0A8B8967-DAB3-40AB-82ED-D20EA2706B08}"/>
              </a:ext>
            </a:extLst>
          </p:cNvPr>
          <p:cNvSpPr txBox="1">
            <a:spLocks noGrp="1"/>
          </p:cNvSpPr>
          <p:nvPr>
            <p:ph type="body" idx="4294967295"/>
          </p:nvPr>
        </p:nvSpPr>
        <p:spPr>
          <a:xfrm>
            <a:off x="900000" y="2340000"/>
            <a:ext cx="8607600" cy="441792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a:t>Dr. Lauda poveže dogodke v hipotezo.</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solidFill>
                  <a:srgbClr val="4C1900"/>
                </a:solidFill>
                <a:latin typeface="Arial" pitchFamily="34"/>
              </a:rPr>
              <a:t>Na planet so iz ozvezdja Lire prišli avtomati, ki so se morali prilagajati razmeram</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solidFill>
                  <a:srgbClr val="4C1900"/>
                </a:solidFill>
                <a:latin typeface="Arial" pitchFamily="34"/>
              </a:rPr>
              <a:t>Evolucija mrtvih mehanskih naprav.</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solidFill>
                  <a:srgbClr val="4C1900"/>
                </a:solidFill>
                <a:latin typeface="Arial" pitchFamily="34"/>
              </a:rPr>
              <a:t>Avtomati izrinejo vso favno in floro.</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solidFill>
                  <a:srgbClr val="4C1900"/>
                </a:solidFill>
                <a:latin typeface="Arial" pitchFamily="34"/>
              </a:rPr>
              <a:t>Na planetu je primanjkovalo energije, ki je potrebna za delovanje avtomatov=robotov.</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solidFill>
                  <a:srgbClr val="4C1900"/>
                </a:solidFill>
                <a:latin typeface="Arial" pitchFamily="34"/>
              </a:rPr>
              <a:t>Energetska kriza povzroči boj med skupinami manjših, mušicam podobnih in večjih, mislečih avtomatov. Slednji so bili energetsko potratni, zato so boj izgubili.</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solidFill>
                  <a:srgbClr val="4C1900"/>
                </a:solidFill>
                <a:latin typeface="Arial" pitchFamily="34"/>
              </a:rPr>
              <a:t>Preostale avtomate mušice izolirajo tako, da jim preprečijo radijsko komunikacijo s svojim močnim magnetnim delovanjem.</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7775-140C-43E2-A0AB-408CCFA73761}"/>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Obnova – Rohanova skupina</a:t>
            </a:r>
          </a:p>
        </p:txBody>
      </p:sp>
      <p:sp>
        <p:nvSpPr>
          <p:cNvPr id="3" name="Text Placeholder 2">
            <a:extLst>
              <a:ext uri="{FF2B5EF4-FFF2-40B4-BE49-F238E27FC236}">
                <a16:creationId xmlns:a16="http://schemas.microsoft.com/office/drawing/2014/main" id="{676CA070-A7B7-4D17-88BA-9EBAE0656D69}"/>
              </a:ext>
            </a:extLst>
          </p:cNvPr>
          <p:cNvSpPr txBox="1">
            <a:spLocks noGrp="1"/>
          </p:cNvSpPr>
          <p:nvPr>
            <p:ph type="body" idx="4294967295"/>
          </p:nvPr>
        </p:nvSpPr>
        <p:spPr>
          <a:xfrm>
            <a:off x="726839" y="2814480"/>
            <a:ext cx="8607240" cy="425160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a:t>Rohana astrogar imenuje za poveljnika samostojne skupine, bo raziskovala sotesko polno mušic.</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a:t>Ker je bila soteska na nekaterih mestih preozka, je moral izključiti silnično varstvo, s tem pa je mušicam omogočil napad.</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a:t>Večina ljudi iz skupine je izgubila spomin, Rohanu pa se ni nič zgodilo.</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a:t>Njegovi zmedeni kolegi ga niso prepoznali, obnašali so se kot dojenčki in niso več znali poskrbeti zase; odtod tudi razlog, zakaj je pomrla posadka Kondorja.</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3627-C6EF-4CE3-AD66-217E5CF35452}"/>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Obnova – Kiklop</a:t>
            </a:r>
          </a:p>
        </p:txBody>
      </p:sp>
      <p:sp>
        <p:nvSpPr>
          <p:cNvPr id="3" name="Text Placeholder 2">
            <a:extLst>
              <a:ext uri="{FF2B5EF4-FFF2-40B4-BE49-F238E27FC236}">
                <a16:creationId xmlns:a16="http://schemas.microsoft.com/office/drawing/2014/main" id="{D6A89653-389A-403D-BA20-29A9FD67DC31}"/>
              </a:ext>
            </a:extLst>
          </p:cNvPr>
          <p:cNvSpPr txBox="1">
            <a:spLocks noGrp="1"/>
          </p:cNvSpPr>
          <p:nvPr>
            <p:ph type="body" idx="4294967295"/>
          </p:nvPr>
        </p:nvSpPr>
        <p:spPr>
          <a:xfrm>
            <a:off x="752400" y="2658600"/>
            <a:ext cx="8607600" cy="436428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Ko se Rohan vrne na ladjo se znanstveniki odločijo za uporabo najmočnejšega orožje Nepremagljive, še ne poraženega gromozanskega avtomata Kiklopa.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Po večurnem jedrskem boju z mušicami je tudi ta izgubil spomin, z njim pa ni bilo mogoče vzpostaviti zveze in ga ponovno programirati.</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To je za posadko pomenilo veliko grožnjo; Kiklop ki je kot otrok taval po puščavi, bi jih lahko napadel.</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t>Sredi noči se je zgodilo ravno to, vendar so ga z metalcem vendarle pokončali.</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F041-92EC-48E3-8A06-B7710190C173}"/>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Obnova – zaključek</a:t>
            </a:r>
          </a:p>
        </p:txBody>
      </p:sp>
      <p:sp>
        <p:nvSpPr>
          <p:cNvPr id="3" name="Text Placeholder 2">
            <a:extLst>
              <a:ext uri="{FF2B5EF4-FFF2-40B4-BE49-F238E27FC236}">
                <a16:creationId xmlns:a16="http://schemas.microsoft.com/office/drawing/2014/main" id="{5D350CF5-A8B4-4774-A2B0-6542963CE8CD}"/>
              </a:ext>
            </a:extLst>
          </p:cNvPr>
          <p:cNvSpPr txBox="1">
            <a:spLocks noGrp="1"/>
          </p:cNvSpPr>
          <p:nvPr>
            <p:ph type="body" idx="4294967295"/>
          </p:nvPr>
        </p:nvSpPr>
        <p:spPr>
          <a:xfrm>
            <a:off x="752400" y="1636560"/>
            <a:ext cx="8607600" cy="538344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Rohana je astrogar zadolžil za pregled soteske, v kateri se je odvijal jedrski boj, poleg njega pa so bili v njej še nekateri člani posadke.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Rohan je pregledu nasprotoval, saj si je želel čim prej odpotovati s planeta. Astrogar mu je zato postavil ultimat.</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Rohana je med potjo zajel roj mušic. Obstal je in poskušal biti možgansko neaktiven. Vrtinec je odšel, Rohan se je zbal, da je po njem, a se je zasmejal misleč: »Mislim, torej sem«.</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Prišel je do spoznanja, da so roji mušic kolektivno bitje s skupnim umom, ki se z magnetnim delovanjem samo brani.</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V soteski je našel je štiri izmed devetih bivših kolegov. Zaloga kisika mu ni zadoščala, da bi nadaljeval iskanje.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Mušice so ga ponovno zajele, vendar se jih tokrat ni bal. Iz samega besedila ni razvidno ali je izgubil spomin ali ne, saj je odslej deloval samo še nezavedno, je pa moč iz konca razbrati da se je le zavedal sebe.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000"/>
              <a:t>Rohanu je med tekom po puščavi zmanjkalo zaloge kisika. Masko si je moral sneti, tvegal je zastrupitev z metanom v ozračju. Izmučen zaradi dolge poti in velike količine metana v krvi je skoraj nezavedno stopil iz vozila, ki ga je malo prej našel v puščavi in odšel proti Nepremagljivi.</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6F0C-70B6-4A08-A5D4-9F216FC58946}"/>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Skupna analiza dela</a:t>
            </a:r>
          </a:p>
        </p:txBody>
      </p:sp>
      <p:sp>
        <p:nvSpPr>
          <p:cNvPr id="3" name="Text Placeholder 2">
            <a:extLst>
              <a:ext uri="{FF2B5EF4-FFF2-40B4-BE49-F238E27FC236}">
                <a16:creationId xmlns:a16="http://schemas.microsoft.com/office/drawing/2014/main" id="{2A956271-97AB-4A95-8B41-2AEA6A3833E1}"/>
              </a:ext>
            </a:extLst>
          </p:cNvPr>
          <p:cNvSpPr txBox="1">
            <a:spLocks noGrp="1"/>
          </p:cNvSpPr>
          <p:nvPr>
            <p:ph type="body" idx="4294967295"/>
          </p:nvPr>
        </p:nvSpPr>
        <p:spPr>
          <a:xfrm>
            <a:off x="720719" y="2340000"/>
            <a:ext cx="8607600" cy="587376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Ima kdo vprašanja?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Odgovori na vprašanja!</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000">
                <a:solidFill>
                  <a:srgbClr val="4C1900"/>
                </a:solidFill>
                <a:latin typeface="Arial" pitchFamily="34"/>
              </a:rPr>
              <a:t>V katero literarno zvrst sodi knjiga Nepremagljiva?</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000">
                <a:solidFill>
                  <a:srgbClr val="4C1900"/>
                </a:solidFill>
                <a:latin typeface="Arial" pitchFamily="34"/>
              </a:rPr>
              <a:t>Katere tipične značilnosti za to zvrst si lahko razbral iz obnove?</a:t>
            </a:r>
          </a:p>
          <a:p>
            <a:pPr marL="0" lvl="1" indent="0" hangingPunct="0">
              <a:lnSpc>
                <a:spcPct val="93000"/>
              </a:lnSpc>
              <a:spcBef>
                <a:spcPts val="0"/>
              </a:spcBef>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000">
                <a:solidFill>
                  <a:srgbClr val="4C1900"/>
                </a:solidFill>
                <a:latin typeface="Arial" pitchFamily="34"/>
              </a:rPr>
              <a:t>V čem se ta knjiga razlikuje od ostalih, ki jih uvrščamo v isto zvrst?</a:t>
            </a:r>
            <a:br>
              <a:rPr lang="en-GB" sz="3000">
                <a:solidFill>
                  <a:srgbClr val="4C1900"/>
                </a:solidFill>
                <a:latin typeface="Arial" pitchFamily="34"/>
              </a:rPr>
            </a:br>
            <a:endParaRPr lang="en-GB" sz="3000">
              <a:solidFill>
                <a:srgbClr val="4C1900"/>
              </a:solidFill>
              <a:latin typeface="Arial" pitchFamily="34"/>
            </a:endParaRP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Literarna zvrst: Znanstveno fantastični roman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353-B8B8-4985-AAAF-166916AC5018}"/>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Povzetek</a:t>
            </a:r>
          </a:p>
        </p:txBody>
      </p:sp>
      <p:sp>
        <p:nvSpPr>
          <p:cNvPr id="3" name="Text Placeholder 2">
            <a:extLst>
              <a:ext uri="{FF2B5EF4-FFF2-40B4-BE49-F238E27FC236}">
                <a16:creationId xmlns:a16="http://schemas.microsoft.com/office/drawing/2014/main" id="{E3AE1807-15D6-4A08-B5D7-FC5603EEC185}"/>
              </a:ext>
            </a:extLst>
          </p:cNvPr>
          <p:cNvSpPr txBox="1">
            <a:spLocks noGrp="1"/>
          </p:cNvSpPr>
          <p:nvPr>
            <p:ph type="body" idx="4294967295"/>
          </p:nvPr>
        </p:nvSpPr>
        <p:spPr>
          <a:xfrm>
            <a:off x="727200" y="2536920"/>
            <a:ext cx="4200480" cy="502272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Stanisław Lem</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Življenjepis</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Pregled bibliografije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Osnovni podatki knjigi</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Obnova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Analiza dela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Viri</a:t>
            </a:r>
          </a:p>
        </p:txBody>
      </p:sp>
      <p:pic>
        <p:nvPicPr>
          <p:cNvPr id="4" name="Picture 3">
            <a:extLst>
              <a:ext uri="{FF2B5EF4-FFF2-40B4-BE49-F238E27FC236}">
                <a16:creationId xmlns:a16="http://schemas.microsoft.com/office/drawing/2014/main" id="{8347D64B-1871-484C-BD73-89DB993CE6F4}"/>
              </a:ext>
            </a:extLst>
          </p:cNvPr>
          <p:cNvPicPr>
            <a:picLocks noChangeAspect="1"/>
          </p:cNvPicPr>
          <p:nvPr/>
        </p:nvPicPr>
        <p:blipFill>
          <a:blip r:embed="rId3">
            <a:lum/>
            <a:alphaModFix/>
          </a:blip>
          <a:srcRect/>
          <a:stretch>
            <a:fillRect/>
          </a:stretch>
        </p:blipFill>
        <p:spPr>
          <a:xfrm>
            <a:off x="4459320" y="1758960"/>
            <a:ext cx="5079960" cy="5079960"/>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DB63-44DE-40DB-952F-FDCCD74428B5}"/>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Glavne osebe</a:t>
            </a:r>
          </a:p>
        </p:txBody>
      </p:sp>
      <p:sp>
        <p:nvSpPr>
          <p:cNvPr id="3" name="Text Placeholder 2">
            <a:extLst>
              <a:ext uri="{FF2B5EF4-FFF2-40B4-BE49-F238E27FC236}">
                <a16:creationId xmlns:a16="http://schemas.microsoft.com/office/drawing/2014/main" id="{B6DDF4A1-2721-43A5-A856-F5008ED6C6DD}"/>
              </a:ext>
            </a:extLst>
          </p:cNvPr>
          <p:cNvSpPr txBox="1">
            <a:spLocks noGrp="1"/>
          </p:cNvSpPr>
          <p:nvPr>
            <p:ph type="body" idx="4294967295"/>
          </p:nvPr>
        </p:nvSpPr>
        <p:spPr>
          <a:xfrm>
            <a:off x="726839" y="2814480"/>
            <a:ext cx="8607240" cy="425160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Rohan – raziskuje na terenu</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Horpach – astrogar (»poveljnik odprave«)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Lauda – razvije teorijo</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7937B6-5EDF-4777-A34A-7563C208B67D}"/>
              </a:ext>
            </a:extLst>
          </p:cNvPr>
          <p:cNvSpPr/>
          <p:nvPr/>
        </p:nvSpPr>
        <p:spPr>
          <a:xfrm>
            <a:off x="5580000" y="3600360"/>
            <a:ext cx="3959279" cy="341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9360">
            <a:solidFill>
              <a:srgbClr val="000000"/>
            </a:solidFill>
            <a:prstDash val="solid"/>
            <a:round/>
          </a:ln>
        </p:spPr>
        <p:txBody>
          <a:bodyPr vert="horz" wrap="none" lIns="90000" tIns="46800" rIns="90000" bIns="46800" anchor="ctr" anchorCtr="0" compatLnSpc="0">
            <a:noAutofit/>
          </a:bodyPr>
          <a:lstStyle/>
          <a:p>
            <a:pPr lvl="0" rtl="0" hangingPunct="0">
              <a:buNone/>
              <a:tabLst/>
            </a:pPr>
            <a:endParaRPr lang="en-US" sz="2400">
              <a:latin typeface="Nimbus Roman No9 L" pitchFamily="18"/>
              <a:ea typeface="DejaVu Sans" pitchFamily="2"/>
              <a:cs typeface="Nimbus Sans L" pitchFamily="2"/>
            </a:endParaRPr>
          </a:p>
        </p:txBody>
      </p:sp>
      <p:sp>
        <p:nvSpPr>
          <p:cNvPr id="3" name="Title 2">
            <a:extLst>
              <a:ext uri="{FF2B5EF4-FFF2-40B4-BE49-F238E27FC236}">
                <a16:creationId xmlns:a16="http://schemas.microsoft.com/office/drawing/2014/main" id="{33933174-9168-4169-8E57-B7B43760DEE1}"/>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Viri</a:t>
            </a:r>
          </a:p>
        </p:txBody>
      </p:sp>
      <p:pic>
        <p:nvPicPr>
          <p:cNvPr id="4" name="Picture 3">
            <a:extLst>
              <a:ext uri="{FF2B5EF4-FFF2-40B4-BE49-F238E27FC236}">
                <a16:creationId xmlns:a16="http://schemas.microsoft.com/office/drawing/2014/main" id="{EF5B136E-9980-4CB1-909C-03E84F4DDB73}"/>
              </a:ext>
            </a:extLst>
          </p:cNvPr>
          <p:cNvPicPr>
            <a:picLocks noChangeAspect="1"/>
          </p:cNvPicPr>
          <p:nvPr/>
        </p:nvPicPr>
        <p:blipFill>
          <a:blip r:embed="rId3">
            <a:lum/>
            <a:alphaModFix/>
          </a:blip>
          <a:srcRect/>
          <a:stretch>
            <a:fillRect/>
          </a:stretch>
        </p:blipFill>
        <p:spPr>
          <a:xfrm>
            <a:off x="898559" y="3959279"/>
            <a:ext cx="3240000" cy="2251080"/>
          </a:xfrm>
          <a:prstGeom prst="rect">
            <a:avLst/>
          </a:prstGeom>
          <a:noFill/>
          <a:ln>
            <a:noFill/>
          </a:ln>
        </p:spPr>
      </p:pic>
      <p:pic>
        <p:nvPicPr>
          <p:cNvPr id="5" name="Picture 4">
            <a:extLst>
              <a:ext uri="{FF2B5EF4-FFF2-40B4-BE49-F238E27FC236}">
                <a16:creationId xmlns:a16="http://schemas.microsoft.com/office/drawing/2014/main" id="{E4E19085-A141-4D91-B881-F7158E2ACB93}"/>
              </a:ext>
            </a:extLst>
          </p:cNvPr>
          <p:cNvPicPr>
            <a:picLocks noChangeAspect="1"/>
          </p:cNvPicPr>
          <p:nvPr/>
        </p:nvPicPr>
        <p:blipFill>
          <a:blip r:embed="rId4">
            <a:lum/>
            <a:alphaModFix/>
          </a:blip>
          <a:srcRect/>
          <a:stretch>
            <a:fillRect/>
          </a:stretch>
        </p:blipFill>
        <p:spPr>
          <a:xfrm>
            <a:off x="898559" y="3238560"/>
            <a:ext cx="2114640" cy="571320"/>
          </a:xfrm>
          <a:prstGeom prst="rect">
            <a:avLst/>
          </a:prstGeom>
          <a:noFill/>
          <a:ln>
            <a:noFill/>
          </a:ln>
        </p:spPr>
      </p:pic>
      <p:pic>
        <p:nvPicPr>
          <p:cNvPr id="6" name="Picture 5">
            <a:extLst>
              <a:ext uri="{FF2B5EF4-FFF2-40B4-BE49-F238E27FC236}">
                <a16:creationId xmlns:a16="http://schemas.microsoft.com/office/drawing/2014/main" id="{3CB53951-D64E-4032-BB45-5B3F7A8F4FB1}"/>
              </a:ext>
            </a:extLst>
          </p:cNvPr>
          <p:cNvPicPr>
            <a:picLocks noChangeAspect="1"/>
          </p:cNvPicPr>
          <p:nvPr/>
        </p:nvPicPr>
        <p:blipFill>
          <a:blip r:embed="rId5">
            <a:lum/>
            <a:alphaModFix/>
          </a:blip>
          <a:srcRect/>
          <a:stretch>
            <a:fillRect/>
          </a:stretch>
        </p:blipFill>
        <p:spPr>
          <a:xfrm>
            <a:off x="898559" y="2519280"/>
            <a:ext cx="4686120" cy="600120"/>
          </a:xfrm>
          <a:prstGeom prst="rect">
            <a:avLst/>
          </a:prstGeom>
          <a:noFill/>
          <a:ln>
            <a:noFill/>
          </a:ln>
        </p:spPr>
      </p:pic>
      <p:pic>
        <p:nvPicPr>
          <p:cNvPr id="7" name="Picture 6">
            <a:extLst>
              <a:ext uri="{FF2B5EF4-FFF2-40B4-BE49-F238E27FC236}">
                <a16:creationId xmlns:a16="http://schemas.microsoft.com/office/drawing/2014/main" id="{2ADBEE0C-2AC1-4BD5-9A59-AEE2AC62E991}"/>
              </a:ext>
            </a:extLst>
          </p:cNvPr>
          <p:cNvPicPr>
            <a:picLocks noChangeAspect="1"/>
          </p:cNvPicPr>
          <p:nvPr/>
        </p:nvPicPr>
        <p:blipFill>
          <a:blip r:embed="rId6">
            <a:lum/>
            <a:alphaModFix/>
          </a:blip>
          <a:srcRect/>
          <a:stretch>
            <a:fillRect/>
          </a:stretch>
        </p:blipFill>
        <p:spPr>
          <a:xfrm>
            <a:off x="5759280" y="4319640"/>
            <a:ext cx="3600720" cy="2595600"/>
          </a:xfrm>
          <a:prstGeom prst="rect">
            <a:avLst/>
          </a:prstGeom>
          <a:noFill/>
          <a:ln>
            <a:noFill/>
          </a:ln>
        </p:spPr>
      </p:pic>
      <p:sp>
        <p:nvSpPr>
          <p:cNvPr id="8" name="Freeform: Shape 7">
            <a:extLst>
              <a:ext uri="{FF2B5EF4-FFF2-40B4-BE49-F238E27FC236}">
                <a16:creationId xmlns:a16="http://schemas.microsoft.com/office/drawing/2014/main" id="{D38F820A-5FE8-4641-A6F5-483EE3A7CA08}"/>
              </a:ext>
            </a:extLst>
          </p:cNvPr>
          <p:cNvSpPr/>
          <p:nvPr/>
        </p:nvSpPr>
        <p:spPr>
          <a:xfrm>
            <a:off x="5580000" y="3600360"/>
            <a:ext cx="3873600" cy="77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noAutofit/>
          </a:bodyPr>
          <a:lstStyle/>
          <a:p>
            <a:pPr marL="0" marR="0" lvl="0" indent="0" rtl="0" hangingPunct="0">
              <a:buNone/>
              <a:tabLst/>
            </a:pPr>
            <a:r>
              <a:rPr lang="en-GB" sz="2400">
                <a:latin typeface="Nimbus Roman No9 L" pitchFamily="18"/>
                <a:ea typeface="DejaVu Sans" pitchFamily="2"/>
                <a:cs typeface="Nimbus Sans L" pitchFamily="2"/>
              </a:rPr>
              <a:t>Lem, podpisuje svoje</a:t>
            </a:r>
          </a:p>
          <a:p>
            <a:pPr marL="0" marR="0" lvl="0" indent="0" rtl="0" hangingPunct="0">
              <a:buNone/>
              <a:tabLst/>
            </a:pPr>
            <a:r>
              <a:rPr lang="en-GB" sz="2400">
                <a:latin typeface="Nimbus Roman No9 L" pitchFamily="18"/>
                <a:ea typeface="DejaVu Sans" pitchFamily="2"/>
                <a:cs typeface="Nimbus Sans L" pitchFamily="2"/>
              </a:rPr>
              <a:t>knjige (6 mesecev ped smrtjo)‏</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9745-33D7-44DA-A351-47540A17FA1F}"/>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Stanisław Lem</a:t>
            </a:r>
          </a:p>
        </p:txBody>
      </p:sp>
      <p:sp>
        <p:nvSpPr>
          <p:cNvPr id="3" name="Text Placeholder 2">
            <a:extLst>
              <a:ext uri="{FF2B5EF4-FFF2-40B4-BE49-F238E27FC236}">
                <a16:creationId xmlns:a16="http://schemas.microsoft.com/office/drawing/2014/main" id="{7F57E854-D8E4-40B5-9F4A-8EB7F867E3E2}"/>
              </a:ext>
            </a:extLst>
          </p:cNvPr>
          <p:cNvSpPr txBox="1">
            <a:spLocks noGrp="1"/>
          </p:cNvSpPr>
          <p:nvPr>
            <p:ph type="body" idx="4294967295"/>
          </p:nvPr>
        </p:nvSpPr>
        <p:spPr>
          <a:xfrm>
            <a:off x="658800" y="2536920"/>
            <a:ext cx="4200480" cy="502272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Izgovorjava: [</a:t>
            </a:r>
            <a:r>
              <a:rPr lang="en-GB" i="1"/>
              <a:t>staniswav lɛm</a:t>
            </a:r>
            <a:r>
              <a:rPr lang="en-GB"/>
              <a:t>]</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poljski filozof, esejist, pisatelj, futorolog</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rojen 12. septembra 1921</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umrl 27. marec 2006</a:t>
            </a:r>
          </a:p>
        </p:txBody>
      </p:sp>
      <p:pic>
        <p:nvPicPr>
          <p:cNvPr id="4" name="Picture 3">
            <a:extLst>
              <a:ext uri="{FF2B5EF4-FFF2-40B4-BE49-F238E27FC236}">
                <a16:creationId xmlns:a16="http://schemas.microsoft.com/office/drawing/2014/main" id="{72FDE374-48D9-4A7C-A2A2-D3B80257F80D}"/>
              </a:ext>
            </a:extLst>
          </p:cNvPr>
          <p:cNvPicPr>
            <a:picLocks noChangeAspect="1"/>
          </p:cNvPicPr>
          <p:nvPr/>
        </p:nvPicPr>
        <p:blipFill>
          <a:blip r:embed="rId3">
            <a:lum/>
            <a:alphaModFix/>
          </a:blip>
          <a:srcRect/>
          <a:stretch>
            <a:fillRect/>
          </a:stretch>
        </p:blipFill>
        <p:spPr>
          <a:xfrm>
            <a:off x="5884920" y="2408400"/>
            <a:ext cx="3114720" cy="4251240"/>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305195-7704-4EA5-9A64-8F752ECACE7F}"/>
              </a:ext>
            </a:extLst>
          </p:cNvPr>
          <p:cNvSpPr txBox="1">
            <a:spLocks noGrp="1"/>
          </p:cNvSpPr>
          <p:nvPr>
            <p:ph type="body" idx="4294967295"/>
          </p:nvPr>
        </p:nvSpPr>
        <p:spPr>
          <a:xfrm>
            <a:off x="720719" y="1800000"/>
            <a:ext cx="8607600" cy="467964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Njegove knjige so prevedene v 41 jezikov.</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Je najbolj bran ne-angleški pisec znanstvene fantastike na svetu</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V svojih delih raziskuje psihološke teme, predvsem obnašanja, razumevanja in komuniciranja ljudi v nedomačih razmerah (npr. v vesolju).</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Prevajanje njegovih del velja za težavno, ker ponekod namerno piše nerazumljivo, da bi poudaril nezmožnosti človeškega razuma.</a:t>
            </a:r>
          </a:p>
        </p:txBody>
      </p:sp>
      <p:sp>
        <p:nvSpPr>
          <p:cNvPr id="3" name="Title 2">
            <a:extLst>
              <a:ext uri="{FF2B5EF4-FFF2-40B4-BE49-F238E27FC236}">
                <a16:creationId xmlns:a16="http://schemas.microsoft.com/office/drawing/2014/main" id="{06751995-C353-4061-A747-0D3C89630602}"/>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Stanisław Lem</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7646-8079-4EE7-A705-E3A065FED361}"/>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Življenjepis</a:t>
            </a:r>
          </a:p>
        </p:txBody>
      </p:sp>
      <p:sp>
        <p:nvSpPr>
          <p:cNvPr id="3" name="Text Placeholder 2">
            <a:extLst>
              <a:ext uri="{FF2B5EF4-FFF2-40B4-BE49-F238E27FC236}">
                <a16:creationId xmlns:a16="http://schemas.microsoft.com/office/drawing/2014/main" id="{84C82875-B31D-425F-82A1-D91FA105F0FE}"/>
              </a:ext>
            </a:extLst>
          </p:cNvPr>
          <p:cNvSpPr txBox="1">
            <a:spLocks noGrp="1"/>
          </p:cNvSpPr>
          <p:nvPr>
            <p:ph type="body" idx="4294967295"/>
          </p:nvPr>
        </p:nvSpPr>
        <p:spPr>
          <a:xfrm>
            <a:off x="720719" y="1690199"/>
            <a:ext cx="8640720" cy="514980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1921: Lem se rodi v kraju Lwow na Poljskem</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1932: začne obiskovati gimnazijo v domačem kraju</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1939: začne s študijem medicine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2. svetovno vojno preživi s ponarejenimi dokumenti, dela kot avtomehanik</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1946: preseli se v Krakow, dela kot raziskovalec</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1946: prvi roman »</a:t>
            </a:r>
            <a:r>
              <a:rPr lang="en-GB" i="1"/>
              <a:t>Človek z Marsa«</a:t>
            </a:r>
            <a:r>
              <a:rPr lang="en-GB"/>
              <a:t> po delih izhaja v reviji »</a:t>
            </a:r>
            <a:r>
              <a:rPr lang="en-GB" i="1"/>
              <a:t>Novi svet doživetij«</a:t>
            </a:r>
            <a:r>
              <a:rPr lang="en-GB"/>
              <a:t>.</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1951: po naročilu oblasti napiše knjigo</a:t>
            </a:r>
            <a:r>
              <a:rPr lang="en-GB" i="1"/>
              <a:t> </a:t>
            </a:r>
            <a:r>
              <a:rPr lang="en-GB"/>
              <a:t>»</a:t>
            </a:r>
            <a:r>
              <a:rPr lang="en-GB" i="1"/>
              <a:t>Astronavti«</a:t>
            </a:r>
            <a:r>
              <a:rPr lang="en-GB"/>
              <a:t>, ki jo je kasneje močno kritiziral</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1953: poroči se z radiologinjo Barbaro Lesniak</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4B98-A33D-4BBD-BE0C-962325FAEFAF}"/>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Življenjepis</a:t>
            </a:r>
          </a:p>
        </p:txBody>
      </p:sp>
      <p:sp>
        <p:nvSpPr>
          <p:cNvPr id="3" name="Text Placeholder 2">
            <a:extLst>
              <a:ext uri="{FF2B5EF4-FFF2-40B4-BE49-F238E27FC236}">
                <a16:creationId xmlns:a16="http://schemas.microsoft.com/office/drawing/2014/main" id="{55305801-3A8A-4B8D-AB1A-BC1F632528F5}"/>
              </a:ext>
            </a:extLst>
          </p:cNvPr>
          <p:cNvSpPr txBox="1">
            <a:spLocks noGrp="1"/>
          </p:cNvSpPr>
          <p:nvPr>
            <p:ph type="body" idx="4294967295"/>
          </p:nvPr>
        </p:nvSpPr>
        <p:spPr>
          <a:xfrm>
            <a:off x="839879" y="2339640"/>
            <a:ext cx="4200480" cy="450036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Čas med številnimi reformami na Poljskem (1956), ki prinesejo večjo svobodo tiska in sredino 60. let je bil za Lema zelo ploden.</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Napisal je 17 knjig med njimi tudi </a:t>
            </a:r>
            <a:r>
              <a:rPr lang="en-GB" i="1"/>
              <a:t>Nepremagljivo</a:t>
            </a:r>
            <a:r>
              <a:rPr lang="en-GB"/>
              <a:t>.</a:t>
            </a:r>
          </a:p>
        </p:txBody>
      </p:sp>
      <p:pic>
        <p:nvPicPr>
          <p:cNvPr id="4" name="Picture 3">
            <a:extLst>
              <a:ext uri="{FF2B5EF4-FFF2-40B4-BE49-F238E27FC236}">
                <a16:creationId xmlns:a16="http://schemas.microsoft.com/office/drawing/2014/main" id="{56A8888C-1E8F-4B91-AAC5-7E60579D3680}"/>
              </a:ext>
            </a:extLst>
          </p:cNvPr>
          <p:cNvPicPr>
            <a:picLocks noChangeAspect="1"/>
          </p:cNvPicPr>
          <p:nvPr/>
        </p:nvPicPr>
        <p:blipFill>
          <a:blip r:embed="rId3">
            <a:lum/>
            <a:alphaModFix/>
          </a:blip>
          <a:srcRect/>
          <a:stretch>
            <a:fillRect/>
          </a:stretch>
        </p:blipFill>
        <p:spPr>
          <a:xfrm>
            <a:off x="5159520" y="2941560"/>
            <a:ext cx="4200480" cy="3405240"/>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5B9C-E9EC-4CC8-AB6F-13BBE82BEDD9}"/>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Življenjepis</a:t>
            </a:r>
          </a:p>
        </p:txBody>
      </p:sp>
      <p:sp>
        <p:nvSpPr>
          <p:cNvPr id="3" name="Text Placeholder 2">
            <a:extLst>
              <a:ext uri="{FF2B5EF4-FFF2-40B4-BE49-F238E27FC236}">
                <a16:creationId xmlns:a16="http://schemas.microsoft.com/office/drawing/2014/main" id="{92C99163-76DB-4C3B-9E62-C29FBEA51B2F}"/>
              </a:ext>
            </a:extLst>
          </p:cNvPr>
          <p:cNvSpPr txBox="1">
            <a:spLocks noGrp="1"/>
          </p:cNvSpPr>
          <p:nvPr>
            <p:ph type="body" idx="4294967295"/>
          </p:nvPr>
        </p:nvSpPr>
        <p:spPr>
          <a:xfrm>
            <a:off x="539640" y="1942919"/>
            <a:ext cx="4200480" cy="4717800"/>
          </a:xfrm>
        </p:spPr>
        <p:txBody>
          <a:bodyPr wrap="square"/>
          <a:lstStyle/>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1968: rodi se prvi sin</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1970: Nagrada za popularizacijo Poljske kulture</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1973: Častni član SFWA</a:t>
            </a:r>
          </a:p>
          <a:p>
            <a:pPr marL="0" lvl="0" indent="0">
              <a:buClr>
                <a:srgbClr val="FF6633"/>
              </a:buClr>
              <a:buSzPct val="14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1982: zaradi vojaškega udara na Poljskem zapusti domovino za 6 let</a:t>
            </a:r>
          </a:p>
        </p:txBody>
      </p:sp>
      <p:pic>
        <p:nvPicPr>
          <p:cNvPr id="4" name="Picture 3">
            <a:extLst>
              <a:ext uri="{FF2B5EF4-FFF2-40B4-BE49-F238E27FC236}">
                <a16:creationId xmlns:a16="http://schemas.microsoft.com/office/drawing/2014/main" id="{A38D17F5-1786-4B4A-9962-3F98737183B2}"/>
              </a:ext>
            </a:extLst>
          </p:cNvPr>
          <p:cNvPicPr>
            <a:picLocks noChangeAspect="1"/>
          </p:cNvPicPr>
          <p:nvPr/>
        </p:nvPicPr>
        <p:blipFill>
          <a:blip r:embed="rId3">
            <a:lum/>
            <a:alphaModFix/>
          </a:blip>
          <a:srcRect/>
          <a:stretch>
            <a:fillRect/>
          </a:stretch>
        </p:blipFill>
        <p:spPr>
          <a:xfrm>
            <a:off x="4978440" y="2778120"/>
            <a:ext cx="4200480" cy="2620800"/>
          </a:xfrm>
          <a:prstGeom prst="rect">
            <a:avLst/>
          </a:prstGeom>
          <a:noFill/>
          <a:ln>
            <a:noFill/>
          </a:ln>
        </p:spPr>
      </p:pic>
      <p:sp>
        <p:nvSpPr>
          <p:cNvPr id="5" name="Freeform: Shape 4">
            <a:extLst>
              <a:ext uri="{FF2B5EF4-FFF2-40B4-BE49-F238E27FC236}">
                <a16:creationId xmlns:a16="http://schemas.microsoft.com/office/drawing/2014/main" id="{E2C7B8F1-FA6A-4C5F-BFCE-7BDE211366C7}"/>
              </a:ext>
            </a:extLst>
          </p:cNvPr>
          <p:cNvSpPr/>
          <p:nvPr/>
        </p:nvSpPr>
        <p:spPr>
          <a:xfrm>
            <a:off x="5219640" y="5038560"/>
            <a:ext cx="3711600" cy="336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noAutofit/>
          </a:bodyPr>
          <a:lstStyle/>
          <a:p>
            <a:pPr marL="0" marR="0" lvl="0" indent="0" rtl="0" hangingPunct="0">
              <a:lnSpc>
                <a:spcPct val="93000"/>
              </a:lnSpc>
              <a:buNone/>
              <a:tabLst/>
            </a:pPr>
            <a:r>
              <a:rPr lang="en-GB" sz="2400">
                <a:solidFill>
                  <a:srgbClr val="FFFFFF"/>
                </a:solidFill>
                <a:effectLst>
                  <a:outerShdw dist="17961" dir="2700000">
                    <a:scrgbClr r="0" g="0" b="0"/>
                  </a:outerShdw>
                </a:effectLst>
                <a:latin typeface="Nimbus Roman No9 L" pitchFamily="18"/>
                <a:ea typeface="DejaVu Sans" pitchFamily="2"/>
                <a:cs typeface="Nimbus Sans L" pitchFamily="2"/>
              </a:rPr>
              <a:t>Wissenschaftskolleg zu Berlin</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5276-B2FC-4BC3-BC6F-6423B5CEDC70}"/>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Nekatera pomembnejša dela</a:t>
            </a:r>
          </a:p>
        </p:txBody>
      </p:sp>
      <p:sp>
        <p:nvSpPr>
          <p:cNvPr id="3" name="Freeform: Shape 2">
            <a:extLst>
              <a:ext uri="{FF2B5EF4-FFF2-40B4-BE49-F238E27FC236}">
                <a16:creationId xmlns:a16="http://schemas.microsoft.com/office/drawing/2014/main" id="{DC4751FE-5279-44D0-B4EE-AD2AB81B7702}"/>
              </a:ext>
            </a:extLst>
          </p:cNvPr>
          <p:cNvSpPr/>
          <p:nvPr/>
        </p:nvSpPr>
        <p:spPr>
          <a:xfrm>
            <a:off x="727200" y="2536920"/>
            <a:ext cx="4200480" cy="5022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noAutofit/>
          </a:bodyPr>
          <a:lstStyle/>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1955: </a:t>
            </a:r>
            <a:r>
              <a:rPr lang="en-GB" sz="3000" b="1">
                <a:solidFill>
                  <a:srgbClr val="4C1900"/>
                </a:solidFill>
                <a:latin typeface="Arial" pitchFamily="34"/>
                <a:ea typeface="DejaVu Sans" pitchFamily="2"/>
                <a:cs typeface="Nimbus Sans L" pitchFamily="2"/>
              </a:rPr>
              <a:t>Magellanov oblak</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1957: Dialogi; </a:t>
            </a:r>
            <a:r>
              <a:rPr lang="en-GB" sz="3000" b="1">
                <a:solidFill>
                  <a:srgbClr val="4C1900"/>
                </a:solidFill>
                <a:latin typeface="Arial" pitchFamily="34"/>
                <a:ea typeface="DejaVu Sans" pitchFamily="2"/>
                <a:cs typeface="Nimbus Sans L" pitchFamily="2"/>
              </a:rPr>
              <a:t>Zvezdni dnevniki Ijona Tihega</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1959: </a:t>
            </a:r>
            <a:r>
              <a:rPr lang="en-GB" sz="3000" b="1">
                <a:solidFill>
                  <a:srgbClr val="4C1900"/>
                </a:solidFill>
                <a:latin typeface="Arial" pitchFamily="34"/>
                <a:ea typeface="DejaVu Sans" pitchFamily="2"/>
                <a:cs typeface="Nimbus Sans L" pitchFamily="2"/>
              </a:rPr>
              <a:t>Eden</a:t>
            </a:r>
            <a:r>
              <a:rPr lang="en-GB" sz="3000">
                <a:solidFill>
                  <a:srgbClr val="4C1900"/>
                </a:solidFill>
                <a:latin typeface="Arial" pitchFamily="34"/>
                <a:ea typeface="DejaVu Sans" pitchFamily="2"/>
                <a:cs typeface="Nimbus Sans L" pitchFamily="2"/>
              </a:rPr>
              <a:t>; Preiskava;</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1961: Povratek z zvezd; Solaris</a:t>
            </a:r>
          </a:p>
        </p:txBody>
      </p:sp>
      <p:sp>
        <p:nvSpPr>
          <p:cNvPr id="4" name="Freeform: Shape 3">
            <a:extLst>
              <a:ext uri="{FF2B5EF4-FFF2-40B4-BE49-F238E27FC236}">
                <a16:creationId xmlns:a16="http://schemas.microsoft.com/office/drawing/2014/main" id="{A9CE4F48-07C2-4B49-9750-EC01039B8C40}"/>
              </a:ext>
            </a:extLst>
          </p:cNvPr>
          <p:cNvSpPr/>
          <p:nvPr/>
        </p:nvSpPr>
        <p:spPr>
          <a:xfrm>
            <a:off x="4979880" y="2519280"/>
            <a:ext cx="4380120" cy="3959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noAutofit/>
          </a:bodyPr>
          <a:lstStyle/>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1964: </a:t>
            </a:r>
            <a:r>
              <a:rPr lang="en-GB" sz="3000" b="1">
                <a:solidFill>
                  <a:srgbClr val="4C1900"/>
                </a:solidFill>
                <a:latin typeface="Arial" pitchFamily="34"/>
                <a:ea typeface="DejaVu Sans" pitchFamily="2"/>
                <a:cs typeface="Nimbus Sans L" pitchFamily="2"/>
              </a:rPr>
              <a:t>Nepremagljiva</a:t>
            </a:r>
            <a:r>
              <a:rPr lang="en-GB" sz="3000">
                <a:solidFill>
                  <a:srgbClr val="4C1900"/>
                </a:solidFill>
                <a:latin typeface="Arial" pitchFamily="34"/>
                <a:ea typeface="DejaVu Sans" pitchFamily="2"/>
                <a:cs typeface="Nimbus Sans L" pitchFamily="2"/>
              </a:rPr>
              <a:t>; Summa Technologiae</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1965: Ciberiada</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1968: Glas gospodarjev</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1973: </a:t>
            </a:r>
            <a:r>
              <a:rPr lang="en-GB" sz="3000" b="1">
                <a:solidFill>
                  <a:srgbClr val="4C1900"/>
                </a:solidFill>
                <a:latin typeface="Arial" pitchFamily="34"/>
                <a:ea typeface="DejaVu Sans" pitchFamily="2"/>
                <a:cs typeface="Nimbus Sans L" pitchFamily="2"/>
              </a:rPr>
              <a:t>Zgodbe o pilotu Pirxu</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1975: </a:t>
            </a:r>
            <a:r>
              <a:rPr lang="en-GB" sz="3000" b="1">
                <a:solidFill>
                  <a:srgbClr val="4C1900"/>
                </a:solidFill>
                <a:latin typeface="Arial" pitchFamily="34"/>
                <a:ea typeface="DejaVu Sans" pitchFamily="2"/>
                <a:cs typeface="Nimbus Sans L" pitchFamily="2"/>
              </a:rPr>
              <a:t>Seneni nahod</a:t>
            </a:r>
          </a:p>
          <a:p>
            <a:pPr marL="0" marR="0" lvl="0" indent="0" rtl="0" hangingPunct="0">
              <a:lnSpc>
                <a:spcPct val="93000"/>
              </a:lnSpc>
              <a:buClr>
                <a:srgbClr val="FF6633"/>
              </a:buClr>
              <a:buSzPct val="140000"/>
              <a:buFont typeface="Wingdings" pitchFamily="2"/>
              <a:buChar char=""/>
              <a:tabLst/>
            </a:pPr>
            <a:r>
              <a:rPr lang="en-GB" sz="3000">
                <a:solidFill>
                  <a:srgbClr val="4C1900"/>
                </a:solidFill>
                <a:latin typeface="Arial" pitchFamily="34"/>
                <a:ea typeface="DejaVu Sans" pitchFamily="2"/>
                <a:cs typeface="Nimbus Sans L" pitchFamily="2"/>
              </a:rPr>
              <a:t>1986: Fiasko</a:t>
            </a:r>
          </a:p>
        </p:txBody>
      </p:sp>
      <p:sp>
        <p:nvSpPr>
          <p:cNvPr id="5" name="Freeform: Shape 4">
            <a:extLst>
              <a:ext uri="{FF2B5EF4-FFF2-40B4-BE49-F238E27FC236}">
                <a16:creationId xmlns:a16="http://schemas.microsoft.com/office/drawing/2014/main" id="{BE9B33A7-E3D7-4C69-B04C-0C4F7B48B12B}"/>
              </a:ext>
            </a:extLst>
          </p:cNvPr>
          <p:cNvSpPr/>
          <p:nvPr/>
        </p:nvSpPr>
        <p:spPr>
          <a:xfrm>
            <a:off x="539640" y="7199279"/>
            <a:ext cx="8460000" cy="336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noAutofit/>
          </a:bodyPr>
          <a:lstStyle/>
          <a:p>
            <a:pPr marL="0" marR="0" lvl="0" indent="0" rtl="0" hangingPunct="0">
              <a:lnSpc>
                <a:spcPct val="93000"/>
              </a:lnSpc>
              <a:buNone/>
              <a:tabLst/>
            </a:pPr>
            <a:r>
              <a:rPr lang="en-GB" sz="2400">
                <a:latin typeface="Nimbus Roman No9 L" pitchFamily="18"/>
                <a:ea typeface="DejaVu Sans" pitchFamily="2"/>
                <a:cs typeface="Nimbus Sans L" pitchFamily="2"/>
              </a:rPr>
              <a:t>OPOMBA: Poudarjena so dela, ki so bila prevedena v slovenščino.</a:t>
            </a:r>
          </a:p>
        </p:txBody>
      </p:sp>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FF07-2500-4F2E-8237-2ABC23259C4D}"/>
              </a:ext>
            </a:extLst>
          </p:cNvPr>
          <p:cNvSpPr txBox="1">
            <a:spLocks noGrp="1"/>
          </p:cNvSpPr>
          <p:nvPr>
            <p:ph type="title" idx="4294967295"/>
          </p:nvPr>
        </p:nvSpPr>
        <p:spPr>
          <a:xfrm>
            <a:off x="768240" y="869759"/>
            <a:ext cx="8607600" cy="1159200"/>
          </a:xfrm>
        </p:spPr>
        <p:txBody>
          <a:bodyPr wrap="square">
            <a:spAutoFit/>
          </a:bodyPr>
          <a:lstStyle/>
          <a:p>
            <a:pPr marL="742680" lvl="0" indent="-285480">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en-GB"/>
              <a:t>Zbirka</a:t>
            </a:r>
          </a:p>
        </p:txBody>
      </p:sp>
      <p:pic>
        <p:nvPicPr>
          <p:cNvPr id="3" name="Picture 2">
            <a:extLst>
              <a:ext uri="{FF2B5EF4-FFF2-40B4-BE49-F238E27FC236}">
                <a16:creationId xmlns:a16="http://schemas.microsoft.com/office/drawing/2014/main" id="{ABA08C6C-8F38-4BCF-8858-F64C5742FD68}"/>
              </a:ext>
            </a:extLst>
          </p:cNvPr>
          <p:cNvPicPr>
            <a:picLocks noChangeAspect="1"/>
          </p:cNvPicPr>
          <p:nvPr/>
        </p:nvPicPr>
        <p:blipFill>
          <a:blip r:embed="rId3">
            <a:lum/>
            <a:alphaModFix/>
          </a:blip>
          <a:srcRect/>
          <a:stretch>
            <a:fillRect/>
          </a:stretch>
        </p:blipFill>
        <p:spPr>
          <a:xfrm>
            <a:off x="1619280" y="2340000"/>
            <a:ext cx="6300720" cy="3959279"/>
          </a:xfrm>
          <a:prstGeom prst="rect">
            <a:avLst/>
          </a:prstGeom>
          <a:noFill/>
          <a:ln>
            <a:noFill/>
          </a:ln>
        </p:spPr>
      </p:pic>
    </p:spTree>
  </p:cSld>
  <p:clrMapOvr>
    <a:masterClrMapping/>
  </p:clrMapOvr>
  <p:transition spd="med">
    <p:fade/>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Custom</PresentationFormat>
  <Paragraphs>122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Nimbus Roman No9 L</vt:lpstr>
      <vt:lpstr>Times New Roman</vt:lpstr>
      <vt:lpstr>Wingdings</vt:lpstr>
      <vt:lpstr>Default</vt:lpstr>
      <vt:lpstr>    Stanisław Lem:  NEPREMAGLJIVA</vt:lpstr>
      <vt:lpstr>Povzetek</vt:lpstr>
      <vt:lpstr>Stanisław Lem</vt:lpstr>
      <vt:lpstr>Stanisław Lem</vt:lpstr>
      <vt:lpstr>Življenjepis</vt:lpstr>
      <vt:lpstr>Življenjepis</vt:lpstr>
      <vt:lpstr>Življenjepis</vt:lpstr>
      <vt:lpstr>Nekatera pomembnejša dela</vt:lpstr>
      <vt:lpstr>Zbirka</vt:lpstr>
      <vt:lpstr>Filmske priredbe</vt:lpstr>
      <vt:lpstr>Znanstveno fantastični roman: NEPREMAGLJIVA</vt:lpstr>
      <vt:lpstr>Poglavja</vt:lpstr>
      <vt:lpstr>Obnova</vt:lpstr>
      <vt:lpstr>Obnova – prvi zapleti</vt:lpstr>
      <vt:lpstr>Obnova – prve hipoteze</vt:lpstr>
      <vt:lpstr>Obnova – Rohanova skupina</vt:lpstr>
      <vt:lpstr>Obnova – Kiklop</vt:lpstr>
      <vt:lpstr>Obnova – zaključek</vt:lpstr>
      <vt:lpstr>Skupna analiza dela</vt:lpstr>
      <vt:lpstr>Glavne osebe</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2019-06-03T09:08:29Z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