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5064" autoAdjust="0"/>
  </p:normalViewPr>
  <p:slideViewPr>
    <p:cSldViewPr snapToGrid="0">
      <p:cViewPr varScale="1">
        <p:scale>
          <a:sx n="83" d="100"/>
          <a:sy n="83" d="100"/>
        </p:scale>
        <p:origin x="102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680F296B-C90E-4A6E-80CE-220A806C44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D703513-1F43-465D-9795-D9594CD058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09C362-1905-48D3-A9E4-87717FF9B7F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značba mesta stranske slike 3">
            <a:extLst>
              <a:ext uri="{FF2B5EF4-FFF2-40B4-BE49-F238E27FC236}">
                <a16:creationId xmlns:a16="http://schemas.microsoft.com/office/drawing/2014/main" id="{3461A6E4-88A6-41C0-A62B-8ED12C1E51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značba mesta opomb 4">
            <a:extLst>
              <a:ext uri="{FF2B5EF4-FFF2-40B4-BE49-F238E27FC236}">
                <a16:creationId xmlns:a16="http://schemas.microsoft.com/office/drawing/2014/main" id="{FF90E528-93D6-401F-AF13-3AD4B4A7E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E038FF0-DEA5-47E1-9011-565F319DB2D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3F0210A-A73F-4274-9608-0FF54F3EA6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8A5965B-45B0-47DE-A6AB-AC605AD7A85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značba mesta stranske slike 1">
            <a:extLst>
              <a:ext uri="{FF2B5EF4-FFF2-40B4-BE49-F238E27FC236}">
                <a16:creationId xmlns:a16="http://schemas.microsoft.com/office/drawing/2014/main" id="{B62DD658-E9A9-4891-AA1A-FDB55456CB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značba mesta opomb 2">
            <a:extLst>
              <a:ext uri="{FF2B5EF4-FFF2-40B4-BE49-F238E27FC236}">
                <a16:creationId xmlns:a16="http://schemas.microsoft.com/office/drawing/2014/main" id="{8D27F531-B040-4BD1-97F3-919D52A29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7412" name="Označba mesta številke diapozitiva 3">
            <a:extLst>
              <a:ext uri="{FF2B5EF4-FFF2-40B4-BE49-F238E27FC236}">
                <a16:creationId xmlns:a16="http://schemas.microsoft.com/office/drawing/2014/main" id="{06D16CA9-8311-46AB-860A-2E9A9E0274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25E9CE32-746C-4269-85C9-8FAFE2097CBC}" type="slidenum">
              <a:rPr lang="sl-SI" altLang="sl-SI">
                <a:latin typeface="Calibri" panose="020F0502020204030204" pitchFamily="34" charset="0"/>
              </a:rPr>
              <a:pPr/>
              <a:t>6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76A123-6C5C-4A4A-A326-10F08A6E4D6B}"/>
              </a:ext>
            </a:extLst>
          </p:cNvPr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6910918-CB89-435A-9D0D-EB0765FEB547}"/>
              </a:ext>
            </a:extLst>
          </p:cNvPr>
          <p:cNvCxnSpPr/>
          <p:nvPr/>
        </p:nvCxnSpPr>
        <p:spPr>
          <a:xfrm>
            <a:off x="1978025" y="3733800"/>
            <a:ext cx="82296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D33E922-A99F-4F9E-BD8F-E78A476A4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B4C75B-D81D-40FE-BEAB-364AF8ADB70D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3291F7B-59BD-4840-860F-E7B7D57EF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D80B838-9F15-47EA-9F16-3091C3ABA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35FC1B-A2CF-4EFA-84E2-7662379C728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5983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5CE6E-99E1-479B-98D1-187E0789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A21F-6980-49F9-9800-EFD47BC5F286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499CF-5CE4-4000-A078-B73EF2575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BD846-433D-426F-B20E-AA57D4B3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C082B-0359-4A83-9B7C-32D049E87E5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1554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C473F-9C0F-4A15-8BEE-A3D86B428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D537-3195-41D9-8A41-B47314B884C5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35E20-9177-4A24-BFA5-658FC5452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7C054-4BDB-4159-90C2-560978FF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A9639-9997-4A51-93E2-905A325D475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0176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EAFFE-FDF7-4E78-87D2-6F9F3A20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0ED0E-0875-4346-801C-5DE80CBF291E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FAFF4-3D23-49A8-A02F-9741CBF9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9477B-6DC5-4254-8CA2-20A480FB0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B7F2E-A5C8-4137-889A-EE604F4BD9D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5565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A4ADBD4-CD1E-46E5-AB82-46DB9FE7233B}"/>
              </a:ext>
            </a:extLst>
          </p:cNvPr>
          <p:cNvCxnSpPr/>
          <p:nvPr/>
        </p:nvCxnSpPr>
        <p:spPr>
          <a:xfrm>
            <a:off x="1981200" y="4021138"/>
            <a:ext cx="8229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FA16F9-AB76-4871-A619-2159A187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6F217-DC84-489F-A926-FAF25585A0F5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E8B9A6-3BC7-4654-B6A9-A2E10A5A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81CCFC-0E28-43E6-8B31-235660F60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375E8-AEEC-4921-AD18-FB72048D473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4696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3965F91-34CA-43F8-86FA-B88A8988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40315-FEFD-46C4-B199-43CD95F9A2CF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89B80A-4DFE-49D2-AD7E-A8C10942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FE6045-98A6-4C15-A817-B8B961106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2DB37-72E1-4E67-B409-5522CBD763C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6207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509F8B6-4926-4133-8F39-D13CD6DD7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9D98-D522-44D8-9EA2-F00A7989E86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227156-073F-40A1-9368-8265C500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C6FA9A5-30D7-45C5-9959-0AF59502E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5711B-92A3-4FBE-BE68-CBC14446C5B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9070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C508EA-6EC1-43B8-9A6B-7434E9E7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D60BD-BC76-4D3E-B9FA-637CEE9CC6A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F1AF278-9349-4322-90EA-6EB9D94F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3314F9F-823E-4AA0-A458-A6F49329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31415-B505-477F-96BF-7D740C0FDB2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6389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76B8C6-BA4F-4181-94D3-FF59DE354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44469-7064-43F1-A4B5-1640DD7F5F68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184E041-8C75-4F26-91EC-28E278CFD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91E62A0-42AF-4A33-B425-A10C7D80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4B525-D932-49E9-994C-8AFFF4B8FA2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5417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EB01D9-E60E-4630-ACF8-40F174EA6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1CBB-B26C-4C0B-9C80-3611D725DBC6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5ACEAD-6BB2-4305-BAB3-BAF521C1F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B86935-6469-44E0-B263-BE0A5A92C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741C-F964-4701-94BD-066DEC0DC68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4698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9A202F-82A1-46BF-8F2E-2447348BF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64701-5C1A-433A-ACE3-DEAEA74CE54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C2ABB7-9780-433E-9B39-94920D7B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68FB41-40EF-4B16-9584-80B0A37B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9C7D2-40BC-480A-B2BB-3D6A9D87872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1246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CF56C97-71B7-42F9-AD8B-33786C87BE8A}"/>
              </a:ext>
            </a:extLst>
          </p:cNvPr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8AC529D-E432-42E0-8AAE-6587EDB7E6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43000" y="609600"/>
            <a:ext cx="9875838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CD8EC62-30AE-43AE-BB27-9A9248B798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2057400"/>
            <a:ext cx="98726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E38A3-E1C8-41D2-8C72-DC236F2E2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000" y="6224588"/>
            <a:ext cx="2328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D62FB5-1FE9-4885-90AA-BF09EFFEA8D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FE2CF-2FCB-4434-B44F-5BE98BB4B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49700" y="6224588"/>
            <a:ext cx="471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BC81B-A6FE-498A-8084-CE2BBCA48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9738" y="6224588"/>
            <a:ext cx="17065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57C4E33-992D-4BEB-B69B-1476D461EE4D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228600" indent="-182563" algn="l" rtl="0" fontAlgn="base">
        <a:lnSpc>
          <a:spcPct val="90000"/>
        </a:lnSpc>
        <a:spcBef>
          <a:spcPts val="1400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02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48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525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Teologija" TargetMode="External"/><Relationship Id="rId2" Type="http://schemas.openxmlformats.org/officeDocument/2006/relationships/hyperlink" Target="https://sl.wikipedia.org/wiki/Ple%C5%A1ive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sl.wikipedia.org/wiki/Celove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Koncentracijsko_tabori%C5%A1%C4%8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l.wikipedia.org/wiki/Samomor" TargetMode="External"/><Relationship Id="rId4" Type="http://schemas.openxmlformats.org/officeDocument/2006/relationships/hyperlink" Target="https://sl.wikipedia.org/wiki/Partizan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A02BBC-88EB-47CB-A274-048971A8A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663" y="882650"/>
            <a:ext cx="9967912" cy="2925763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Florjan LIPUŠ:</a:t>
            </a:r>
            <a:br>
              <a:rPr lang="sl-SI" dirty="0"/>
            </a:br>
            <a:r>
              <a:rPr lang="sl-SI" dirty="0"/>
              <a:t>Zmote dijaka </a:t>
            </a:r>
            <a:r>
              <a:rPr lang="sl-SI" dirty="0" err="1"/>
              <a:t>tjaža</a:t>
            </a:r>
            <a:endParaRPr lang="sl-S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D2B65-7523-420B-AC09-CD1C2B3DAC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3FDCAC23-52B0-4F24-A5F0-7B6F4A44B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Tematika</a:t>
            </a:r>
            <a:endParaRPr lang="sl-SI" altLang="sl-SI"/>
          </a:p>
        </p:txBody>
      </p:sp>
      <p:sp>
        <p:nvSpPr>
          <p:cNvPr id="13315" name="Označba mesta vsebine 2">
            <a:extLst>
              <a:ext uri="{FF2B5EF4-FFF2-40B4-BE49-F238E27FC236}">
                <a16:creationId xmlns:a16="http://schemas.microsoft.com/office/drawing/2014/main" id="{7C08F373-E4B6-4131-ABCA-D6D99C990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Znašanje sistema nad posameznikom</a:t>
            </a:r>
          </a:p>
          <a:p>
            <a:r>
              <a:rPr lang="sl-SI" altLang="sl-SI"/>
              <a:t>Nemoč posameznika proti množici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F872691A-4C16-48D4-8048-85872B247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MOTIVI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4277A22-6240-4EE9-B32D-7B7140C1B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Uporništvo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Želja po svobodi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Nemočnost posameznika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Ljubezen</a:t>
            </a:r>
          </a:p>
          <a:p>
            <a:pPr marL="45720" indent="0" fontAlgn="auto">
              <a:spcAft>
                <a:spcPts val="0"/>
              </a:spcAft>
              <a:buFont typeface="Corbel" panose="020B0503020204020204" pitchFamily="34" charset="0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F5705501-FB45-40D5-87F8-E1449AFF8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POZORNOST ZA HVALA</a:t>
            </a:r>
          </a:p>
        </p:txBody>
      </p:sp>
      <p:sp>
        <p:nvSpPr>
          <p:cNvPr id="15363" name="Označba mesta vsebine 2">
            <a:extLst>
              <a:ext uri="{FF2B5EF4-FFF2-40B4-BE49-F238E27FC236}">
                <a16:creationId xmlns:a16="http://schemas.microsoft.com/office/drawing/2014/main" id="{C172CA7D-F319-4F0C-8C5E-D0CF212D1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BE77E7D1-8155-45F9-9A47-E8B601137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 AVTORJU</a:t>
            </a:r>
          </a:p>
        </p:txBody>
      </p:sp>
      <p:sp>
        <p:nvSpPr>
          <p:cNvPr id="5123" name="Označba mesta vsebine 2">
            <a:extLst>
              <a:ext uri="{FF2B5EF4-FFF2-40B4-BE49-F238E27FC236}">
                <a16:creationId xmlns:a16="http://schemas.microsoft.com/office/drawing/2014/main" id="{FD15E52E-AFE0-44D3-965E-EE8B2675B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Rodil se je leta 1937 v Lobniku nad Železno Kaplo (Avstrija - Koroška).</a:t>
            </a:r>
          </a:p>
          <a:p>
            <a:r>
              <a:rPr lang="sl-SI" altLang="sl-SI" sz="2400"/>
              <a:t>Mama umre v koncentracijskemu taborišču. </a:t>
            </a:r>
          </a:p>
          <a:p>
            <a:r>
              <a:rPr lang="sl-SI" altLang="sl-SI" sz="2400"/>
              <a:t>Leta 1946 je začel obiskovati osnovno šolo v Lepeni.</a:t>
            </a:r>
          </a:p>
          <a:p>
            <a:r>
              <a:rPr lang="sl-SI" altLang="sl-SI" sz="2400"/>
              <a:t>Na </a:t>
            </a:r>
            <a:r>
              <a:rPr lang="sl-SI" altLang="sl-SI" sz="2400">
                <a:hlinkClick r:id="rId2" tooltip="Plešivec"/>
              </a:rPr>
              <a:t>Plešivcu</a:t>
            </a:r>
            <a:r>
              <a:rPr lang="sl-SI" altLang="sl-SI" sz="2400"/>
              <a:t> je obiskoval humanistično gimnazijo.</a:t>
            </a:r>
          </a:p>
          <a:p>
            <a:r>
              <a:rPr lang="sl-SI" altLang="sl-SI" sz="2400"/>
              <a:t> Leta 1958 je maturiral in nato je 4 leta študiral </a:t>
            </a:r>
            <a:r>
              <a:rPr lang="sl-SI" altLang="sl-SI" sz="2400">
                <a:hlinkClick r:id="rId3" tooltip="Teologija"/>
              </a:rPr>
              <a:t>bogoslovje</a:t>
            </a:r>
            <a:r>
              <a:rPr lang="sl-SI" altLang="sl-SI" sz="2400"/>
              <a:t> v </a:t>
            </a:r>
            <a:r>
              <a:rPr lang="sl-SI" altLang="sl-SI" sz="2400" u="sng">
                <a:hlinkClick r:id="rId4" tooltip="Celovec"/>
              </a:rPr>
              <a:t>Celovcu</a:t>
            </a:r>
            <a:r>
              <a:rPr lang="sl-SI" altLang="sl-SI" sz="2400" u="sng"/>
              <a:t> (študija ne dokonča).</a:t>
            </a:r>
          </a:p>
          <a:p>
            <a:r>
              <a:rPr lang="sl-SI" altLang="sl-SI" sz="2400"/>
              <a:t>Urednik slovenskega lista Kres in glavni urednik revije Mladje.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33C2DE85-7B26-40C8-8552-F15836C5A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700" y="231775"/>
            <a:ext cx="267652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374A6BEB-042D-4306-886D-79810F66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ZNAČILNOSTI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3258A81-D886-4E47-BA54-9793E8377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Lipuševa književnost je snovno in slogovno raznovrstna in iščoča.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Pogost slovensko-koroški problem.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Radikalizem.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Ukvarja se tudi z raznarodovanjem, ki prihaja s tuje strani in s slovensko</a:t>
            </a:r>
          </a:p>
          <a:p>
            <a:pPr marL="45720" indent="0" fontAlgn="auto">
              <a:spcAft>
                <a:spcPts val="0"/>
              </a:spcAft>
              <a:buFont typeface="Corbel" panose="020B0503020204020204" pitchFamily="34" charset="0"/>
              <a:buNone/>
              <a:defRPr/>
            </a:pPr>
            <a:r>
              <a:rPr lang="sl-SI" dirty="0"/>
              <a:t>    politično, kulturno in duhovno mizerijo.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Prevladujejo </a:t>
            </a:r>
            <a:r>
              <a:rPr lang="sl-SI" dirty="0" err="1"/>
              <a:t>groteskne,satirične</a:t>
            </a:r>
            <a:r>
              <a:rPr lang="sl-SI" dirty="0"/>
              <a:t> in modernistične prvine.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A8CE90DF-742D-422B-9980-51D18DDF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DELA</a:t>
            </a:r>
          </a:p>
        </p:txBody>
      </p:sp>
      <p:sp>
        <p:nvSpPr>
          <p:cNvPr id="7171" name="Označba mesta vsebine 2">
            <a:extLst>
              <a:ext uri="{FF2B5EF4-FFF2-40B4-BE49-F238E27FC236}">
                <a16:creationId xmlns:a16="http://schemas.microsoft.com/office/drawing/2014/main" id="{FB0B242F-19FB-424E-8913-B2D3B8572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" indent="0">
              <a:buFont typeface="Corbel" panose="020B0503020204020204" pitchFamily="34" charset="0"/>
              <a:buNone/>
            </a:pPr>
            <a:r>
              <a:rPr lang="sl-SI" altLang="sl-SI" sz="2400"/>
              <a:t>   </a:t>
            </a:r>
            <a:r>
              <a:rPr lang="sl-SI" altLang="sl-SI">
                <a:solidFill>
                  <a:srgbClr val="FF0000"/>
                </a:solidFill>
              </a:rPr>
              <a:t>Črtice </a:t>
            </a:r>
            <a:r>
              <a:rPr lang="sl-SI" altLang="sl-SI"/>
              <a:t>                                                                 </a:t>
            </a:r>
            <a:r>
              <a:rPr lang="sl-SI" altLang="sl-SI">
                <a:solidFill>
                  <a:srgbClr val="00B050"/>
                </a:solidFill>
              </a:rPr>
              <a:t>Drama</a:t>
            </a:r>
          </a:p>
          <a:p>
            <a:pPr marL="44450" indent="0">
              <a:buFont typeface="Corbel" panose="020B0503020204020204" pitchFamily="34" charset="0"/>
              <a:buNone/>
            </a:pPr>
            <a:r>
              <a:rPr lang="sl-SI" altLang="sl-SI" sz="1600"/>
              <a:t>-Črtice mimogrede (kratka proza), 1964                           -Mrtvo oznanilo, 1963 v Mladju                       </a:t>
            </a:r>
          </a:p>
          <a:p>
            <a:pPr marL="44450" indent="0">
              <a:buFont typeface="Corbel" panose="020B0503020204020204" pitchFamily="34" charset="0"/>
              <a:buNone/>
            </a:pPr>
            <a:r>
              <a:rPr lang="sl-SI" altLang="sl-SI" sz="1600"/>
              <a:t>- Odstranitev moje vasi, (kratka proza), 1983</a:t>
            </a:r>
          </a:p>
          <a:p>
            <a:pPr marL="44450" indent="0">
              <a:buFont typeface="Corbel" panose="020B0503020204020204" pitchFamily="34" charset="0"/>
              <a:buNone/>
            </a:pPr>
            <a:r>
              <a:rPr lang="sl-SI" altLang="sl-SI" sz="1600"/>
              <a:t> -Zgodbe o čuših (kratka proza), 1973 </a:t>
            </a:r>
          </a:p>
          <a:p>
            <a:pPr marL="44450" indent="0">
              <a:buFont typeface="Corbel" panose="020B0503020204020204" pitchFamily="34" charset="0"/>
              <a:buNone/>
            </a:pPr>
            <a:r>
              <a:rPr lang="sl-SI" altLang="sl-SI" sz="1600"/>
              <a:t> -Jalov pelin (kratka proza), 1985</a:t>
            </a:r>
          </a:p>
          <a:p>
            <a:pPr marL="44450" indent="0">
              <a:buFont typeface="Corbel" panose="020B0503020204020204" pitchFamily="34" charset="0"/>
              <a:buNone/>
            </a:pPr>
            <a:r>
              <a:rPr lang="sl-SI" altLang="sl-SI"/>
              <a:t>    </a:t>
            </a:r>
            <a:r>
              <a:rPr lang="sl-SI" altLang="sl-SI">
                <a:solidFill>
                  <a:srgbClr val="FFFF00"/>
                </a:solidFill>
              </a:rPr>
              <a:t>Romani</a:t>
            </a:r>
          </a:p>
          <a:p>
            <a:pPr marL="44450" indent="0">
              <a:buFont typeface="Corbel" panose="020B0503020204020204" pitchFamily="34" charset="0"/>
              <a:buNone/>
            </a:pPr>
            <a:r>
              <a:rPr lang="sl-SI" altLang="sl-SI" sz="1600"/>
              <a:t>-Zmote dijaka Tjaža, 1972</a:t>
            </a:r>
          </a:p>
          <a:p>
            <a:pPr marL="44450" indent="0">
              <a:buFont typeface="Corbel" panose="020B0503020204020204" pitchFamily="34" charset="0"/>
              <a:buNone/>
            </a:pPr>
            <a:r>
              <a:rPr lang="sl-SI" altLang="sl-SI" sz="1600"/>
              <a:t>-Srčne pege (družbeni roman), 1991</a:t>
            </a:r>
          </a:p>
          <a:p>
            <a:pPr marL="44450" indent="0">
              <a:buFont typeface="Corbel" panose="020B0503020204020204" pitchFamily="34" charset="0"/>
              <a:buNone/>
            </a:pPr>
            <a:r>
              <a:rPr lang="sl-SI" altLang="sl-SI" sz="1600"/>
              <a:t>-Stesnitev (zgodovinski vojni roman), 1995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0FA478AC-55DE-4583-8A9B-052A8CDBF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Zmote dijaka Tjaža(celoten roman)</a:t>
            </a:r>
          </a:p>
        </p:txBody>
      </p:sp>
      <p:sp>
        <p:nvSpPr>
          <p:cNvPr id="8195" name="Označba mesta vsebine 2">
            <a:extLst>
              <a:ext uri="{FF2B5EF4-FFF2-40B4-BE49-F238E27FC236}">
                <a16:creationId xmlns:a16="http://schemas.microsoft.com/office/drawing/2014/main" id="{78FE8755-FBAC-4688-84E8-300E7D0CB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Izšel leta 1972</a:t>
            </a:r>
          </a:p>
          <a:p>
            <a:r>
              <a:rPr lang="sl-SI" altLang="sl-SI" sz="2400"/>
              <a:t>Roman je doslej njegovo najpomembnejše delo – je </a:t>
            </a:r>
            <a:r>
              <a:rPr lang="sl-SI" altLang="sl-SI" sz="2400" b="1">
                <a:solidFill>
                  <a:srgbClr val="00B050"/>
                </a:solidFill>
              </a:rPr>
              <a:t>groteskno-satirični roman</a:t>
            </a:r>
            <a:r>
              <a:rPr lang="sl-SI" altLang="sl-SI" sz="2400"/>
              <a:t> z eksistencialno družbeno kritičnim odnosom do koroških razmer.</a:t>
            </a:r>
          </a:p>
          <a:p>
            <a:r>
              <a:rPr lang="sl-SI" altLang="sl-SI" sz="2400"/>
              <a:t>Delo je bilo prevedeno v nemščino,italijanščino in francoščino.</a:t>
            </a:r>
          </a:p>
          <a:p>
            <a:r>
              <a:rPr lang="sl-SI" altLang="sl-SI" sz="2400"/>
              <a:t>Lipuš nam skozi roman izriše teme, ki ga temeljno zaznamujejo : kritika vaške mentalitete, obsodba cerkvenega nasilja (lastna doživetja med šolanjem v verskem zavodu), prepovedana ljubezen in avtobiografski elementi (izguba matere, ki je med vojno umrla v koncentracijskem taborišču)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B2B799D4-C2A4-4D74-A3F6-0917ABBE1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Povzetek romana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7899BC-2FDF-433D-9BD9-A196C37B6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" indent="0" fontAlgn="auto">
              <a:spcAft>
                <a:spcPts val="0"/>
              </a:spcAft>
              <a:buFont typeface="Corbel" panose="020B0503020204020204" pitchFamily="34" charset="0"/>
              <a:buNone/>
              <a:defRPr/>
            </a:pPr>
            <a:r>
              <a:rPr lang="sl-SI" dirty="0"/>
              <a:t>Roman opisuje intimno čustveno in duhovno krizo mladega Tjaža v utesnjenem, idejno in nacionalno razdvojenem </a:t>
            </a:r>
            <a:r>
              <a:rPr lang="sl-SI" dirty="0" err="1"/>
              <a:t>okolju.Mladenič</a:t>
            </a:r>
            <a:r>
              <a:rPr lang="sl-SI" dirty="0"/>
              <a:t> je odrastel v težkih razmerah. Njegov zapiti oče je bil nekdaj drvar, ko so ga s te službe odstavili, je postal cestni pometač. Tjaževa mati je umrla v nemškem </a:t>
            </a:r>
            <a:r>
              <a:rPr lang="sl-SI" dirty="0">
                <a:hlinkClick r:id="rId3" tooltip="Koncentracijsko taborišče"/>
              </a:rPr>
              <a:t>koncentracijskem taborišču</a:t>
            </a:r>
            <a:r>
              <a:rPr lang="sl-SI" dirty="0"/>
              <a:t>, ker je podpirala </a:t>
            </a:r>
            <a:r>
              <a:rPr lang="sl-SI" dirty="0">
                <a:hlinkClick r:id="rId4" tooltip="Partizani"/>
              </a:rPr>
              <a:t>partizane</a:t>
            </a:r>
            <a:r>
              <a:rPr lang="sl-SI" dirty="0"/>
              <a:t>. Tjaž ima težave tudi z vzgojo in šolanjem v verskem zavodu, kjer želijo iz učencev napraviti popolnoma pasivne, verne ljudi brez lastne volje. Tej vzgoji se upre, zato ga izključijo, sam pa napravi </a:t>
            </a:r>
            <a:r>
              <a:rPr lang="sl-SI" dirty="0">
                <a:hlinkClick r:id="rId5" tooltip="Samomor"/>
              </a:rPr>
              <a:t>samomor</a:t>
            </a:r>
            <a:r>
              <a:rPr lang="sl-SI" dirty="0"/>
              <a:t>. Roman je delno avtobiografski, saj opisuje tudi dogodke iz Lipuševe težke mladosti.</a:t>
            </a:r>
          </a:p>
          <a:p>
            <a:pPr indent="-182880"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81E68B06-B8FF-46D0-B0EC-59883472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43A35DF-23B0-4BF1-9EE1-6F56E40E6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" indent="0" fontAlgn="auto">
              <a:spcAft>
                <a:spcPts val="0"/>
              </a:spcAft>
              <a:buFont typeface="Corbel" panose="020B0503020204020204" pitchFamily="34" charset="0"/>
              <a:buNone/>
              <a:defRPr/>
            </a:pPr>
            <a:r>
              <a:rPr lang="sl-SI" altLang="sl-SI" sz="2400" b="1" dirty="0">
                <a:solidFill>
                  <a:srgbClr val="FF0000"/>
                </a:solidFill>
              </a:rPr>
              <a:t>STIL</a:t>
            </a:r>
            <a:r>
              <a:rPr lang="sl-SI" altLang="sl-SI" sz="2400" dirty="0"/>
              <a:t>   sega od natančnega, podrobnega opisovanja do svobodnega      domišljijskega upodabljanja, kjer se zaradi metaforike zabriše meja med </a:t>
            </a:r>
            <a:r>
              <a:rPr lang="sl-SI" altLang="sl-SI" sz="2400" i="1" dirty="0"/>
              <a:t>resničnostjo in fantastiko</a:t>
            </a:r>
            <a:r>
              <a:rPr lang="sl-SI" altLang="sl-SI" sz="2400" dirty="0"/>
              <a:t>.</a:t>
            </a:r>
          </a:p>
          <a:p>
            <a:pPr marL="45720" indent="0" fontAlgn="auto">
              <a:spcAft>
                <a:spcPts val="0"/>
              </a:spcAft>
              <a:buFont typeface="Corbel" panose="020B0503020204020204" pitchFamily="34" charset="0"/>
              <a:buNone/>
              <a:defRPr/>
            </a:pPr>
            <a:r>
              <a:rPr lang="sl-SI" dirty="0"/>
              <a:t> </a:t>
            </a:r>
            <a:r>
              <a:rPr lang="sl-SI" dirty="0">
                <a:solidFill>
                  <a:srgbClr val="00B050"/>
                </a:solidFill>
              </a:rPr>
              <a:t>PRVINE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Iskanje smisla v življenju, uveljavitev v svetu- praskanjem.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Tjaževo praskanje- grozno a hkrati smešno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sl-SI" dirty="0"/>
              <a:t>vzdušje v romanu- temačno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7685DA3D-11D0-4FE1-9D98-EFF43347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NOTRANJA ZGRADBA</a:t>
            </a:r>
          </a:p>
        </p:txBody>
      </p:sp>
      <p:sp>
        <p:nvSpPr>
          <p:cNvPr id="11267" name="Označba mesta vsebine 2">
            <a:extLst>
              <a:ext uri="{FF2B5EF4-FFF2-40B4-BE49-F238E27FC236}">
                <a16:creationId xmlns:a16="http://schemas.microsoft.com/office/drawing/2014/main" id="{991108BD-6DBC-408C-AE60-9AAD89C6C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 b="1"/>
              <a:t>pretiravanje</a:t>
            </a:r>
            <a:r>
              <a:rPr lang="sl-SI" altLang="sl-SI" sz="2400"/>
              <a:t> (dolgi stavki, brez pik), zelo podrobni opisi dogajanja.</a:t>
            </a:r>
          </a:p>
          <a:p>
            <a:r>
              <a:rPr lang="sl-SI" altLang="sl-SI" sz="2400" b="1"/>
              <a:t>Stopnjevanje in pretiravanje.</a:t>
            </a:r>
            <a:endParaRPr lang="sl-SI" altLang="sl-SI" sz="2400"/>
          </a:p>
          <a:p>
            <a:r>
              <a:rPr lang="sl-SI" altLang="sl-SI" sz="2400" b="1"/>
              <a:t>Simbol praskanja </a:t>
            </a:r>
            <a:r>
              <a:rPr lang="sl-SI" altLang="sl-SI" sz="2400"/>
              <a:t>– želja po uveljavitvi samega sebe in zagotovitvi obstoja v svetu.</a:t>
            </a:r>
          </a:p>
          <a:p>
            <a:r>
              <a:rPr lang="sl-SI" altLang="sl-SI" sz="2400" b="1"/>
              <a:t>Poosebitev </a:t>
            </a:r>
            <a:r>
              <a:rPr lang="sl-SI" altLang="sl-SI" sz="2400"/>
              <a:t>– pesek je pršil na vse strani, Tjaževemu posluhu ni ušlo, usluge so se porazgubile.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009BD64A-0A65-41CF-8F05-432D4F0F2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Pripovedni način</a:t>
            </a:r>
          </a:p>
        </p:txBody>
      </p:sp>
      <p:sp>
        <p:nvSpPr>
          <p:cNvPr id="12291" name="Označba mesta vsebine 2">
            <a:extLst>
              <a:ext uri="{FF2B5EF4-FFF2-40B4-BE49-F238E27FC236}">
                <a16:creationId xmlns:a16="http://schemas.microsoft.com/office/drawing/2014/main" id="{AE4CBB2C-DA81-410E-8805-C8AED4E20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altLang="sl-SI" sz="2400"/>
              <a:t>Prvi je </a:t>
            </a:r>
            <a:r>
              <a:rPr lang="sl-SI" altLang="sl-SI" sz="2400" b="1"/>
              <a:t>Tjažev</a:t>
            </a:r>
            <a:r>
              <a:rPr lang="sl-SI" altLang="sl-SI" sz="2400"/>
              <a:t>, ki obsega prvih šest poglavij;</a:t>
            </a:r>
          </a:p>
          <a:p>
            <a:pPr lvl="1"/>
            <a:r>
              <a:rPr lang="sl-SI" altLang="sl-SI" sz="2400"/>
              <a:t>Drugi je </a:t>
            </a:r>
            <a:r>
              <a:rPr lang="sl-SI" altLang="sl-SI" sz="2400" b="1"/>
              <a:t>neimenovani poročevalec</a:t>
            </a:r>
            <a:r>
              <a:rPr lang="sl-SI" altLang="sl-SI" sz="2400"/>
              <a:t>, najverjetneje Tjažev sošolec in prijatelj .</a:t>
            </a:r>
          </a:p>
          <a:p>
            <a:pPr lvl="1"/>
            <a:r>
              <a:rPr lang="sl-SI" altLang="sl-SI" sz="2400"/>
              <a:t>Kot tretja je </a:t>
            </a:r>
            <a:r>
              <a:rPr lang="sl-SI" altLang="sl-SI" sz="2400" b="1"/>
              <a:t>Nina</a:t>
            </a:r>
            <a:r>
              <a:rPr lang="sl-SI" altLang="sl-SI" sz="2400"/>
              <a:t>, ki nosi vlogo prvoosebnega pripovedovalca;</a:t>
            </a:r>
          </a:p>
          <a:p>
            <a:pPr lvl="1"/>
            <a:r>
              <a:rPr lang="sl-SI" altLang="sl-SI" sz="2400"/>
              <a:t>Četrto pa je </a:t>
            </a:r>
            <a:r>
              <a:rPr lang="sl-SI" altLang="sl-SI" sz="2400" b="1"/>
              <a:t>stališče zavoda</a:t>
            </a:r>
            <a:r>
              <a:rPr lang="sl-SI" altLang="sl-SI" sz="2400"/>
              <a:t>, izraženo v prvi osebi množine.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snovno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TM03457444[[fn=Osnova]]</Template>
  <TotalTime>0</TotalTime>
  <Words>460</Words>
  <Application>Microsoft Office PowerPoint</Application>
  <PresentationFormat>Widescreen</PresentationFormat>
  <Paragraphs>57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Corbel</vt:lpstr>
      <vt:lpstr>Osnovno</vt:lpstr>
      <vt:lpstr>Florjan LIPUŠ: Zmote dijaka tjaža</vt:lpstr>
      <vt:lpstr>O AVTORJU</vt:lpstr>
      <vt:lpstr>ZNAČILNOSTI</vt:lpstr>
      <vt:lpstr>DELA</vt:lpstr>
      <vt:lpstr>Zmote dijaka Tjaža(celoten roman)</vt:lpstr>
      <vt:lpstr>Povzetek romana</vt:lpstr>
      <vt:lpstr>PowerPoint Presentation</vt:lpstr>
      <vt:lpstr>NOTRANJA ZGRADBA</vt:lpstr>
      <vt:lpstr>Pripovedni način</vt:lpstr>
      <vt:lpstr>Tematika</vt:lpstr>
      <vt:lpstr>MOTIVI</vt:lpstr>
      <vt:lpstr>POZORNOST ZA HVALA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2019-06-03T09:08:32Z</dcterms:created>
  <dcterms:modified xsi:type="dcterms:W3CDTF">2019-06-03T09:08:32Z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