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7" r:id="rId33"/>
    <p:sldId id="289" r:id="rId3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00FF99"/>
    <a:srgbClr val="66FF66"/>
    <a:srgbClr val="99FF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43"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25A75CD5-664C-45E7-90BD-05896F8A0E3C}"/>
              </a:ext>
            </a:extLst>
          </p:cNvPr>
          <p:cNvSpPr>
            <a:spLocks noGrp="1"/>
          </p:cNvSpPr>
          <p:nvPr>
            <p:ph type="dt" sz="half" idx="10"/>
          </p:nvPr>
        </p:nvSpPr>
        <p:spPr/>
        <p:txBody>
          <a:bodyPr/>
          <a:lstStyle>
            <a:lvl1pPr>
              <a:defRPr/>
            </a:lvl1pPr>
          </a:lstStyle>
          <a:p>
            <a:pPr>
              <a:defRPr/>
            </a:pPr>
            <a:fld id="{F1CCD661-3358-4D5D-AD76-41016F5ED1CB}" type="datetimeFigureOut">
              <a:rPr lang="sl-SI"/>
              <a:pPr>
                <a:defRPr/>
              </a:pPr>
              <a:t>3. 06. 2019</a:t>
            </a:fld>
            <a:endParaRPr lang="sl-SI"/>
          </a:p>
        </p:txBody>
      </p:sp>
      <p:sp>
        <p:nvSpPr>
          <p:cNvPr id="5" name="Ograda noge 18">
            <a:extLst>
              <a:ext uri="{FF2B5EF4-FFF2-40B4-BE49-F238E27FC236}">
                <a16:creationId xmlns:a16="http://schemas.microsoft.com/office/drawing/2014/main" id="{5E94D6BF-F601-4FB1-AFA2-3A213A7EDEC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5C8DF2E3-9024-4BC8-890C-618625151CF9}"/>
              </a:ext>
            </a:extLst>
          </p:cNvPr>
          <p:cNvSpPr>
            <a:spLocks noGrp="1"/>
          </p:cNvSpPr>
          <p:nvPr>
            <p:ph type="sldNum" sz="quarter" idx="12"/>
          </p:nvPr>
        </p:nvSpPr>
        <p:spPr/>
        <p:txBody>
          <a:bodyPr/>
          <a:lstStyle>
            <a:lvl1pPr>
              <a:defRPr>
                <a:solidFill>
                  <a:srgbClr val="D1EAEE"/>
                </a:solidFill>
              </a:defRPr>
            </a:lvl1pPr>
          </a:lstStyle>
          <a:p>
            <a:fld id="{9FB7F818-A2FF-4CA4-883D-B7AD4358B896}" type="slidenum">
              <a:rPr lang="sl-SI" altLang="sl-SI"/>
              <a:pPr/>
              <a:t>‹#›</a:t>
            </a:fld>
            <a:endParaRPr lang="sl-SI" altLang="sl-SI"/>
          </a:p>
        </p:txBody>
      </p:sp>
    </p:spTree>
    <p:extLst>
      <p:ext uri="{BB962C8B-B14F-4D97-AF65-F5344CB8AC3E}">
        <p14:creationId xmlns:p14="http://schemas.microsoft.com/office/powerpoint/2010/main" val="13228985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A2B78DBD-5EBA-4C8D-A768-28E3D42023A7}"/>
              </a:ext>
            </a:extLst>
          </p:cNvPr>
          <p:cNvSpPr>
            <a:spLocks noGrp="1"/>
          </p:cNvSpPr>
          <p:nvPr>
            <p:ph type="dt" sz="half" idx="10"/>
          </p:nvPr>
        </p:nvSpPr>
        <p:spPr/>
        <p:txBody>
          <a:bodyPr/>
          <a:lstStyle>
            <a:lvl1pPr>
              <a:defRPr/>
            </a:lvl1pPr>
          </a:lstStyle>
          <a:p>
            <a:pPr>
              <a:defRPr/>
            </a:pPr>
            <a:fld id="{A16CDB68-20B0-40EF-AF5B-30B567F3B315}" type="datetimeFigureOut">
              <a:rPr lang="sl-SI"/>
              <a:pPr>
                <a:defRPr/>
              </a:pPr>
              <a:t>3. 06. 2019</a:t>
            </a:fld>
            <a:endParaRPr lang="sl-SI"/>
          </a:p>
        </p:txBody>
      </p:sp>
      <p:sp>
        <p:nvSpPr>
          <p:cNvPr id="5" name="Ograda noge 21">
            <a:extLst>
              <a:ext uri="{FF2B5EF4-FFF2-40B4-BE49-F238E27FC236}">
                <a16:creationId xmlns:a16="http://schemas.microsoft.com/office/drawing/2014/main" id="{7DE609B2-E5DA-48A5-B44E-72D4A2369BC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177C5AFD-040C-4243-A921-0C3BC1231D71}"/>
              </a:ext>
            </a:extLst>
          </p:cNvPr>
          <p:cNvSpPr>
            <a:spLocks noGrp="1"/>
          </p:cNvSpPr>
          <p:nvPr>
            <p:ph type="sldNum" sz="quarter" idx="12"/>
          </p:nvPr>
        </p:nvSpPr>
        <p:spPr/>
        <p:txBody>
          <a:bodyPr/>
          <a:lstStyle>
            <a:lvl1pPr>
              <a:defRPr/>
            </a:lvl1pPr>
          </a:lstStyle>
          <a:p>
            <a:fld id="{D5176BD2-F559-4802-A982-A7A4415E2423}" type="slidenum">
              <a:rPr lang="sl-SI" altLang="sl-SI"/>
              <a:pPr/>
              <a:t>‹#›</a:t>
            </a:fld>
            <a:endParaRPr lang="sl-SI" altLang="sl-SI"/>
          </a:p>
        </p:txBody>
      </p:sp>
    </p:spTree>
    <p:extLst>
      <p:ext uri="{BB962C8B-B14F-4D97-AF65-F5344CB8AC3E}">
        <p14:creationId xmlns:p14="http://schemas.microsoft.com/office/powerpoint/2010/main" val="358214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2"/>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2"/>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36B1C7EF-FF40-4B1A-8B37-A580BBBE8A72}"/>
              </a:ext>
            </a:extLst>
          </p:cNvPr>
          <p:cNvSpPr>
            <a:spLocks noGrp="1"/>
          </p:cNvSpPr>
          <p:nvPr>
            <p:ph type="dt" sz="half" idx="10"/>
          </p:nvPr>
        </p:nvSpPr>
        <p:spPr/>
        <p:txBody>
          <a:bodyPr/>
          <a:lstStyle>
            <a:lvl1pPr>
              <a:defRPr/>
            </a:lvl1pPr>
          </a:lstStyle>
          <a:p>
            <a:pPr>
              <a:defRPr/>
            </a:pPr>
            <a:fld id="{5ED51D6D-54E5-4EAA-9C20-7B7E3CE71184}" type="datetimeFigureOut">
              <a:rPr lang="sl-SI"/>
              <a:pPr>
                <a:defRPr/>
              </a:pPr>
              <a:t>3. 06. 2019</a:t>
            </a:fld>
            <a:endParaRPr lang="sl-SI"/>
          </a:p>
        </p:txBody>
      </p:sp>
      <p:sp>
        <p:nvSpPr>
          <p:cNvPr id="5" name="Ograda noge 21">
            <a:extLst>
              <a:ext uri="{FF2B5EF4-FFF2-40B4-BE49-F238E27FC236}">
                <a16:creationId xmlns:a16="http://schemas.microsoft.com/office/drawing/2014/main" id="{32000A4D-8072-4281-879B-56A697E6E66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435E13E2-9F3B-4E46-BA0A-930533BDE7A7}"/>
              </a:ext>
            </a:extLst>
          </p:cNvPr>
          <p:cNvSpPr>
            <a:spLocks noGrp="1"/>
          </p:cNvSpPr>
          <p:nvPr>
            <p:ph type="sldNum" sz="quarter" idx="12"/>
          </p:nvPr>
        </p:nvSpPr>
        <p:spPr/>
        <p:txBody>
          <a:bodyPr/>
          <a:lstStyle>
            <a:lvl1pPr>
              <a:defRPr/>
            </a:lvl1pPr>
          </a:lstStyle>
          <a:p>
            <a:fld id="{8706DFED-FE70-4C1A-AE36-978A2F826649}" type="slidenum">
              <a:rPr lang="sl-SI" altLang="sl-SI"/>
              <a:pPr/>
              <a:t>‹#›</a:t>
            </a:fld>
            <a:endParaRPr lang="sl-SI" altLang="sl-SI"/>
          </a:p>
        </p:txBody>
      </p:sp>
    </p:spTree>
    <p:extLst>
      <p:ext uri="{BB962C8B-B14F-4D97-AF65-F5344CB8AC3E}">
        <p14:creationId xmlns:p14="http://schemas.microsoft.com/office/powerpoint/2010/main" val="1384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5ED4D536-2BBD-4B3C-9BFB-78993ED081CC}"/>
              </a:ext>
            </a:extLst>
          </p:cNvPr>
          <p:cNvSpPr>
            <a:spLocks noGrp="1"/>
          </p:cNvSpPr>
          <p:nvPr>
            <p:ph type="dt" sz="half" idx="10"/>
          </p:nvPr>
        </p:nvSpPr>
        <p:spPr/>
        <p:txBody>
          <a:bodyPr/>
          <a:lstStyle>
            <a:lvl1pPr>
              <a:defRPr/>
            </a:lvl1pPr>
          </a:lstStyle>
          <a:p>
            <a:pPr>
              <a:defRPr/>
            </a:pPr>
            <a:fld id="{2FBD12A0-21C0-4E42-8CB7-36B8F7EF622C}" type="datetimeFigureOut">
              <a:rPr lang="sl-SI"/>
              <a:pPr>
                <a:defRPr/>
              </a:pPr>
              <a:t>3. 06. 2019</a:t>
            </a:fld>
            <a:endParaRPr lang="sl-SI"/>
          </a:p>
        </p:txBody>
      </p:sp>
      <p:sp>
        <p:nvSpPr>
          <p:cNvPr id="5" name="Ograda noge 21">
            <a:extLst>
              <a:ext uri="{FF2B5EF4-FFF2-40B4-BE49-F238E27FC236}">
                <a16:creationId xmlns:a16="http://schemas.microsoft.com/office/drawing/2014/main" id="{C6695729-A241-402E-879A-C33F618E6BD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999BD8AB-8746-4744-862F-71951696F82B}"/>
              </a:ext>
            </a:extLst>
          </p:cNvPr>
          <p:cNvSpPr>
            <a:spLocks noGrp="1"/>
          </p:cNvSpPr>
          <p:nvPr>
            <p:ph type="sldNum" sz="quarter" idx="12"/>
          </p:nvPr>
        </p:nvSpPr>
        <p:spPr/>
        <p:txBody>
          <a:bodyPr/>
          <a:lstStyle>
            <a:lvl1pPr>
              <a:defRPr/>
            </a:lvl1pPr>
          </a:lstStyle>
          <a:p>
            <a:fld id="{DAFF48F7-8023-4256-8AB2-56CD55E010E4}" type="slidenum">
              <a:rPr lang="sl-SI" altLang="sl-SI"/>
              <a:pPr/>
              <a:t>‹#›</a:t>
            </a:fld>
            <a:endParaRPr lang="sl-SI" altLang="sl-SI"/>
          </a:p>
        </p:txBody>
      </p:sp>
    </p:spTree>
    <p:extLst>
      <p:ext uri="{BB962C8B-B14F-4D97-AF65-F5344CB8AC3E}">
        <p14:creationId xmlns:p14="http://schemas.microsoft.com/office/powerpoint/2010/main" val="315352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9F6D9E87-D2CE-47E5-915D-42E28CA5590C}"/>
              </a:ext>
            </a:extLst>
          </p:cNvPr>
          <p:cNvSpPr>
            <a:spLocks noGrp="1"/>
          </p:cNvSpPr>
          <p:nvPr>
            <p:ph type="dt" sz="half" idx="10"/>
          </p:nvPr>
        </p:nvSpPr>
        <p:spPr/>
        <p:txBody>
          <a:bodyPr/>
          <a:lstStyle>
            <a:lvl1pPr>
              <a:defRPr/>
            </a:lvl1pPr>
          </a:lstStyle>
          <a:p>
            <a:pPr>
              <a:defRPr/>
            </a:pPr>
            <a:fld id="{E95D5F10-0B94-47B9-95A6-FAECA3D1C28B}" type="datetimeFigureOut">
              <a:rPr lang="sl-SI"/>
              <a:pPr>
                <a:defRPr/>
              </a:pPr>
              <a:t>3. 06. 2019</a:t>
            </a:fld>
            <a:endParaRPr lang="sl-SI"/>
          </a:p>
        </p:txBody>
      </p:sp>
      <p:sp>
        <p:nvSpPr>
          <p:cNvPr id="5" name="Ograda noge 4">
            <a:extLst>
              <a:ext uri="{FF2B5EF4-FFF2-40B4-BE49-F238E27FC236}">
                <a16:creationId xmlns:a16="http://schemas.microsoft.com/office/drawing/2014/main" id="{BCB55CD2-ED05-476A-9822-6A03A331B7D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D805E63-512E-4C77-9344-425B4705FB56}"/>
              </a:ext>
            </a:extLst>
          </p:cNvPr>
          <p:cNvSpPr>
            <a:spLocks noGrp="1"/>
          </p:cNvSpPr>
          <p:nvPr>
            <p:ph type="sldNum" sz="quarter" idx="12"/>
          </p:nvPr>
        </p:nvSpPr>
        <p:spPr/>
        <p:txBody>
          <a:bodyPr/>
          <a:lstStyle>
            <a:lvl1pPr>
              <a:defRPr>
                <a:solidFill>
                  <a:srgbClr val="D1EAEE"/>
                </a:solidFill>
              </a:defRPr>
            </a:lvl1pPr>
          </a:lstStyle>
          <a:p>
            <a:fld id="{C36BBA4D-DA55-4048-9324-328931116314}" type="slidenum">
              <a:rPr lang="sl-SI" altLang="sl-SI"/>
              <a:pPr/>
              <a:t>‹#›</a:t>
            </a:fld>
            <a:endParaRPr lang="sl-SI" altLang="sl-SI"/>
          </a:p>
        </p:txBody>
      </p:sp>
    </p:spTree>
    <p:extLst>
      <p:ext uri="{BB962C8B-B14F-4D97-AF65-F5344CB8AC3E}">
        <p14:creationId xmlns:p14="http://schemas.microsoft.com/office/powerpoint/2010/main" val="33999540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A73813EA-8B9F-496B-98B3-4213EE527FCA}"/>
              </a:ext>
            </a:extLst>
          </p:cNvPr>
          <p:cNvSpPr>
            <a:spLocks noGrp="1"/>
          </p:cNvSpPr>
          <p:nvPr>
            <p:ph type="dt" sz="half" idx="10"/>
          </p:nvPr>
        </p:nvSpPr>
        <p:spPr/>
        <p:txBody>
          <a:bodyPr/>
          <a:lstStyle>
            <a:lvl1pPr>
              <a:defRPr/>
            </a:lvl1pPr>
          </a:lstStyle>
          <a:p>
            <a:pPr>
              <a:defRPr/>
            </a:pPr>
            <a:fld id="{ADB154BA-9ECF-490F-91EE-B43FA719E1E2}" type="datetimeFigureOut">
              <a:rPr lang="sl-SI"/>
              <a:pPr>
                <a:defRPr/>
              </a:pPr>
              <a:t>3. 06. 2019</a:t>
            </a:fld>
            <a:endParaRPr lang="sl-SI"/>
          </a:p>
        </p:txBody>
      </p:sp>
      <p:sp>
        <p:nvSpPr>
          <p:cNvPr id="6" name="Ograda noge 21">
            <a:extLst>
              <a:ext uri="{FF2B5EF4-FFF2-40B4-BE49-F238E27FC236}">
                <a16:creationId xmlns:a16="http://schemas.microsoft.com/office/drawing/2014/main" id="{0F5E02EA-2C9B-48A3-90AC-6B832E514FE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CDC54343-80FD-4D62-9AD9-37FDD7317847}"/>
              </a:ext>
            </a:extLst>
          </p:cNvPr>
          <p:cNvSpPr>
            <a:spLocks noGrp="1"/>
          </p:cNvSpPr>
          <p:nvPr>
            <p:ph type="sldNum" sz="quarter" idx="12"/>
          </p:nvPr>
        </p:nvSpPr>
        <p:spPr/>
        <p:txBody>
          <a:bodyPr/>
          <a:lstStyle>
            <a:lvl1pPr>
              <a:defRPr/>
            </a:lvl1pPr>
          </a:lstStyle>
          <a:p>
            <a:fld id="{B558D979-A5B2-4DCD-9FE4-0D546C266306}" type="slidenum">
              <a:rPr lang="sl-SI" altLang="sl-SI"/>
              <a:pPr/>
              <a:t>‹#›</a:t>
            </a:fld>
            <a:endParaRPr lang="sl-SI" altLang="sl-SI"/>
          </a:p>
        </p:txBody>
      </p:sp>
    </p:spTree>
    <p:extLst>
      <p:ext uri="{BB962C8B-B14F-4D97-AF65-F5344CB8AC3E}">
        <p14:creationId xmlns:p14="http://schemas.microsoft.com/office/powerpoint/2010/main" val="411148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FC5F2E40-C7FA-4ECA-B2C4-CF8A52C654BE}"/>
              </a:ext>
            </a:extLst>
          </p:cNvPr>
          <p:cNvSpPr>
            <a:spLocks noGrp="1"/>
          </p:cNvSpPr>
          <p:nvPr>
            <p:ph type="dt" sz="half" idx="10"/>
          </p:nvPr>
        </p:nvSpPr>
        <p:spPr/>
        <p:txBody>
          <a:bodyPr/>
          <a:lstStyle>
            <a:lvl1pPr>
              <a:defRPr/>
            </a:lvl1pPr>
          </a:lstStyle>
          <a:p>
            <a:pPr>
              <a:defRPr/>
            </a:pPr>
            <a:fld id="{3309B9D8-C69E-45B5-9C0B-8407389CC4FD}" type="datetimeFigureOut">
              <a:rPr lang="sl-SI"/>
              <a:pPr>
                <a:defRPr/>
              </a:pPr>
              <a:t>3. 06. 2019</a:t>
            </a:fld>
            <a:endParaRPr lang="sl-SI"/>
          </a:p>
        </p:txBody>
      </p:sp>
      <p:sp>
        <p:nvSpPr>
          <p:cNvPr id="8" name="Ograda noge 21">
            <a:extLst>
              <a:ext uri="{FF2B5EF4-FFF2-40B4-BE49-F238E27FC236}">
                <a16:creationId xmlns:a16="http://schemas.microsoft.com/office/drawing/2014/main" id="{6F80C760-76FE-4811-A6A4-FDFB0CE2C8FF}"/>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E2A3D229-52E7-4803-9A78-3C9D16D8F256}"/>
              </a:ext>
            </a:extLst>
          </p:cNvPr>
          <p:cNvSpPr>
            <a:spLocks noGrp="1"/>
          </p:cNvSpPr>
          <p:nvPr>
            <p:ph type="sldNum" sz="quarter" idx="12"/>
          </p:nvPr>
        </p:nvSpPr>
        <p:spPr/>
        <p:txBody>
          <a:bodyPr/>
          <a:lstStyle>
            <a:lvl1pPr>
              <a:defRPr/>
            </a:lvl1pPr>
          </a:lstStyle>
          <a:p>
            <a:fld id="{AF9DD83F-AC44-4040-B38C-16ECA35FFABC}" type="slidenum">
              <a:rPr lang="sl-SI" altLang="sl-SI"/>
              <a:pPr/>
              <a:t>‹#›</a:t>
            </a:fld>
            <a:endParaRPr lang="sl-SI" altLang="sl-SI"/>
          </a:p>
        </p:txBody>
      </p:sp>
    </p:spTree>
    <p:extLst>
      <p:ext uri="{BB962C8B-B14F-4D97-AF65-F5344CB8AC3E}">
        <p14:creationId xmlns:p14="http://schemas.microsoft.com/office/powerpoint/2010/main" val="319741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4A857C6C-9060-4E3D-A9EC-E28238C160E1}"/>
              </a:ext>
            </a:extLst>
          </p:cNvPr>
          <p:cNvSpPr>
            <a:spLocks noGrp="1"/>
          </p:cNvSpPr>
          <p:nvPr>
            <p:ph type="dt" sz="half" idx="10"/>
          </p:nvPr>
        </p:nvSpPr>
        <p:spPr/>
        <p:txBody>
          <a:bodyPr/>
          <a:lstStyle>
            <a:lvl1pPr>
              <a:defRPr/>
            </a:lvl1pPr>
          </a:lstStyle>
          <a:p>
            <a:pPr>
              <a:defRPr/>
            </a:pPr>
            <a:fld id="{356A43C7-96A4-4289-BDBF-CDB32811A2AB}" type="datetimeFigureOut">
              <a:rPr lang="sl-SI"/>
              <a:pPr>
                <a:defRPr/>
              </a:pPr>
              <a:t>3. 06. 2019</a:t>
            </a:fld>
            <a:endParaRPr lang="sl-SI"/>
          </a:p>
        </p:txBody>
      </p:sp>
      <p:sp>
        <p:nvSpPr>
          <p:cNvPr id="4" name="Ograda noge 21">
            <a:extLst>
              <a:ext uri="{FF2B5EF4-FFF2-40B4-BE49-F238E27FC236}">
                <a16:creationId xmlns:a16="http://schemas.microsoft.com/office/drawing/2014/main" id="{DE1B5C01-DEA5-4F06-BAF8-7D8E831A939A}"/>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1BA4B352-CB29-47CB-A3EA-700FB6120095}"/>
              </a:ext>
            </a:extLst>
          </p:cNvPr>
          <p:cNvSpPr>
            <a:spLocks noGrp="1"/>
          </p:cNvSpPr>
          <p:nvPr>
            <p:ph type="sldNum" sz="quarter" idx="12"/>
          </p:nvPr>
        </p:nvSpPr>
        <p:spPr/>
        <p:txBody>
          <a:bodyPr/>
          <a:lstStyle>
            <a:lvl1pPr>
              <a:defRPr/>
            </a:lvl1pPr>
          </a:lstStyle>
          <a:p>
            <a:fld id="{8EBC0DD6-72F5-45C8-8C34-6F0FA36D4E82}" type="slidenum">
              <a:rPr lang="sl-SI" altLang="sl-SI"/>
              <a:pPr/>
              <a:t>‹#›</a:t>
            </a:fld>
            <a:endParaRPr lang="sl-SI" altLang="sl-SI"/>
          </a:p>
        </p:txBody>
      </p:sp>
    </p:spTree>
    <p:extLst>
      <p:ext uri="{BB962C8B-B14F-4D97-AF65-F5344CB8AC3E}">
        <p14:creationId xmlns:p14="http://schemas.microsoft.com/office/powerpoint/2010/main" val="150353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F01E2740-52FF-4A6B-9470-33974C162180}"/>
              </a:ext>
            </a:extLst>
          </p:cNvPr>
          <p:cNvSpPr>
            <a:spLocks noGrp="1"/>
          </p:cNvSpPr>
          <p:nvPr>
            <p:ph type="dt" sz="half" idx="10"/>
          </p:nvPr>
        </p:nvSpPr>
        <p:spPr/>
        <p:txBody>
          <a:bodyPr/>
          <a:lstStyle>
            <a:lvl1pPr>
              <a:defRPr/>
            </a:lvl1pPr>
          </a:lstStyle>
          <a:p>
            <a:pPr>
              <a:defRPr/>
            </a:pPr>
            <a:fld id="{A0313B7F-9F42-4AC0-82F4-25496401D436}" type="datetimeFigureOut">
              <a:rPr lang="sl-SI"/>
              <a:pPr>
                <a:defRPr/>
              </a:pPr>
              <a:t>3. 06. 2019</a:t>
            </a:fld>
            <a:endParaRPr lang="sl-SI"/>
          </a:p>
        </p:txBody>
      </p:sp>
      <p:sp>
        <p:nvSpPr>
          <p:cNvPr id="3" name="Ograda noge 21">
            <a:extLst>
              <a:ext uri="{FF2B5EF4-FFF2-40B4-BE49-F238E27FC236}">
                <a16:creationId xmlns:a16="http://schemas.microsoft.com/office/drawing/2014/main" id="{6B423657-44F7-4DFB-A2B1-443AEA447CBD}"/>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3333BB4C-B8A7-4E80-A4DA-25EE015C1FFC}"/>
              </a:ext>
            </a:extLst>
          </p:cNvPr>
          <p:cNvSpPr>
            <a:spLocks noGrp="1"/>
          </p:cNvSpPr>
          <p:nvPr>
            <p:ph type="sldNum" sz="quarter" idx="12"/>
          </p:nvPr>
        </p:nvSpPr>
        <p:spPr/>
        <p:txBody>
          <a:bodyPr/>
          <a:lstStyle>
            <a:lvl1pPr>
              <a:defRPr/>
            </a:lvl1pPr>
          </a:lstStyle>
          <a:p>
            <a:fld id="{19C3204F-F146-4F83-930C-EA9CF5D064EC}" type="slidenum">
              <a:rPr lang="sl-SI" altLang="sl-SI"/>
              <a:pPr/>
              <a:t>‹#›</a:t>
            </a:fld>
            <a:endParaRPr lang="sl-SI" altLang="sl-SI"/>
          </a:p>
        </p:txBody>
      </p:sp>
    </p:spTree>
    <p:extLst>
      <p:ext uri="{BB962C8B-B14F-4D97-AF65-F5344CB8AC3E}">
        <p14:creationId xmlns:p14="http://schemas.microsoft.com/office/powerpoint/2010/main" val="306623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77FDD506-6AF7-4F35-933D-6C862C12F5FE}"/>
              </a:ext>
            </a:extLst>
          </p:cNvPr>
          <p:cNvSpPr>
            <a:spLocks noGrp="1"/>
          </p:cNvSpPr>
          <p:nvPr>
            <p:ph type="dt" sz="half" idx="10"/>
          </p:nvPr>
        </p:nvSpPr>
        <p:spPr/>
        <p:txBody>
          <a:bodyPr/>
          <a:lstStyle>
            <a:lvl1pPr>
              <a:defRPr/>
            </a:lvl1pPr>
          </a:lstStyle>
          <a:p>
            <a:pPr>
              <a:defRPr/>
            </a:pPr>
            <a:fld id="{8BD27CA7-7ADF-4DA7-A440-BF9D03D7082E}" type="datetimeFigureOut">
              <a:rPr lang="sl-SI"/>
              <a:pPr>
                <a:defRPr/>
              </a:pPr>
              <a:t>3. 06. 2019</a:t>
            </a:fld>
            <a:endParaRPr lang="sl-SI"/>
          </a:p>
        </p:txBody>
      </p:sp>
      <p:sp>
        <p:nvSpPr>
          <p:cNvPr id="6" name="Ograda noge 21">
            <a:extLst>
              <a:ext uri="{FF2B5EF4-FFF2-40B4-BE49-F238E27FC236}">
                <a16:creationId xmlns:a16="http://schemas.microsoft.com/office/drawing/2014/main" id="{02B045D9-FDF3-46E0-8217-72A99414A0B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8C72A857-782B-49F7-B565-708708DF2939}"/>
              </a:ext>
            </a:extLst>
          </p:cNvPr>
          <p:cNvSpPr>
            <a:spLocks noGrp="1"/>
          </p:cNvSpPr>
          <p:nvPr>
            <p:ph type="sldNum" sz="quarter" idx="12"/>
          </p:nvPr>
        </p:nvSpPr>
        <p:spPr/>
        <p:txBody>
          <a:bodyPr/>
          <a:lstStyle>
            <a:lvl1pPr>
              <a:defRPr/>
            </a:lvl1pPr>
          </a:lstStyle>
          <a:p>
            <a:fld id="{215F7AB6-0064-4A41-9AA0-AAAC138B6937}" type="slidenum">
              <a:rPr lang="sl-SI" altLang="sl-SI"/>
              <a:pPr/>
              <a:t>‹#›</a:t>
            </a:fld>
            <a:endParaRPr lang="sl-SI" altLang="sl-SI"/>
          </a:p>
        </p:txBody>
      </p:sp>
    </p:spTree>
    <p:extLst>
      <p:ext uri="{BB962C8B-B14F-4D97-AF65-F5344CB8AC3E}">
        <p14:creationId xmlns:p14="http://schemas.microsoft.com/office/powerpoint/2010/main" val="83565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A28BE819-577B-4093-A7EC-AEB12F2C9AE2}"/>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F2249410-41B7-470B-8D4B-2AE54ECBE694}"/>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8A35BDBF-EE74-4148-9668-8C245BA6F60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10">
            <a:extLst>
              <a:ext uri="{FF2B5EF4-FFF2-40B4-BE49-F238E27FC236}">
                <a16:creationId xmlns:a16="http://schemas.microsoft.com/office/drawing/2014/main" id="{4AFD0A3C-15E1-4E04-979A-DDD58090398C}"/>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51D297B0-06D8-4845-BB6C-0C294CF30528}"/>
              </a:ext>
            </a:extLst>
          </p:cNvPr>
          <p:cNvSpPr>
            <a:spLocks noGrp="1"/>
          </p:cNvSpPr>
          <p:nvPr>
            <p:ph type="dt" sz="half" idx="10"/>
          </p:nvPr>
        </p:nvSpPr>
        <p:spPr/>
        <p:txBody>
          <a:bodyPr/>
          <a:lstStyle>
            <a:lvl1pPr>
              <a:defRPr/>
            </a:lvl1pPr>
          </a:lstStyle>
          <a:p>
            <a:pPr>
              <a:defRPr/>
            </a:pPr>
            <a:fld id="{2CAC2C06-948E-4DF6-9C2D-BF379DB7CF43}" type="datetimeFigureOut">
              <a:rPr lang="sl-SI"/>
              <a:pPr>
                <a:defRPr/>
              </a:pPr>
              <a:t>3. 06. 2019</a:t>
            </a:fld>
            <a:endParaRPr lang="sl-SI"/>
          </a:p>
        </p:txBody>
      </p:sp>
      <p:sp>
        <p:nvSpPr>
          <p:cNvPr id="10" name="Ograda noge 5">
            <a:extLst>
              <a:ext uri="{FF2B5EF4-FFF2-40B4-BE49-F238E27FC236}">
                <a16:creationId xmlns:a16="http://schemas.microsoft.com/office/drawing/2014/main" id="{7F091ACF-0757-46DB-9B6E-081DA072D097}"/>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6539BEFC-A157-4789-8A4D-AE6F565F33DC}"/>
              </a:ext>
            </a:extLst>
          </p:cNvPr>
          <p:cNvSpPr>
            <a:spLocks noGrp="1"/>
          </p:cNvSpPr>
          <p:nvPr>
            <p:ph type="sldNum" sz="quarter" idx="12"/>
          </p:nvPr>
        </p:nvSpPr>
        <p:spPr>
          <a:xfrm>
            <a:off x="8077200" y="6356350"/>
            <a:ext cx="609600" cy="365125"/>
          </a:xfrm>
        </p:spPr>
        <p:txBody>
          <a:bodyPr/>
          <a:lstStyle>
            <a:lvl1pPr>
              <a:defRPr/>
            </a:lvl1pPr>
          </a:lstStyle>
          <a:p>
            <a:fld id="{6F16BF21-DB1C-4650-B5F9-07D7289E9BCD}" type="slidenum">
              <a:rPr lang="sl-SI" altLang="sl-SI"/>
              <a:pPr/>
              <a:t>‹#›</a:t>
            </a:fld>
            <a:endParaRPr lang="sl-SI" altLang="sl-SI"/>
          </a:p>
        </p:txBody>
      </p:sp>
    </p:spTree>
    <p:extLst>
      <p:ext uri="{BB962C8B-B14F-4D97-AF65-F5344CB8AC3E}">
        <p14:creationId xmlns:p14="http://schemas.microsoft.com/office/powerpoint/2010/main" val="122577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E7715D84-BF78-4B5B-A22B-4B884708D88D}"/>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7">
            <a:extLst>
              <a:ext uri="{FF2B5EF4-FFF2-40B4-BE49-F238E27FC236}">
                <a16:creationId xmlns:a16="http://schemas.microsoft.com/office/drawing/2014/main" id="{8AB63322-5D2E-4EE3-968B-FFB02124DD6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Ograda naslova 8">
            <a:extLst>
              <a:ext uri="{FF2B5EF4-FFF2-40B4-BE49-F238E27FC236}">
                <a16:creationId xmlns:a16="http://schemas.microsoft.com/office/drawing/2014/main" id="{B10AF699-D35B-4C1F-964A-57F34C449A39}"/>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55B937F8-D961-4F00-9CF8-43236F6A9063}"/>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C7821AE7-E961-435B-96E3-5A142DC3495B}"/>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4DE6BDE-562A-4177-A53C-E3D4628BA2CB}" type="datetimeFigureOut">
              <a:rPr lang="sl-SI"/>
              <a:pPr>
                <a:defRPr/>
              </a:pPr>
              <a:t>3. 06. 2019</a:t>
            </a:fld>
            <a:endParaRPr lang="sl-SI"/>
          </a:p>
        </p:txBody>
      </p:sp>
      <p:sp>
        <p:nvSpPr>
          <p:cNvPr id="22" name="Ograda noge 21">
            <a:extLst>
              <a:ext uri="{FF2B5EF4-FFF2-40B4-BE49-F238E27FC236}">
                <a16:creationId xmlns:a16="http://schemas.microsoft.com/office/drawing/2014/main" id="{2E659639-2AC0-48DF-90FC-12F152C76A84}"/>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Ograda številke diapozitiva 17">
            <a:extLst>
              <a:ext uri="{FF2B5EF4-FFF2-40B4-BE49-F238E27FC236}">
                <a16:creationId xmlns:a16="http://schemas.microsoft.com/office/drawing/2014/main" id="{E5BB373B-63E1-4445-89EF-9E3807F24E96}"/>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96D3C15A-1662-4E6D-A783-2E307A17AFFA}" type="slidenum">
              <a:rPr lang="sl-SI" altLang="sl-SI"/>
              <a:pPr/>
              <a:t>‹#›</a:t>
            </a:fld>
            <a:endParaRPr lang="sl-SI" altLang="sl-SI"/>
          </a:p>
        </p:txBody>
      </p:sp>
      <p:grpSp>
        <p:nvGrpSpPr>
          <p:cNvPr id="1033" name="Skupina 1">
            <a:extLst>
              <a:ext uri="{FF2B5EF4-FFF2-40B4-BE49-F238E27FC236}">
                <a16:creationId xmlns:a16="http://schemas.microsoft.com/office/drawing/2014/main" id="{FE2AF940-211A-4E10-A0B2-2D0BC1FE4150}"/>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866B5ED4-F4FF-439E-A588-C96421CDB6E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ostoročno 12">
              <a:extLst>
                <a:ext uri="{FF2B5EF4-FFF2-40B4-BE49-F238E27FC236}">
                  <a16:creationId xmlns:a16="http://schemas.microsoft.com/office/drawing/2014/main" id="{B604213B-3BB7-4712-BF69-3B7D607D9585}"/>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Joze\Desktop\Wolfgang%20Amadeus%20Mozart%20-%20Piano%20Concerto%20No%2021%20-%20Andante.mp3" TargetMode="Externa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734DB2-620E-46B4-9D88-2E845326BB19}"/>
              </a:ext>
            </a:extLst>
          </p:cNvPr>
          <p:cNvSpPr>
            <a:spLocks noGrp="1"/>
          </p:cNvSpPr>
          <p:nvPr>
            <p:ph type="ctrTitle"/>
          </p:nvPr>
        </p:nvSpPr>
        <p:spPr/>
        <p:txBody>
          <a:bodyPr>
            <a:normAutofit fontScale="90000"/>
          </a:bodyPr>
          <a:lstStyle/>
          <a:p>
            <a:pPr fontAlgn="auto">
              <a:spcAft>
                <a:spcPts val="0"/>
              </a:spcAft>
              <a:defRPr/>
            </a:pPr>
            <a:r>
              <a:rPr lang="sl-SI" sz="7200" dirty="0"/>
              <a:t>BARONOV MLAJŠI BRAT</a:t>
            </a:r>
          </a:p>
        </p:txBody>
      </p:sp>
      <p:sp>
        <p:nvSpPr>
          <p:cNvPr id="3" name="Podnaslov 2">
            <a:extLst>
              <a:ext uri="{FF2B5EF4-FFF2-40B4-BE49-F238E27FC236}">
                <a16:creationId xmlns:a16="http://schemas.microsoft.com/office/drawing/2014/main" id="{57762A98-C00C-4690-BB79-B0FBA0564DA7}"/>
              </a:ext>
            </a:extLst>
          </p:cNvPr>
          <p:cNvSpPr>
            <a:spLocks noGrp="1"/>
          </p:cNvSpPr>
          <p:nvPr>
            <p:ph type="subTitle" idx="1"/>
          </p:nvPr>
        </p:nvSpPr>
        <p:spPr>
          <a:xfrm>
            <a:off x="533400" y="3228975"/>
            <a:ext cx="7854950" cy="1752600"/>
          </a:xfrm>
        </p:spPr>
        <p:txBody>
          <a:bodyPr/>
          <a:lstStyle/>
          <a:p>
            <a:pPr marR="0"/>
            <a:r>
              <a:rPr lang="sl-SI" altLang="sl-SI" sz="5400"/>
              <a:t>VITAN MAL</a:t>
            </a:r>
          </a:p>
        </p:txBody>
      </p:sp>
      <p:pic>
        <p:nvPicPr>
          <p:cNvPr id="10" name="Wolfgang Amadeus Mozart - Piano Concerto No 21 - Andante.mp3">
            <a:hlinkClick r:id="" action="ppaction://media"/>
            <a:extLst>
              <a:ext uri="{FF2B5EF4-FFF2-40B4-BE49-F238E27FC236}">
                <a16:creationId xmlns:a16="http://schemas.microsoft.com/office/drawing/2014/main" id="{621C7E87-AE7F-4CEB-8198-003A64139AC1}"/>
              </a:ext>
            </a:extLst>
          </p:cNvPr>
          <p:cNvPicPr>
            <a:picLocks noRot="1" noChangeAspect="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descr="55 001.jpg">
            <a:extLst>
              <a:ext uri="{FF2B5EF4-FFF2-40B4-BE49-F238E27FC236}">
                <a16:creationId xmlns:a16="http://schemas.microsoft.com/office/drawing/2014/main" id="{4E1F0C91-2F36-4615-A43C-4B817635C812}"/>
              </a:ext>
            </a:extLst>
          </p:cNvPr>
          <p:cNvPicPr>
            <a:picLocks noChangeAspect="1"/>
          </p:cNvPicPr>
          <p:nvPr/>
        </p:nvPicPr>
        <p:blipFill>
          <a:blip r:embed="rId5">
            <a:extLst>
              <a:ext uri="{28A0092B-C50C-407E-A947-70E740481C1C}">
                <a14:useLocalDpi xmlns:a14="http://schemas.microsoft.com/office/drawing/2010/main" val="0"/>
              </a:ext>
            </a:extLst>
          </a:blip>
          <a:srcRect r="34746" b="3801"/>
          <a:stretch>
            <a:fillRect/>
          </a:stretch>
        </p:blipFill>
        <p:spPr bwMode="auto">
          <a:xfrm rot="-233007">
            <a:off x="900113" y="2420938"/>
            <a:ext cx="3179762"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38" presetClass="entr" presetSubtype="0" accel="50000" fill="hold" nodeType="withEffect">
                                  <p:stCondLst>
                                    <p:cond delay="0"/>
                                  </p:stCondLst>
                                  <p:iterate type="lt">
                                    <p:tmPct val="50000"/>
                                  </p:iterate>
                                  <p:childTnLst>
                                    <p:set>
                                      <p:cBhvr>
                                        <p:cTn id="8" dur="1" fill="hold">
                                          <p:stCondLst>
                                            <p:cond delay="0"/>
                                          </p:stCondLst>
                                        </p:cTn>
                                        <p:tgtEl>
                                          <p:spTgt spid="2"/>
                                        </p:tgtEl>
                                        <p:attrNameLst>
                                          <p:attrName>style.visibility</p:attrName>
                                        </p:attrNameLst>
                                      </p:cBhvr>
                                      <p:to>
                                        <p:strVal val="visible"/>
                                      </p:to>
                                    </p:set>
                                    <p:set>
                                      <p:cBhvr>
                                        <p:cTn id="9" dur="228" fill="hold">
                                          <p:stCondLst>
                                            <p:cond delay="0"/>
                                          </p:stCondLst>
                                        </p:cTn>
                                        <p:tgtEl>
                                          <p:spTgt spid="2"/>
                                        </p:tgtEl>
                                        <p:attrNameLst>
                                          <p:attrName>style.rotation</p:attrName>
                                        </p:attrNameLst>
                                      </p:cBhvr>
                                      <p:to>
                                        <p:strVal val="-45.0"/>
                                      </p:to>
                                    </p:set>
                                    <p:anim calcmode="lin" valueType="num">
                                      <p:cBhvr>
                                        <p:cTn id="10"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1"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2"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3"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4" fill="hold" nodeType="afterGroup">
                            <p:stCondLst>
                              <p:cond delay="4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par>
                          <p:cTn id="21" fill="hold" nodeType="afterGroup">
                            <p:stCondLst>
                              <p:cond delay="6200"/>
                            </p:stCondLst>
                            <p:childTnLst>
                              <p:par>
                                <p:cTn id="22" presetID="5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1"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B3F4DE08-D1C1-4B39-A2AA-D080B4DE138C}"/>
              </a:ext>
            </a:extLst>
          </p:cNvPr>
          <p:cNvSpPr>
            <a:spLocks noGrp="1"/>
          </p:cNvSpPr>
          <p:nvPr>
            <p:ph type="title"/>
          </p:nvPr>
        </p:nvSpPr>
        <p:spPr>
          <a:xfrm>
            <a:off x="457200" y="704850"/>
            <a:ext cx="8229600" cy="1644650"/>
          </a:xfrm>
        </p:spPr>
        <p:txBody>
          <a:bodyPr/>
          <a:lstStyle/>
          <a:p>
            <a:r>
              <a:rPr lang="sl-SI" altLang="sl-SI"/>
              <a:t>Bojna sekira z matematikarico </a:t>
            </a:r>
            <a:br>
              <a:rPr lang="sl-SI" altLang="sl-SI"/>
            </a:br>
            <a:r>
              <a:rPr lang="sl-SI" altLang="sl-SI"/>
              <a:t>še ni zakopana</a:t>
            </a:r>
          </a:p>
        </p:txBody>
      </p:sp>
      <p:sp>
        <p:nvSpPr>
          <p:cNvPr id="14339" name="Ograda vsebine 2">
            <a:extLst>
              <a:ext uri="{FF2B5EF4-FFF2-40B4-BE49-F238E27FC236}">
                <a16:creationId xmlns:a16="http://schemas.microsoft.com/office/drawing/2014/main" id="{86C6FE42-E430-4DF3-B4FF-E9D911C4F3C8}"/>
              </a:ext>
            </a:extLst>
          </p:cNvPr>
          <p:cNvSpPr>
            <a:spLocks noGrp="1"/>
          </p:cNvSpPr>
          <p:nvPr>
            <p:ph idx="1"/>
          </p:nvPr>
        </p:nvSpPr>
        <p:spPr>
          <a:xfrm>
            <a:off x="457200" y="2565400"/>
            <a:ext cx="8229600" cy="3759200"/>
          </a:xfrm>
        </p:spPr>
        <p:txBody>
          <a:bodyPr/>
          <a:lstStyle/>
          <a:p>
            <a:endParaRPr lang="sl-SI" altLang="sl-SI"/>
          </a:p>
        </p:txBody>
      </p:sp>
      <p:sp>
        <p:nvSpPr>
          <p:cNvPr id="4" name="Elipsa 3">
            <a:extLst>
              <a:ext uri="{FF2B5EF4-FFF2-40B4-BE49-F238E27FC236}">
                <a16:creationId xmlns:a16="http://schemas.microsoft.com/office/drawing/2014/main" id="{E4E73796-F372-4127-85CF-46F296FAD9E1}"/>
              </a:ext>
            </a:extLst>
          </p:cNvPr>
          <p:cNvSpPr/>
          <p:nvPr/>
        </p:nvSpPr>
        <p:spPr>
          <a:xfrm rot="518514">
            <a:off x="1331640" y="2564904"/>
            <a:ext cx="6408712" cy="3312368"/>
          </a:xfrm>
          <a:prstGeom prst="ellipse">
            <a:avLst/>
          </a:prstGeom>
          <a:solidFill>
            <a:srgbClr val="FFC000"/>
          </a:solidFill>
          <a:effectLst>
            <a:glow rad="2286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Še naprej je učiteljica matematike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Plevnička</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iztegovala roko in migala s kazalcem, da bi kar najhitreje ugodil njeni zahtevi.</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Naj ji še enkrat reče koza?</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F65BC463-E68B-47C3-A6CD-77555FFFFAAC}"/>
              </a:ext>
            </a:extLst>
          </p:cNvPr>
          <p:cNvSpPr>
            <a:spLocks noGrp="1"/>
          </p:cNvSpPr>
          <p:nvPr>
            <p:ph type="title"/>
          </p:nvPr>
        </p:nvSpPr>
        <p:spPr/>
        <p:txBody>
          <a:bodyPr/>
          <a:lstStyle/>
          <a:p>
            <a:r>
              <a:rPr lang="sl-SI" altLang="sl-SI"/>
              <a:t>Sreča in smola</a:t>
            </a:r>
          </a:p>
        </p:txBody>
      </p:sp>
      <p:pic>
        <p:nvPicPr>
          <p:cNvPr id="4" name="Ograda vsebine 3" descr="150 001.jpg">
            <a:extLst>
              <a:ext uri="{FF2B5EF4-FFF2-40B4-BE49-F238E27FC236}">
                <a16:creationId xmlns:a16="http://schemas.microsoft.com/office/drawing/2014/main" id="{39E60046-545D-4DB6-ADB3-A9B557F2FDA3}"/>
              </a:ext>
            </a:extLst>
          </p:cNvPr>
          <p:cNvPicPr>
            <a:picLocks noGrp="1" noChangeAspect="1"/>
          </p:cNvPicPr>
          <p:nvPr>
            <p:ph idx="1"/>
          </p:nvPr>
        </p:nvPicPr>
        <p:blipFill>
          <a:blip r:embed="rId2" cstate="print"/>
          <a:srcRect l="18831" t="32392" r="8441"/>
          <a:stretch>
            <a:fillRect/>
          </a:stretch>
        </p:blipFill>
        <p:spPr>
          <a:xfrm>
            <a:off x="5580112" y="1556792"/>
            <a:ext cx="2880000" cy="4238962"/>
          </a:xfrm>
          <a:effectLst>
            <a:glow rad="228600">
              <a:schemeClr val="accent1">
                <a:satMod val="175000"/>
                <a:alpha val="40000"/>
              </a:schemeClr>
            </a:glow>
          </a:effectLst>
        </p:spPr>
      </p:pic>
      <p:sp>
        <p:nvSpPr>
          <p:cNvPr id="5" name="Elipsa 4">
            <a:extLst>
              <a:ext uri="{FF2B5EF4-FFF2-40B4-BE49-F238E27FC236}">
                <a16:creationId xmlns:a16="http://schemas.microsoft.com/office/drawing/2014/main" id="{CB8ED591-7DE8-4ED6-A599-82E55F14C735}"/>
              </a:ext>
            </a:extLst>
          </p:cNvPr>
          <p:cNvSpPr/>
          <p:nvPr/>
        </p:nvSpPr>
        <p:spPr>
          <a:xfrm rot="330388">
            <a:off x="395536" y="2132856"/>
            <a:ext cx="5400600" cy="3600400"/>
          </a:xfrm>
          <a:prstGeom prst="ellipse">
            <a:avLst/>
          </a:prstGeom>
          <a:solidFill>
            <a:srgbClr val="FF0000"/>
          </a:solidFill>
          <a:effectLst>
            <a:glow rad="228600">
              <a:schemeClr val="accent3">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’’Sedi, Tadej!  Res ne vem kaj bom s teboj!’’ </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Vzela je svinčnik in Tadej je takoj, ko si je otrl oči, videl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enico</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ki se je usidrala k štirici in dvojki.</a:t>
            </a:r>
          </a:p>
        </p:txBody>
      </p:sp>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5E76CE41-0032-4549-B4A1-AA92BE3D2BF5}"/>
              </a:ext>
            </a:extLst>
          </p:cNvPr>
          <p:cNvSpPr>
            <a:spLocks noGrp="1"/>
          </p:cNvSpPr>
          <p:nvPr>
            <p:ph type="title"/>
          </p:nvPr>
        </p:nvSpPr>
        <p:spPr/>
        <p:txBody>
          <a:bodyPr/>
          <a:lstStyle/>
          <a:p>
            <a:r>
              <a:rPr lang="sl-SI" altLang="sl-SI"/>
              <a:t>Pri jezdecih na jeklenih konjih</a:t>
            </a:r>
          </a:p>
        </p:txBody>
      </p:sp>
      <p:sp>
        <p:nvSpPr>
          <p:cNvPr id="16387" name="Ograda vsebine 2">
            <a:extLst>
              <a:ext uri="{FF2B5EF4-FFF2-40B4-BE49-F238E27FC236}">
                <a16:creationId xmlns:a16="http://schemas.microsoft.com/office/drawing/2014/main" id="{DE4EBACC-1D99-4F7E-9F91-7EE43FC20440}"/>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E91FBDEA-053F-4C9E-A83E-83FC15A3A7A4}"/>
              </a:ext>
            </a:extLst>
          </p:cNvPr>
          <p:cNvSpPr/>
          <p:nvPr/>
        </p:nvSpPr>
        <p:spPr>
          <a:xfrm>
            <a:off x="755576" y="2276872"/>
            <a:ext cx="6840760" cy="3240360"/>
          </a:xfrm>
          <a:prstGeom prst="ellipse">
            <a:avLst/>
          </a:prstGeom>
          <a:effectLst>
            <a:glow rad="228600">
              <a:schemeClr val="accent1">
                <a:satMod val="175000"/>
                <a:alpha val="40000"/>
              </a:schemeClr>
            </a:glow>
            <a:outerShdw blurRad="57150" dist="38100" dir="5400000" algn="ctr" rotWithShape="0">
              <a:schemeClr val="accent4">
                <a:shade val="9000"/>
                <a:satMod val="105000"/>
                <a:alpha val="48000"/>
              </a:scheme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Vžigalica je jahal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Kawasakija</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Jani čisto novo Hondo in Mare številka dve miličniški BMW.</a:t>
            </a:r>
          </a:p>
        </p:txBody>
      </p:sp>
    </p:spTree>
  </p:cSld>
  <p:clrMapOvr>
    <a:masterClrMapping/>
  </p:clrMapOvr>
  <p:transition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4BB426F0-1A3C-4031-B027-F515FFC07C46}"/>
              </a:ext>
            </a:extLst>
          </p:cNvPr>
          <p:cNvSpPr>
            <a:spLocks noGrp="1"/>
          </p:cNvSpPr>
          <p:nvPr>
            <p:ph type="title"/>
          </p:nvPr>
        </p:nvSpPr>
        <p:spPr/>
        <p:txBody>
          <a:bodyPr/>
          <a:lstStyle/>
          <a:p>
            <a:r>
              <a:rPr lang="sl-SI" altLang="sl-SI"/>
              <a:t>Zaupen pomenek</a:t>
            </a:r>
          </a:p>
        </p:txBody>
      </p:sp>
      <p:sp>
        <p:nvSpPr>
          <p:cNvPr id="17411" name="Ograda vsebine 2">
            <a:extLst>
              <a:ext uri="{FF2B5EF4-FFF2-40B4-BE49-F238E27FC236}">
                <a16:creationId xmlns:a16="http://schemas.microsoft.com/office/drawing/2014/main" id="{3E77031E-015D-44B4-B6F7-3A88E64795E9}"/>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0924A456-355E-458D-BC86-0911C31AE13E}"/>
              </a:ext>
            </a:extLst>
          </p:cNvPr>
          <p:cNvSpPr/>
          <p:nvPr/>
        </p:nvSpPr>
        <p:spPr>
          <a:xfrm rot="182726">
            <a:off x="1259632" y="2276872"/>
            <a:ext cx="7416824" cy="396044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’’Si opazil Bobovo roko?’’ Tadej je pokimal. </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Zdaj je Baron brez besed slekel suknjič in dvignil rokav majice. Nedotaknjeno kožo je potisnil dečku pod nos, da si jo je pobliže ogledal.</a:t>
            </a:r>
          </a:p>
        </p:txBody>
      </p:sp>
    </p:spTree>
  </p:cSld>
  <p:clrMapOvr>
    <a:masterClrMapping/>
  </p:clrMapOvr>
  <p:transition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68F4612C-0CEE-4EE8-BF2C-3E4009A9214F}"/>
              </a:ext>
            </a:extLst>
          </p:cNvPr>
          <p:cNvSpPr>
            <a:spLocks noGrp="1"/>
          </p:cNvSpPr>
          <p:nvPr>
            <p:ph type="title"/>
          </p:nvPr>
        </p:nvSpPr>
        <p:spPr>
          <a:xfrm>
            <a:off x="395288" y="333375"/>
            <a:ext cx="8229600" cy="1143000"/>
          </a:xfrm>
        </p:spPr>
        <p:txBody>
          <a:bodyPr/>
          <a:lstStyle/>
          <a:p>
            <a:r>
              <a:rPr lang="sl-SI" altLang="sl-SI"/>
              <a:t>Skrivna akcija</a:t>
            </a:r>
          </a:p>
        </p:txBody>
      </p:sp>
      <p:pic>
        <p:nvPicPr>
          <p:cNvPr id="5" name="Ograda vsebine 4" descr="0152 001.jpg">
            <a:extLst>
              <a:ext uri="{FF2B5EF4-FFF2-40B4-BE49-F238E27FC236}">
                <a16:creationId xmlns:a16="http://schemas.microsoft.com/office/drawing/2014/main" id="{443A9268-3968-48BB-9306-5D379B30661F}"/>
              </a:ext>
            </a:extLst>
          </p:cNvPr>
          <p:cNvPicPr>
            <a:picLocks noGrp="1" noChangeAspect="1"/>
          </p:cNvPicPr>
          <p:nvPr>
            <p:ph idx="1"/>
          </p:nvPr>
        </p:nvPicPr>
        <p:blipFill>
          <a:blip r:embed="rId2" cstate="print"/>
          <a:srcRect l="15727" t="32810" r="8259" b="3211"/>
          <a:stretch>
            <a:fillRect/>
          </a:stretch>
        </p:blipFill>
        <p:spPr>
          <a:xfrm>
            <a:off x="5796136" y="764704"/>
            <a:ext cx="2944608" cy="3960000"/>
          </a:xfrm>
          <a:ln>
            <a:solidFill>
              <a:schemeClr val="accent1">
                <a:lumMod val="40000"/>
                <a:lumOff val="60000"/>
              </a:schemeClr>
            </a:solidFill>
          </a:ln>
          <a:effectLst>
            <a:glow rad="139700">
              <a:schemeClr val="accent2">
                <a:satMod val="175000"/>
                <a:alpha val="40000"/>
              </a:schemeClr>
            </a:glow>
          </a:effectLst>
        </p:spPr>
      </p:pic>
      <p:sp>
        <p:nvSpPr>
          <p:cNvPr id="4" name="Elipsa 3">
            <a:extLst>
              <a:ext uri="{FF2B5EF4-FFF2-40B4-BE49-F238E27FC236}">
                <a16:creationId xmlns:a16="http://schemas.microsoft.com/office/drawing/2014/main" id="{81FCBEA0-94C7-4318-A2AE-4CF8C7D9116F}"/>
              </a:ext>
            </a:extLst>
          </p:cNvPr>
          <p:cNvSpPr/>
          <p:nvPr/>
        </p:nvSpPr>
        <p:spPr>
          <a:xfrm rot="250370">
            <a:off x="79105" y="1539346"/>
            <a:ext cx="5544616" cy="2376264"/>
          </a:xfrm>
          <a:prstGeom prst="ellipse">
            <a:avLst/>
          </a:prstGeom>
          <a:solidFill>
            <a:srgbClr val="FF000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Rukni</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se na motor!’’ Tadej ni odklonil povabilu Vžigalice</a:t>
            </a:r>
          </a:p>
        </p:txBody>
      </p:sp>
      <p:sp>
        <p:nvSpPr>
          <p:cNvPr id="6" name="Elipsa 5">
            <a:extLst>
              <a:ext uri="{FF2B5EF4-FFF2-40B4-BE49-F238E27FC236}">
                <a16:creationId xmlns:a16="http://schemas.microsoft.com/office/drawing/2014/main" id="{8764717F-0C9F-4F76-9F94-33BAB771DCED}"/>
              </a:ext>
            </a:extLst>
          </p:cNvPr>
          <p:cNvSpPr/>
          <p:nvPr/>
        </p:nvSpPr>
        <p:spPr>
          <a:xfrm rot="21273523">
            <a:off x="1763688" y="4221088"/>
            <a:ext cx="5976664" cy="2636912"/>
          </a:xfrm>
          <a:prstGeom prst="ellipse">
            <a:avLst/>
          </a:prstGeom>
          <a:effectLst>
            <a:glow rad="228600">
              <a:schemeClr val="accent4">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’’Kam naj te zategnem?’’ je zavpil Vžigalica, da ga je deček sploh slišal.</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622AA15C-B4B4-4523-8A63-28CD3E3D7D72}"/>
              </a:ext>
            </a:extLst>
          </p:cNvPr>
          <p:cNvSpPr>
            <a:spLocks noGrp="1"/>
          </p:cNvSpPr>
          <p:nvPr>
            <p:ph type="title"/>
          </p:nvPr>
        </p:nvSpPr>
        <p:spPr/>
        <p:txBody>
          <a:bodyPr/>
          <a:lstStyle/>
          <a:p>
            <a:r>
              <a:rPr lang="sl-SI" altLang="sl-SI"/>
              <a:t>Detektiva na delu</a:t>
            </a:r>
          </a:p>
        </p:txBody>
      </p:sp>
      <p:sp>
        <p:nvSpPr>
          <p:cNvPr id="19459" name="Ograda vsebine 2">
            <a:extLst>
              <a:ext uri="{FF2B5EF4-FFF2-40B4-BE49-F238E27FC236}">
                <a16:creationId xmlns:a16="http://schemas.microsoft.com/office/drawing/2014/main" id="{D9186699-13B6-4CD8-BAEE-434CCB746D78}"/>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590D3421-F3BA-4324-929B-1FE0FC11004D}"/>
              </a:ext>
            </a:extLst>
          </p:cNvPr>
          <p:cNvSpPr/>
          <p:nvPr/>
        </p:nvSpPr>
        <p:spPr>
          <a:xfrm rot="1016726">
            <a:off x="1115616" y="2420888"/>
            <a:ext cx="7272808" cy="3240360"/>
          </a:xfrm>
          <a:prstGeom prst="ellipse">
            <a:avLst/>
          </a:prstGeom>
          <a:effectLst>
            <a:glow rad="228600">
              <a:schemeClr val="accent2">
                <a:satMod val="175000"/>
                <a:alpha val="40000"/>
              </a:schemeClr>
            </a:glow>
            <a:outerShdw blurRad="57150" dist="38100" dir="5400000" algn="ctr" rotWithShape="0">
              <a:schemeClr val="accent4">
                <a:shade val="9000"/>
                <a:satMod val="105000"/>
                <a:alpha val="48000"/>
              </a:schemeClr>
            </a:outerShdw>
          </a:effectLst>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Vsak učitelj se je že na začetku svoje ure spotaknil ob Tadejevo pričesko. Kar tekmovali so, kateri bo bolj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duhovid</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688AD91B-302C-4C6E-BADA-B648C21D85A3}"/>
              </a:ext>
            </a:extLst>
          </p:cNvPr>
          <p:cNvSpPr>
            <a:spLocks noGrp="1"/>
          </p:cNvSpPr>
          <p:nvPr>
            <p:ph type="title"/>
          </p:nvPr>
        </p:nvSpPr>
        <p:spPr/>
        <p:txBody>
          <a:bodyPr/>
          <a:lstStyle/>
          <a:p>
            <a:r>
              <a:rPr lang="sl-SI" altLang="sl-SI"/>
              <a:t>Dobrodošla Jana</a:t>
            </a:r>
          </a:p>
        </p:txBody>
      </p:sp>
      <p:pic>
        <p:nvPicPr>
          <p:cNvPr id="4" name="Ograda vsebine 3" descr="592 001.jpg">
            <a:extLst>
              <a:ext uri="{FF2B5EF4-FFF2-40B4-BE49-F238E27FC236}">
                <a16:creationId xmlns:a16="http://schemas.microsoft.com/office/drawing/2014/main" id="{F9A77EF8-18FA-45D0-B0AB-925DF0199273}"/>
              </a:ext>
            </a:extLst>
          </p:cNvPr>
          <p:cNvPicPr>
            <a:picLocks noGrp="1" noChangeAspect="1"/>
          </p:cNvPicPr>
          <p:nvPr>
            <p:ph idx="1"/>
          </p:nvPr>
        </p:nvPicPr>
        <p:blipFill>
          <a:blip r:embed="rId2" cstate="print"/>
          <a:srcRect l="9336" t="11065" r="17082"/>
          <a:stretch>
            <a:fillRect/>
          </a:stretch>
        </p:blipFill>
        <p:spPr>
          <a:xfrm>
            <a:off x="5868144" y="908720"/>
            <a:ext cx="2736304" cy="3903712"/>
          </a:xfrm>
          <a:effectLst>
            <a:glow rad="228600">
              <a:schemeClr val="accent3">
                <a:satMod val="175000"/>
                <a:alpha val="40000"/>
              </a:schemeClr>
            </a:glow>
          </a:effectLst>
        </p:spPr>
      </p:pic>
      <p:sp>
        <p:nvSpPr>
          <p:cNvPr id="5" name="Elipsa 4">
            <a:extLst>
              <a:ext uri="{FF2B5EF4-FFF2-40B4-BE49-F238E27FC236}">
                <a16:creationId xmlns:a16="http://schemas.microsoft.com/office/drawing/2014/main" id="{B05BBA2F-C04E-4432-9F19-3C2890344918}"/>
              </a:ext>
            </a:extLst>
          </p:cNvPr>
          <p:cNvSpPr/>
          <p:nvPr/>
        </p:nvSpPr>
        <p:spPr>
          <a:xfrm rot="501365">
            <a:off x="-9722" y="2933197"/>
            <a:ext cx="6264696" cy="2808312"/>
          </a:xfrm>
          <a:prstGeom prst="ellipse">
            <a:avLst/>
          </a:prstGeom>
          <a:effectLst>
            <a:glow rad="228600">
              <a:schemeClr val="accent1">
                <a:satMod val="175000"/>
                <a:alpha val="40000"/>
              </a:schemeClr>
            </a:glow>
          </a:effectLst>
        </p:spPr>
        <p:style>
          <a:lnRef idx="2">
            <a:schemeClr val="accent1">
              <a:shade val="50000"/>
            </a:schemeClr>
          </a:lnRef>
          <a:fillRef idx="1002">
            <a:schemeClr val="lt2"/>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’’Prost sem do večera,’’ je naznanil deklici. </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’’Torbo sem pustil v razredu. Kdo bi jo nosil s seboj na potep!’’</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E08D532A-FE70-47FB-8E11-7AA24938A1CE}"/>
              </a:ext>
            </a:extLst>
          </p:cNvPr>
          <p:cNvSpPr>
            <a:spLocks noGrp="1"/>
          </p:cNvSpPr>
          <p:nvPr>
            <p:ph type="title"/>
          </p:nvPr>
        </p:nvSpPr>
        <p:spPr/>
        <p:txBody>
          <a:bodyPr/>
          <a:lstStyle/>
          <a:p>
            <a:r>
              <a:rPr lang="sl-SI" altLang="sl-SI"/>
              <a:t>Na koncertu</a:t>
            </a:r>
          </a:p>
        </p:txBody>
      </p:sp>
      <p:sp>
        <p:nvSpPr>
          <p:cNvPr id="21507" name="Ograda vsebine 2">
            <a:extLst>
              <a:ext uri="{FF2B5EF4-FFF2-40B4-BE49-F238E27FC236}">
                <a16:creationId xmlns:a16="http://schemas.microsoft.com/office/drawing/2014/main" id="{FA69AA5C-AD3E-4680-A2F2-58E759B93E92}"/>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14DEB50B-D26C-40A1-B240-A1815EFACE4D}"/>
              </a:ext>
            </a:extLst>
          </p:cNvPr>
          <p:cNvSpPr/>
          <p:nvPr/>
        </p:nvSpPr>
        <p:spPr>
          <a:xfrm rot="261113">
            <a:off x="1187624" y="2636912"/>
            <a:ext cx="6552728" cy="3168352"/>
          </a:xfrm>
          <a:prstGeom prst="ellipse">
            <a:avLst/>
          </a:prstGeom>
          <a:effectLst>
            <a:glow rad="228600">
              <a:schemeClr val="accent3">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Ob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lublani</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bulani</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je Tadej odpiral usta. Brez posebnega naprezanja si je osvežil besedilo. Mimogrede je opazil, da ga je deklica od strani zaljubljeno opazovala, večji fant pa je praznil steklenico piva.</a:t>
            </a:r>
            <a:endParaRPr lang="sl-SI" dirty="0"/>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C860D6A5-7365-40A1-9E5A-E2DF0BAF62B4}"/>
              </a:ext>
            </a:extLst>
          </p:cNvPr>
          <p:cNvSpPr>
            <a:spLocks noGrp="1"/>
          </p:cNvSpPr>
          <p:nvPr>
            <p:ph type="title"/>
          </p:nvPr>
        </p:nvSpPr>
        <p:spPr/>
        <p:txBody>
          <a:bodyPr/>
          <a:lstStyle/>
          <a:p>
            <a:r>
              <a:rPr lang="sl-SI" altLang="sl-SI"/>
              <a:t>Drago plačana pozabljivost</a:t>
            </a:r>
          </a:p>
        </p:txBody>
      </p:sp>
      <p:pic>
        <p:nvPicPr>
          <p:cNvPr id="11" name="Ograda vsebine 10" descr="515 001.jpg">
            <a:extLst>
              <a:ext uri="{FF2B5EF4-FFF2-40B4-BE49-F238E27FC236}">
                <a16:creationId xmlns:a16="http://schemas.microsoft.com/office/drawing/2014/main" id="{90D0A41D-C0ED-4A10-BF8A-1575E99DCDEB}"/>
              </a:ext>
            </a:extLst>
          </p:cNvPr>
          <p:cNvPicPr>
            <a:picLocks noGrp="1" noChangeAspect="1"/>
          </p:cNvPicPr>
          <p:nvPr>
            <p:ph idx="1"/>
          </p:nvPr>
        </p:nvPicPr>
        <p:blipFill>
          <a:blip r:embed="rId2" cstate="print"/>
          <a:srcRect l="15298" t="11483" r="18409"/>
          <a:stretch>
            <a:fillRect/>
          </a:stretch>
        </p:blipFill>
        <p:spPr>
          <a:xfrm>
            <a:off x="5724128" y="1988840"/>
            <a:ext cx="2808312" cy="3885381"/>
          </a:xfrm>
          <a:effectLst>
            <a:glow rad="228600">
              <a:schemeClr val="accent5">
                <a:satMod val="175000"/>
                <a:alpha val="40000"/>
              </a:schemeClr>
            </a:glow>
          </a:effectLst>
        </p:spPr>
      </p:pic>
      <p:sp>
        <p:nvSpPr>
          <p:cNvPr id="4" name="Elipsa 3">
            <a:extLst>
              <a:ext uri="{FF2B5EF4-FFF2-40B4-BE49-F238E27FC236}">
                <a16:creationId xmlns:a16="http://schemas.microsoft.com/office/drawing/2014/main" id="{F46D1271-4262-4EB6-8B8F-F07FAEE8EB4C}"/>
              </a:ext>
            </a:extLst>
          </p:cNvPr>
          <p:cNvSpPr/>
          <p:nvPr/>
        </p:nvSpPr>
        <p:spPr>
          <a:xfrm rot="307588">
            <a:off x="-208973" y="2756680"/>
            <a:ext cx="6032094" cy="2856809"/>
          </a:xfrm>
          <a:prstGeom prst="ellipse">
            <a:avLst/>
          </a:prstGeom>
          <a:effectLst>
            <a:glow rad="2286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Takoj ko je bila nevarnost mimo, se je prevalil na hrbet. Požvižgal se je na lase, s katerimi je drgnil ob asfaltu, pa tudi na lica, siva od prahu. Nekaj časa je zrl v nebo in se z grozo spraševal, če zaradi udarca ne bo ob otroke! </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0F7FD268-F2C6-480C-979C-C11567C4F492}"/>
              </a:ext>
            </a:extLst>
          </p:cNvPr>
          <p:cNvSpPr>
            <a:spLocks noGrp="1"/>
          </p:cNvSpPr>
          <p:nvPr>
            <p:ph type="title"/>
          </p:nvPr>
        </p:nvSpPr>
        <p:spPr/>
        <p:txBody>
          <a:bodyPr/>
          <a:lstStyle/>
          <a:p>
            <a:r>
              <a:rPr lang="sl-SI" altLang="sl-SI"/>
              <a:t>Maščevanje</a:t>
            </a:r>
          </a:p>
        </p:txBody>
      </p:sp>
      <p:sp>
        <p:nvSpPr>
          <p:cNvPr id="23555" name="Ograda vsebine 2">
            <a:extLst>
              <a:ext uri="{FF2B5EF4-FFF2-40B4-BE49-F238E27FC236}">
                <a16:creationId xmlns:a16="http://schemas.microsoft.com/office/drawing/2014/main" id="{EE2CD83A-12E1-4CBD-A067-E21EB2586EFF}"/>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443B1798-2628-4C5E-8002-303A3F8481B6}"/>
              </a:ext>
            </a:extLst>
          </p:cNvPr>
          <p:cNvSpPr/>
          <p:nvPr/>
        </p:nvSpPr>
        <p:spPr>
          <a:xfrm rot="498298">
            <a:off x="899592" y="2420888"/>
            <a:ext cx="6768752" cy="2952328"/>
          </a:xfrm>
          <a:prstGeom prst="ellipse">
            <a:avLst/>
          </a:prstGeom>
          <a:solidFill>
            <a:schemeClr val="accent2">
              <a:lumMod val="60000"/>
              <a:lumOff val="4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»Zdi se mi, da sta mojega brata prosila za nekakšni denarni prispevek? Kar jaz vama ga bom dal. Ne bo vama ga treba niti vračati!« </a:t>
            </a:r>
          </a:p>
          <a:p>
            <a:pPr algn="ctr" fontAlgn="auto">
              <a:spcBef>
                <a:spcPts val="0"/>
              </a:spcBef>
              <a:spcAft>
                <a:spcPts val="0"/>
              </a:spcAft>
              <a:defRPr/>
            </a:pPr>
            <a:endParaRPr lang="sl-SI"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1EDA412B-01B9-445F-9AEB-0F4D156F98CE}"/>
              </a:ext>
            </a:extLst>
          </p:cNvPr>
          <p:cNvSpPr>
            <a:spLocks noGrp="1"/>
          </p:cNvSpPr>
          <p:nvPr>
            <p:ph type="title"/>
          </p:nvPr>
        </p:nvSpPr>
        <p:spPr/>
        <p:txBody>
          <a:bodyPr>
            <a:normAutofit fontScale="90000"/>
          </a:bodyPr>
          <a:lstStyle/>
          <a:p>
            <a:pPr fontAlgn="auto">
              <a:spcAft>
                <a:spcPts val="0"/>
              </a:spcAft>
              <a:defRPr/>
            </a:pPr>
            <a:r>
              <a:rPr lang="sl-SI" dirty="0"/>
              <a:t>             </a:t>
            </a:r>
            <a:r>
              <a:rPr lang="sl-SI" sz="8000" dirty="0">
                <a:solidFill>
                  <a:schemeClr val="tx2">
                    <a:lumMod val="75000"/>
                  </a:schemeClr>
                </a:solidFill>
              </a:rPr>
              <a:t>Vitan  Mal </a:t>
            </a:r>
            <a:br>
              <a:rPr lang="sl-SI" dirty="0">
                <a:solidFill>
                  <a:schemeClr val="tx2">
                    <a:lumMod val="75000"/>
                  </a:schemeClr>
                </a:solidFill>
              </a:rPr>
            </a:br>
            <a:r>
              <a:rPr lang="sl-SI" dirty="0">
                <a:solidFill>
                  <a:schemeClr val="tx2">
                    <a:lumMod val="75000"/>
                  </a:schemeClr>
                </a:solidFill>
              </a:rPr>
              <a:t>                *25.10.1946</a:t>
            </a:r>
          </a:p>
        </p:txBody>
      </p:sp>
      <p:sp>
        <p:nvSpPr>
          <p:cNvPr id="2" name="Ograda vsebine 1">
            <a:extLst>
              <a:ext uri="{FF2B5EF4-FFF2-40B4-BE49-F238E27FC236}">
                <a16:creationId xmlns:a16="http://schemas.microsoft.com/office/drawing/2014/main" id="{D4D35952-796B-4C5C-94BD-A454D96A8641}"/>
              </a:ext>
            </a:extLst>
          </p:cNvPr>
          <p:cNvSpPr>
            <a:spLocks noGrp="1"/>
          </p:cNvSpPr>
          <p:nvPr>
            <p:ph idx="1"/>
          </p:nvPr>
        </p:nvSpPr>
        <p:spPr>
          <a:xfrm>
            <a:off x="457200" y="1935163"/>
            <a:ext cx="6418263" cy="4389437"/>
          </a:xfrm>
        </p:spPr>
        <p:txBody>
          <a:bodyPr/>
          <a:lstStyle/>
          <a:p>
            <a:r>
              <a:rPr lang="sl-SI" altLang="sl-SI"/>
              <a:t> Rodil se je v Ljubljani.</a:t>
            </a:r>
          </a:p>
          <a:p>
            <a:r>
              <a:rPr lang="sl-SI" altLang="sl-SI"/>
              <a:t>Študiral je na pedagoški akademiji smer knjižničarstvo in slovenščina.</a:t>
            </a:r>
          </a:p>
          <a:p>
            <a:r>
              <a:rPr lang="sl-SI" altLang="sl-SI"/>
              <a:t>Zaposlil se je kot filmski snemalec na TV Slovenija.</a:t>
            </a:r>
          </a:p>
          <a:p>
            <a:r>
              <a:rPr lang="sl-SI" altLang="sl-SI"/>
              <a:t>Na radiu je delal kot urednik otroškega in mladinskega programa.</a:t>
            </a:r>
          </a:p>
          <a:p>
            <a:r>
              <a:rPr lang="sl-SI" altLang="sl-SI"/>
              <a:t>Napisal je veliko knjig za otroke in za odrasle.</a:t>
            </a:r>
          </a:p>
          <a:p>
            <a:endParaRPr lang="sl-SI" altLang="sl-SI"/>
          </a:p>
          <a:p>
            <a:endParaRPr lang="sl-SI" altLang="sl-SI"/>
          </a:p>
        </p:txBody>
      </p:sp>
      <p:pic>
        <p:nvPicPr>
          <p:cNvPr id="4" name="Slika 3" descr="56 001.jpg">
            <a:extLst>
              <a:ext uri="{FF2B5EF4-FFF2-40B4-BE49-F238E27FC236}">
                <a16:creationId xmlns:a16="http://schemas.microsoft.com/office/drawing/2014/main" id="{0D3DF144-C9D2-45AA-B60B-E7D74AF0A53D}"/>
              </a:ext>
            </a:extLst>
          </p:cNvPr>
          <p:cNvPicPr>
            <a:picLocks noChangeAspect="1"/>
          </p:cNvPicPr>
          <p:nvPr/>
        </p:nvPicPr>
        <p:blipFill>
          <a:blip r:embed="rId3"/>
          <a:srcRect l="39801" t="3531" r="3601" b="-1358"/>
          <a:stretch>
            <a:fillRect/>
          </a:stretch>
        </p:blipFill>
        <p:spPr>
          <a:xfrm rot="631749">
            <a:off x="6948488" y="3195638"/>
            <a:ext cx="1695450" cy="3313112"/>
          </a:xfrm>
          <a:prstGeom prst="rect">
            <a:avLst/>
          </a:prstGeom>
          <a:ln>
            <a:noFill/>
          </a:ln>
          <a:effectLst>
            <a:outerShdw blurRad="292100" dist="139700" dir="2700000" algn="tl" rotWithShape="0">
              <a:srgbClr val="333333">
                <a:alpha val="65000"/>
              </a:srgbClr>
            </a:outerShdw>
          </a:effectLst>
        </p:spPr>
      </p:pic>
      <p:pic>
        <p:nvPicPr>
          <p:cNvPr id="6" name="Slika 5" descr="54 001.jpg">
            <a:extLst>
              <a:ext uri="{FF2B5EF4-FFF2-40B4-BE49-F238E27FC236}">
                <a16:creationId xmlns:a16="http://schemas.microsoft.com/office/drawing/2014/main" id="{F0CFDD29-4F62-4807-820C-E4D3CB2EB073}"/>
              </a:ext>
            </a:extLst>
          </p:cNvPr>
          <p:cNvPicPr>
            <a:picLocks noChangeAspect="1"/>
          </p:cNvPicPr>
          <p:nvPr/>
        </p:nvPicPr>
        <p:blipFill>
          <a:blip r:embed="rId4"/>
          <a:srcRect l="57716" t="33200" r="9097" b="40550"/>
          <a:stretch>
            <a:fillRect/>
          </a:stretch>
        </p:blipFill>
        <p:spPr>
          <a:xfrm rot="21113625">
            <a:off x="6707188" y="584200"/>
            <a:ext cx="1655762" cy="18002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11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600"/>
                            </p:stCondLst>
                            <p:childTnLst>
                              <p:par>
                                <p:cTn id="11" presetID="54" presetClass="entr" presetSubtype="0" accel="10000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5" dur="5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6" dur="5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7" dur="5000"/>
                                        <p:tgtEl>
                                          <p:spTgt spid="2">
                                            <p:txEl>
                                              <p:pRg st="0" end="0"/>
                                            </p:txEl>
                                          </p:spTgt>
                                        </p:tgtEl>
                                      </p:cBhvr>
                                    </p:animEffect>
                                  </p:childTnLst>
                                </p:cTn>
                              </p:par>
                            </p:childTnLst>
                          </p:cTn>
                        </p:par>
                        <p:par>
                          <p:cTn id="18" fill="hold" nodeType="afterGroup">
                            <p:stCondLst>
                              <p:cond delay="10600"/>
                            </p:stCondLst>
                            <p:childTnLst>
                              <p:par>
                                <p:cTn id="19" presetID="54" presetClass="entr" presetSubtype="0" accel="10000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2" dur="5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4" dur="5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5" dur="5000"/>
                                        <p:tgtEl>
                                          <p:spTgt spid="2">
                                            <p:txEl>
                                              <p:pRg st="1" end="1"/>
                                            </p:txEl>
                                          </p:spTgt>
                                        </p:tgtEl>
                                      </p:cBhvr>
                                    </p:animEffect>
                                  </p:childTnLst>
                                </p:cTn>
                              </p:par>
                            </p:childTnLst>
                          </p:cTn>
                        </p:par>
                        <p:par>
                          <p:cTn id="26" fill="hold" nodeType="afterGroup">
                            <p:stCondLst>
                              <p:cond delay="15600"/>
                            </p:stCondLst>
                            <p:childTnLst>
                              <p:par>
                                <p:cTn id="27" presetID="54" presetClass="entr" presetSubtype="0" accel="100000"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0" dur="5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5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2" dur="5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3" dur="5000"/>
                                        <p:tgtEl>
                                          <p:spTgt spid="2">
                                            <p:txEl>
                                              <p:pRg st="2" end="2"/>
                                            </p:txEl>
                                          </p:spTgt>
                                        </p:tgtEl>
                                      </p:cBhvr>
                                    </p:animEffect>
                                  </p:childTnLst>
                                </p:cTn>
                              </p:par>
                            </p:childTnLst>
                          </p:cTn>
                        </p:par>
                        <p:par>
                          <p:cTn id="34" fill="hold" nodeType="afterGroup">
                            <p:stCondLst>
                              <p:cond delay="20600"/>
                            </p:stCondLst>
                            <p:childTnLst>
                              <p:par>
                                <p:cTn id="35" presetID="54" presetClass="entr" presetSubtype="0" accel="100000" fill="hold" grpId="0"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5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8" dur="5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9" dur="5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0" dur="5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1" dur="5000"/>
                                        <p:tgtEl>
                                          <p:spTgt spid="2">
                                            <p:txEl>
                                              <p:pRg st="3" end="3"/>
                                            </p:txEl>
                                          </p:spTgt>
                                        </p:tgtEl>
                                      </p:cBhvr>
                                    </p:animEffect>
                                  </p:childTnLst>
                                </p:cTn>
                              </p:par>
                            </p:childTnLst>
                          </p:cTn>
                        </p:par>
                        <p:par>
                          <p:cTn id="42" fill="hold" nodeType="afterGroup">
                            <p:stCondLst>
                              <p:cond delay="25600"/>
                            </p:stCondLst>
                            <p:childTnLst>
                              <p:par>
                                <p:cTn id="43" presetID="54" presetClass="entr" presetSubtype="0" accel="100000" fill="hold" grpId="0" nodeType="after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5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6" dur="5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7" dur="5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8" dur="5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9" dur="5000"/>
                                        <p:tgtEl>
                                          <p:spTgt spid="2">
                                            <p:txEl>
                                              <p:pRg st="4" end="4"/>
                                            </p:txEl>
                                          </p:spTgt>
                                        </p:tgtEl>
                                      </p:cBhvr>
                                    </p:animEffect>
                                  </p:childTnLst>
                                </p:cTn>
                              </p:par>
                              <p:par>
                                <p:cTn id="50" presetID="26"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80">
                                          <p:stCondLst>
                                            <p:cond delay="0"/>
                                          </p:stCondLst>
                                        </p:cTn>
                                        <p:tgtEl>
                                          <p:spTgt spid="6"/>
                                        </p:tgtEl>
                                      </p:cBhvr>
                                    </p:animEffect>
                                    <p:anim calcmode="lin" valueType="num">
                                      <p:cBhvr>
                                        <p:cTn id="5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8" dur="26">
                                          <p:stCondLst>
                                            <p:cond delay="650"/>
                                          </p:stCondLst>
                                        </p:cTn>
                                        <p:tgtEl>
                                          <p:spTgt spid="6"/>
                                        </p:tgtEl>
                                      </p:cBhvr>
                                      <p:to x="100000" y="60000"/>
                                    </p:animScale>
                                    <p:animScale>
                                      <p:cBhvr>
                                        <p:cTn id="59" dur="166" decel="50000">
                                          <p:stCondLst>
                                            <p:cond delay="67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childTnLst>
                                </p:cTn>
                              </p:par>
                            </p:childTnLst>
                          </p:cTn>
                        </p:par>
                        <p:par>
                          <p:cTn id="66" fill="hold" nodeType="afterGroup">
                            <p:stCondLst>
                              <p:cond delay="30600"/>
                            </p:stCondLst>
                            <p:childTnLst>
                              <p:par>
                                <p:cTn id="67" presetID="34"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from="(-#ppt_w/2)" to="(#ppt_x)" calcmode="lin" valueType="num">
                                      <p:cBhvr>
                                        <p:cTn id="69" dur="600" fill="hold">
                                          <p:stCondLst>
                                            <p:cond delay="0"/>
                                          </p:stCondLst>
                                        </p:cTn>
                                        <p:tgtEl>
                                          <p:spTgt spid="4"/>
                                        </p:tgtEl>
                                        <p:attrNameLst>
                                          <p:attrName>ppt_x</p:attrName>
                                        </p:attrNameLst>
                                      </p:cBhvr>
                                    </p:anim>
                                    <p:anim from="0" to="-1.0" calcmode="lin" valueType="num">
                                      <p:cBhvr>
                                        <p:cTn id="70" dur="200" decel="50000" autoRev="1" fill="hold">
                                          <p:stCondLst>
                                            <p:cond delay="600"/>
                                          </p:stCondLst>
                                        </p:cTn>
                                        <p:tgtEl>
                                          <p:spTgt spid="4"/>
                                        </p:tgtEl>
                                        <p:attrNameLst>
                                          <p:attrName>xshear</p:attrName>
                                        </p:attrNameLst>
                                      </p:cBhvr>
                                    </p:anim>
                                    <p:animScale>
                                      <p:cBhvr>
                                        <p:cTn id="71" dur="200" decel="100000" autoRev="1" fill="hold">
                                          <p:stCondLst>
                                            <p:cond delay="600"/>
                                          </p:stCondLst>
                                        </p:cTn>
                                        <p:tgtEl>
                                          <p:spTgt spid="4"/>
                                        </p:tgtEl>
                                      </p:cBhvr>
                                      <p:from x="100000" y="100000"/>
                                      <p:to x="80000" y="100000"/>
                                    </p:animScale>
                                    <p:anim by="(#ppt_h/3+#ppt_w*0.1)" calcmode="lin" valueType="num">
                                      <p:cBhvr additive="sum">
                                        <p:cTn id="72"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F9F073BE-2F1F-4EB2-B2DB-C5F9870E6D11}"/>
              </a:ext>
            </a:extLst>
          </p:cNvPr>
          <p:cNvSpPr>
            <a:spLocks noGrp="1"/>
          </p:cNvSpPr>
          <p:nvPr>
            <p:ph type="title"/>
          </p:nvPr>
        </p:nvSpPr>
        <p:spPr/>
        <p:txBody>
          <a:bodyPr/>
          <a:lstStyle/>
          <a:p>
            <a:r>
              <a:rPr lang="sl-SI" altLang="sl-SI"/>
              <a:t>Dolgočasje</a:t>
            </a:r>
          </a:p>
        </p:txBody>
      </p:sp>
      <p:pic>
        <p:nvPicPr>
          <p:cNvPr id="5" name="Ograda vsebine 4" descr="4845 001.jpg">
            <a:extLst>
              <a:ext uri="{FF2B5EF4-FFF2-40B4-BE49-F238E27FC236}">
                <a16:creationId xmlns:a16="http://schemas.microsoft.com/office/drawing/2014/main" id="{6EF6CA1E-BA49-4412-9C4A-A48EC64CD218}"/>
              </a:ext>
            </a:extLst>
          </p:cNvPr>
          <p:cNvPicPr>
            <a:picLocks noGrp="1" noChangeAspect="1"/>
          </p:cNvPicPr>
          <p:nvPr>
            <p:ph idx="1"/>
          </p:nvPr>
        </p:nvPicPr>
        <p:blipFill>
          <a:blip r:embed="rId2" cstate="print"/>
          <a:srcRect t="11483" r="9738" b="3211"/>
          <a:stretch>
            <a:fillRect/>
          </a:stretch>
        </p:blipFill>
        <p:spPr>
          <a:xfrm>
            <a:off x="6300192" y="1196752"/>
            <a:ext cx="2627784" cy="3744416"/>
          </a:xfrm>
          <a:effectLst>
            <a:glow rad="228600">
              <a:schemeClr val="accent2">
                <a:satMod val="175000"/>
                <a:alpha val="40000"/>
              </a:schemeClr>
            </a:glow>
          </a:effectLst>
        </p:spPr>
      </p:pic>
      <p:sp>
        <p:nvSpPr>
          <p:cNvPr id="4" name="Elipsa 3">
            <a:extLst>
              <a:ext uri="{FF2B5EF4-FFF2-40B4-BE49-F238E27FC236}">
                <a16:creationId xmlns:a16="http://schemas.microsoft.com/office/drawing/2014/main" id="{DCA78160-16D5-4D32-AE21-7A4F40BA144B}"/>
              </a:ext>
            </a:extLst>
          </p:cNvPr>
          <p:cNvSpPr/>
          <p:nvPr/>
        </p:nvSpPr>
        <p:spPr>
          <a:xfrm rot="658348">
            <a:off x="969875" y="2366830"/>
            <a:ext cx="5517209" cy="3600400"/>
          </a:xfrm>
          <a:prstGeom prst="ellipse">
            <a:avLst/>
          </a:prstGeom>
          <a:effectLst>
            <a:glow rad="228600">
              <a:schemeClr val="accent4">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Barona je bolj kot pijača pritegnila plavolaska. V svoji srebrnkasti obleki z globokim izrezom je še najbolj spominjala na platinasto lutko, ki se plazi po reklamnih fotografijah za tonike in podobne  brezalkoholne pijače.</a:t>
            </a: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259AD49C-293D-4DF1-92C4-D1AF5C60CF99}"/>
              </a:ext>
            </a:extLst>
          </p:cNvPr>
          <p:cNvSpPr>
            <a:spLocks noGrp="1"/>
          </p:cNvSpPr>
          <p:nvPr>
            <p:ph type="title"/>
          </p:nvPr>
        </p:nvSpPr>
        <p:spPr/>
        <p:txBody>
          <a:bodyPr/>
          <a:lstStyle/>
          <a:p>
            <a:r>
              <a:rPr lang="sl-SI" altLang="sl-SI"/>
              <a:t>Kakor čudne sanje</a:t>
            </a:r>
          </a:p>
        </p:txBody>
      </p:sp>
      <p:sp>
        <p:nvSpPr>
          <p:cNvPr id="25603" name="Ograda vsebine 2">
            <a:extLst>
              <a:ext uri="{FF2B5EF4-FFF2-40B4-BE49-F238E27FC236}">
                <a16:creationId xmlns:a16="http://schemas.microsoft.com/office/drawing/2014/main" id="{B79C13C8-C4E5-4F09-9FB1-52471FEBA070}"/>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471A4C7A-367F-4236-AA2B-58D6FB1C175E}"/>
              </a:ext>
            </a:extLst>
          </p:cNvPr>
          <p:cNvSpPr/>
          <p:nvPr/>
        </p:nvSpPr>
        <p:spPr>
          <a:xfrm rot="21233066">
            <a:off x="1038618" y="2537837"/>
            <a:ext cx="6408712" cy="2952328"/>
          </a:xfrm>
          <a:prstGeom prst="ellipse">
            <a:avLst/>
          </a:prstGeom>
          <a:effectLst>
            <a:glow rad="228600">
              <a:schemeClr val="accent2">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Ljudje se boje smrti, čeprav ni smrt nič drugega kot del življenja. Pravzaprav je njegov zaključek. Nihče se ji ne more izogniti. </a:t>
            </a:r>
          </a:p>
          <a:p>
            <a:pPr algn="ctr" fontAlgn="auto">
              <a:spcBef>
                <a:spcPts val="0"/>
              </a:spcBef>
              <a:spcAft>
                <a:spcPts val="0"/>
              </a:spcAft>
              <a:defRPr/>
            </a:pPr>
            <a:endParaRPr lang="sl-SI"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a:extLst>
              <a:ext uri="{FF2B5EF4-FFF2-40B4-BE49-F238E27FC236}">
                <a16:creationId xmlns:a16="http://schemas.microsoft.com/office/drawing/2014/main" id="{D0B85DD5-13E1-428B-85F0-96384D4E10FF}"/>
              </a:ext>
            </a:extLst>
          </p:cNvPr>
          <p:cNvSpPr>
            <a:spLocks noGrp="1"/>
          </p:cNvSpPr>
          <p:nvPr>
            <p:ph type="title"/>
          </p:nvPr>
        </p:nvSpPr>
        <p:spPr/>
        <p:txBody>
          <a:bodyPr/>
          <a:lstStyle/>
          <a:p>
            <a:r>
              <a:rPr lang="sl-SI" altLang="sl-SI"/>
              <a:t>Trenutki brezskrbnosti</a:t>
            </a:r>
          </a:p>
        </p:txBody>
      </p:sp>
      <p:pic>
        <p:nvPicPr>
          <p:cNvPr id="4" name="Ograda vsebine 3" descr="5454 001.jpg">
            <a:extLst>
              <a:ext uri="{FF2B5EF4-FFF2-40B4-BE49-F238E27FC236}">
                <a16:creationId xmlns:a16="http://schemas.microsoft.com/office/drawing/2014/main" id="{027DB257-F5AB-48A5-8331-6E012B1E2BF4}"/>
              </a:ext>
            </a:extLst>
          </p:cNvPr>
          <p:cNvPicPr>
            <a:picLocks noGrp="1" noChangeAspect="1"/>
          </p:cNvPicPr>
          <p:nvPr>
            <p:ph idx="1"/>
          </p:nvPr>
        </p:nvPicPr>
        <p:blipFill>
          <a:blip r:embed="rId2" cstate="print"/>
          <a:srcRect t="11483" r="14221"/>
          <a:stretch>
            <a:fillRect/>
          </a:stretch>
        </p:blipFill>
        <p:spPr>
          <a:xfrm rot="1052758">
            <a:off x="5883600" y="2255113"/>
            <a:ext cx="2843808" cy="3885381"/>
          </a:xfrm>
          <a:effectLst>
            <a:glow rad="228600">
              <a:schemeClr val="accent2">
                <a:satMod val="175000"/>
                <a:alpha val="40000"/>
              </a:schemeClr>
            </a:glow>
          </a:effectLst>
        </p:spPr>
      </p:pic>
      <p:sp>
        <p:nvSpPr>
          <p:cNvPr id="5" name="Elipsa 4">
            <a:extLst>
              <a:ext uri="{FF2B5EF4-FFF2-40B4-BE49-F238E27FC236}">
                <a16:creationId xmlns:a16="http://schemas.microsoft.com/office/drawing/2014/main" id="{80E0BB85-102D-40F8-96F7-7827A8A36B31}"/>
              </a:ext>
            </a:extLst>
          </p:cNvPr>
          <p:cNvSpPr/>
          <p:nvPr/>
        </p:nvSpPr>
        <p:spPr>
          <a:xfrm rot="21029155">
            <a:off x="-81267" y="1974226"/>
            <a:ext cx="6210192" cy="3460429"/>
          </a:xfrm>
          <a:prstGeom prst="ellipse">
            <a:avLst/>
          </a:prstGeom>
          <a:solidFill>
            <a:schemeClr val="accent2">
              <a:lumMod val="60000"/>
              <a:lumOff val="40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Odraslim ne smeš zmerom zaupati. Kar tvojo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Plevničko</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poglej! Nekaj generacijam je zagnusila matematiko samo zato, ker je slaba pedagoginja.</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0983F9-ACB8-42F7-BF68-82A3A684C4F9}"/>
              </a:ext>
            </a:extLst>
          </p:cNvPr>
          <p:cNvSpPr>
            <a:spLocks noGrp="1"/>
          </p:cNvSpPr>
          <p:nvPr>
            <p:ph type="title"/>
          </p:nvPr>
        </p:nvSpPr>
        <p:spPr/>
        <p:txBody>
          <a:bodyPr>
            <a:normAutofit fontScale="90000"/>
          </a:bodyPr>
          <a:lstStyle/>
          <a:p>
            <a:pPr fontAlgn="auto">
              <a:spcAft>
                <a:spcPts val="0"/>
              </a:spcAft>
              <a:defRPr/>
            </a:pPr>
            <a:r>
              <a:rPr lang="sl-SI" dirty="0"/>
              <a:t>Baronov pogled na nevzgojenost</a:t>
            </a:r>
            <a:br>
              <a:rPr lang="sl-SI" dirty="0"/>
            </a:br>
            <a:r>
              <a:rPr lang="sl-SI" dirty="0"/>
              <a:t>                       odraslih</a:t>
            </a:r>
          </a:p>
        </p:txBody>
      </p:sp>
      <p:sp>
        <p:nvSpPr>
          <p:cNvPr id="27651" name="Ograda vsebine 2">
            <a:extLst>
              <a:ext uri="{FF2B5EF4-FFF2-40B4-BE49-F238E27FC236}">
                <a16:creationId xmlns:a16="http://schemas.microsoft.com/office/drawing/2014/main" id="{E6365EBD-A05E-4C40-BC0D-FF4869C9C015}"/>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7AD13033-4AE8-475F-B72F-67DD8152BE90}"/>
              </a:ext>
            </a:extLst>
          </p:cNvPr>
          <p:cNvSpPr/>
          <p:nvPr/>
        </p:nvSpPr>
        <p:spPr>
          <a:xfrm rot="857945">
            <a:off x="1110653" y="2514292"/>
            <a:ext cx="6984776" cy="3168352"/>
          </a:xfrm>
          <a:prstGeom prst="ellipse">
            <a:avLst/>
          </a:prstGeom>
          <a:solidFill>
            <a:srgbClr val="FFC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»Veruj v delo, v poštenje…Če bi delal tako, kot se spodobi, ti ne bi hodile takšne misli po glavi. »</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a:extLst>
              <a:ext uri="{FF2B5EF4-FFF2-40B4-BE49-F238E27FC236}">
                <a16:creationId xmlns:a16="http://schemas.microsoft.com/office/drawing/2014/main" id="{7BC93F75-C905-4316-8079-FEA60D51287B}"/>
              </a:ext>
            </a:extLst>
          </p:cNvPr>
          <p:cNvSpPr>
            <a:spLocks noGrp="1"/>
          </p:cNvSpPr>
          <p:nvPr>
            <p:ph type="title"/>
          </p:nvPr>
        </p:nvSpPr>
        <p:spPr/>
        <p:txBody>
          <a:bodyPr/>
          <a:lstStyle/>
          <a:p>
            <a:r>
              <a:rPr lang="sl-SI" altLang="sl-SI"/>
              <a:t>Ko voda prelije rob</a:t>
            </a:r>
          </a:p>
        </p:txBody>
      </p:sp>
      <p:sp>
        <p:nvSpPr>
          <p:cNvPr id="28675" name="Ograda vsebine 2">
            <a:extLst>
              <a:ext uri="{FF2B5EF4-FFF2-40B4-BE49-F238E27FC236}">
                <a16:creationId xmlns:a16="http://schemas.microsoft.com/office/drawing/2014/main" id="{46E2BC7A-3815-4A91-A6A8-5A1CD192296C}"/>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BF731030-293E-44FA-8B00-E1D4567A6978}"/>
              </a:ext>
            </a:extLst>
          </p:cNvPr>
          <p:cNvSpPr/>
          <p:nvPr/>
        </p:nvSpPr>
        <p:spPr>
          <a:xfrm rot="353375">
            <a:off x="984118" y="2168391"/>
            <a:ext cx="6480720" cy="3384376"/>
          </a:xfrm>
          <a:prstGeom prst="ellipse">
            <a:avLst/>
          </a:prstGeom>
          <a:solidFill>
            <a:srgbClr val="FF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»Ja, grem,« je rekel, odrinil vrata in jih za seboj zaloputnil. Tako niti ni slišal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Plevničkine</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grožnje. Zdaj je moral proč. Kam daleč, drugače bi še ponorel! </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a:extLst>
              <a:ext uri="{FF2B5EF4-FFF2-40B4-BE49-F238E27FC236}">
                <a16:creationId xmlns:a16="http://schemas.microsoft.com/office/drawing/2014/main" id="{2AAB6853-1FCE-4E29-982E-3E37CD580968}"/>
              </a:ext>
            </a:extLst>
          </p:cNvPr>
          <p:cNvSpPr>
            <a:spLocks noGrp="1"/>
          </p:cNvSpPr>
          <p:nvPr>
            <p:ph type="title"/>
          </p:nvPr>
        </p:nvSpPr>
        <p:spPr>
          <a:xfrm>
            <a:off x="395288" y="836613"/>
            <a:ext cx="8229600" cy="1143000"/>
          </a:xfrm>
        </p:spPr>
        <p:txBody>
          <a:bodyPr/>
          <a:lstStyle/>
          <a:p>
            <a:r>
              <a:rPr lang="sl-SI" altLang="sl-SI"/>
              <a:t>Vesela vožnja</a:t>
            </a:r>
          </a:p>
        </p:txBody>
      </p:sp>
      <p:pic>
        <p:nvPicPr>
          <p:cNvPr id="29699" name="Ograda vsebine 4" descr="58 001.jpg">
            <a:extLst>
              <a:ext uri="{FF2B5EF4-FFF2-40B4-BE49-F238E27FC236}">
                <a16:creationId xmlns:a16="http://schemas.microsoft.com/office/drawing/2014/main" id="{30732B7A-5CF6-4512-83AD-F174A56572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242" t="32809" r="7069" b="1572"/>
          <a:stretch>
            <a:fillRect/>
          </a:stretch>
        </p:blipFill>
        <p:spPr>
          <a:xfrm>
            <a:off x="250825" y="2636838"/>
            <a:ext cx="2382838" cy="3527425"/>
          </a:xfrm>
        </p:spPr>
      </p:pic>
      <p:sp>
        <p:nvSpPr>
          <p:cNvPr id="4" name="Elipsa 3">
            <a:extLst>
              <a:ext uri="{FF2B5EF4-FFF2-40B4-BE49-F238E27FC236}">
                <a16:creationId xmlns:a16="http://schemas.microsoft.com/office/drawing/2014/main" id="{717178AD-3CAC-407E-95EC-E667E663F255}"/>
              </a:ext>
            </a:extLst>
          </p:cNvPr>
          <p:cNvSpPr/>
          <p:nvPr/>
        </p:nvSpPr>
        <p:spPr>
          <a:xfrm rot="544379">
            <a:off x="2647786" y="2647856"/>
            <a:ext cx="6739168" cy="2614936"/>
          </a:xfrm>
          <a:prstGeom prst="ellipse">
            <a:avLst/>
          </a:prstGeom>
          <a:ln>
            <a:solidFill>
              <a:schemeClr val="bg2">
                <a:lumMod val="75000"/>
              </a:schemeClr>
            </a:solidFill>
          </a:ln>
          <a:effectLst>
            <a:glow rad="228600">
              <a:schemeClr val="accent4">
                <a:satMod val="175000"/>
                <a:alpha val="40000"/>
              </a:schemeClr>
            </a:glow>
            <a:outerShdw blurRad="57150" dist="38100" dir="5400000" algn="ctr" rotWithShape="0">
              <a:schemeClr val="accent4">
                <a:shade val="9000"/>
                <a:satMod val="105000"/>
                <a:alpha val="48000"/>
              </a:schemeClr>
            </a:outerShdw>
          </a:effectLst>
        </p:spPr>
        <p:style>
          <a:lnRef idx="3">
            <a:schemeClr val="lt1"/>
          </a:lnRef>
          <a:fillRef idx="1">
            <a:schemeClr val="accent4"/>
          </a:fillRef>
          <a:effectRef idx="1">
            <a:schemeClr val="accent4"/>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»Nabij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gas</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do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fula</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je zavpil Tadej. Jani ni hotel nič slišati. Še celo zavrl je. Očitno je spoštoval predpise.</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a:extLst>
              <a:ext uri="{FF2B5EF4-FFF2-40B4-BE49-F238E27FC236}">
                <a16:creationId xmlns:a16="http://schemas.microsoft.com/office/drawing/2014/main" id="{D3DA4F3A-5F72-4272-862B-7D1EB0764C42}"/>
              </a:ext>
            </a:extLst>
          </p:cNvPr>
          <p:cNvSpPr>
            <a:spLocks noGrp="1"/>
          </p:cNvSpPr>
          <p:nvPr>
            <p:ph type="title"/>
          </p:nvPr>
        </p:nvSpPr>
        <p:spPr/>
        <p:txBody>
          <a:bodyPr/>
          <a:lstStyle/>
          <a:p>
            <a:r>
              <a:rPr lang="sl-SI" altLang="sl-SI"/>
              <a:t>Voda izpere prah</a:t>
            </a:r>
          </a:p>
        </p:txBody>
      </p:sp>
      <p:sp>
        <p:nvSpPr>
          <p:cNvPr id="30723" name="Ograda vsebine 2">
            <a:extLst>
              <a:ext uri="{FF2B5EF4-FFF2-40B4-BE49-F238E27FC236}">
                <a16:creationId xmlns:a16="http://schemas.microsoft.com/office/drawing/2014/main" id="{5944D7B7-5806-49A1-A008-9B7999CFE39D}"/>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C6D66C9E-6DA3-4708-B9C6-E4CEF372AC3D}"/>
              </a:ext>
            </a:extLst>
          </p:cNvPr>
          <p:cNvSpPr/>
          <p:nvPr/>
        </p:nvSpPr>
        <p:spPr>
          <a:xfrm rot="21029139">
            <a:off x="505582" y="3653986"/>
            <a:ext cx="4680520" cy="2592288"/>
          </a:xfrm>
          <a:prstGeom prst="ellipse">
            <a:avLst/>
          </a:prstGeom>
          <a:solidFill>
            <a:srgbClr val="00FF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»Kar za mano, da se znebite prahu in uši!«, je skušal Jani prevpiti glasne stroje. </a:t>
            </a:r>
          </a:p>
        </p:txBody>
      </p:sp>
      <p:sp>
        <p:nvSpPr>
          <p:cNvPr id="5" name="Elipsa 4">
            <a:extLst>
              <a:ext uri="{FF2B5EF4-FFF2-40B4-BE49-F238E27FC236}">
                <a16:creationId xmlns:a16="http://schemas.microsoft.com/office/drawing/2014/main" id="{0FD5D558-FEF6-481F-B1AE-D02059E88E77}"/>
              </a:ext>
            </a:extLst>
          </p:cNvPr>
          <p:cNvSpPr/>
          <p:nvPr/>
        </p:nvSpPr>
        <p:spPr>
          <a:xfrm rot="527358">
            <a:off x="4222789" y="1950441"/>
            <a:ext cx="4464496" cy="3312368"/>
          </a:xfrm>
          <a:prstGeom prst="ellipse">
            <a:avLst/>
          </a:prstGeom>
          <a:solidFill>
            <a:srgbClr val="00B0F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»Pridi no,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prasiček</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je zabrundal bradač.</a:t>
            </a:r>
          </a:p>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»Ne bomo dolgo, zato pohiti,« je še Jani dodal svoje povabilo.</a:t>
            </a:r>
          </a:p>
        </p:txBody>
      </p:sp>
    </p:spTree>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a:extLst>
              <a:ext uri="{FF2B5EF4-FFF2-40B4-BE49-F238E27FC236}">
                <a16:creationId xmlns:a16="http://schemas.microsoft.com/office/drawing/2014/main" id="{18DAB74B-69F5-43F8-8A64-1BA43D440BDC}"/>
              </a:ext>
            </a:extLst>
          </p:cNvPr>
          <p:cNvSpPr>
            <a:spLocks noGrp="1"/>
          </p:cNvSpPr>
          <p:nvPr>
            <p:ph type="title"/>
          </p:nvPr>
        </p:nvSpPr>
        <p:spPr/>
        <p:txBody>
          <a:bodyPr/>
          <a:lstStyle/>
          <a:p>
            <a:r>
              <a:rPr lang="sl-SI" altLang="sl-SI"/>
              <a:t>Žurka</a:t>
            </a:r>
          </a:p>
        </p:txBody>
      </p:sp>
      <p:sp>
        <p:nvSpPr>
          <p:cNvPr id="31747" name="Ograda vsebine 2">
            <a:extLst>
              <a:ext uri="{FF2B5EF4-FFF2-40B4-BE49-F238E27FC236}">
                <a16:creationId xmlns:a16="http://schemas.microsoft.com/office/drawing/2014/main" id="{361C2E44-3FE6-401F-A866-25F5AA4A8EA8}"/>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FA3ABEF4-9C5C-410E-83F1-9DBA396E7C41}"/>
              </a:ext>
            </a:extLst>
          </p:cNvPr>
          <p:cNvSpPr/>
          <p:nvPr/>
        </p:nvSpPr>
        <p:spPr>
          <a:xfrm rot="467075">
            <a:off x="72312" y="3478966"/>
            <a:ext cx="6264696" cy="3096344"/>
          </a:xfrm>
          <a:prstGeom prst="ellipse">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Baron je med prvimi segel po steklenici. Še preden pa jo je ponesel k ustom, ga je Tadej ujel za roko: »Obljubil si, da ne boš popival. Požrl si besedo!« </a:t>
            </a:r>
          </a:p>
        </p:txBody>
      </p:sp>
      <p:sp>
        <p:nvSpPr>
          <p:cNvPr id="5" name="Elipsa 4">
            <a:extLst>
              <a:ext uri="{FF2B5EF4-FFF2-40B4-BE49-F238E27FC236}">
                <a16:creationId xmlns:a16="http://schemas.microsoft.com/office/drawing/2014/main" id="{F531F890-4DCE-492D-8DB8-6DD0EAFA9099}"/>
              </a:ext>
            </a:extLst>
          </p:cNvPr>
          <p:cNvSpPr/>
          <p:nvPr/>
        </p:nvSpPr>
        <p:spPr>
          <a:xfrm rot="321495">
            <a:off x="2513843" y="673291"/>
            <a:ext cx="6102626" cy="3312368"/>
          </a:xfrm>
          <a:prstGeom prst="ellipse">
            <a:avLst/>
          </a:prstGeom>
          <a:solidFill>
            <a:srgbClr val="FF00FF"/>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Dolgo injekcijsko iglo je pomočil v stekleničko z gosto, oljnato tekočino. S tresočo se roko je povlekel za bet. Kaj takega je Tadej doslej videl le v kinu, kjer so si junaki na platnu vbrizgavali pod kožo mamila. Postalo ga je strah. </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47" presetClass="entr" presetSubtype="0" fill="hold" nodeType="with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a:extLst>
              <a:ext uri="{FF2B5EF4-FFF2-40B4-BE49-F238E27FC236}">
                <a16:creationId xmlns:a16="http://schemas.microsoft.com/office/drawing/2014/main" id="{66673BBC-DB0B-4F91-B448-93486B8540B0}"/>
              </a:ext>
            </a:extLst>
          </p:cNvPr>
          <p:cNvSpPr>
            <a:spLocks noGrp="1"/>
          </p:cNvSpPr>
          <p:nvPr>
            <p:ph type="title"/>
          </p:nvPr>
        </p:nvSpPr>
        <p:spPr/>
        <p:txBody>
          <a:bodyPr/>
          <a:lstStyle/>
          <a:p>
            <a:r>
              <a:rPr lang="sl-SI" altLang="sl-SI"/>
              <a:t>Prebujanje</a:t>
            </a:r>
          </a:p>
        </p:txBody>
      </p:sp>
      <p:pic>
        <p:nvPicPr>
          <p:cNvPr id="6" name="Ograda vsebine 5" descr="789456123 001.jpg">
            <a:extLst>
              <a:ext uri="{FF2B5EF4-FFF2-40B4-BE49-F238E27FC236}">
                <a16:creationId xmlns:a16="http://schemas.microsoft.com/office/drawing/2014/main" id="{A7F389EB-AE41-4F2D-A260-C660D6CDF2BF}"/>
              </a:ext>
            </a:extLst>
          </p:cNvPr>
          <p:cNvPicPr>
            <a:picLocks noGrp="1" noChangeAspect="1"/>
          </p:cNvPicPr>
          <p:nvPr>
            <p:ph idx="1"/>
          </p:nvPr>
        </p:nvPicPr>
        <p:blipFill>
          <a:blip r:embed="rId2" cstate="print"/>
          <a:srcRect l="10466" t="32809" r="16276" b="3211"/>
          <a:stretch>
            <a:fillRect/>
          </a:stretch>
        </p:blipFill>
        <p:spPr>
          <a:xfrm>
            <a:off x="5940152" y="3140968"/>
            <a:ext cx="2481228" cy="3456000"/>
          </a:xfrm>
          <a:effectLst>
            <a:glow rad="228600">
              <a:schemeClr val="accent1">
                <a:satMod val="175000"/>
                <a:alpha val="40000"/>
              </a:schemeClr>
            </a:glow>
          </a:effectLst>
        </p:spPr>
      </p:pic>
      <p:sp>
        <p:nvSpPr>
          <p:cNvPr id="4" name="Elipsa 3">
            <a:extLst>
              <a:ext uri="{FF2B5EF4-FFF2-40B4-BE49-F238E27FC236}">
                <a16:creationId xmlns:a16="http://schemas.microsoft.com/office/drawing/2014/main" id="{A842AC98-8772-408B-98E3-CC57B4FFDF55}"/>
              </a:ext>
            </a:extLst>
          </p:cNvPr>
          <p:cNvSpPr/>
          <p:nvPr/>
        </p:nvSpPr>
        <p:spPr>
          <a:xfrm rot="21275588">
            <a:off x="3563888" y="404664"/>
            <a:ext cx="5760640" cy="2808312"/>
          </a:xfrm>
          <a:prstGeom prst="ellipse">
            <a:avLst/>
          </a:prstGeom>
          <a:effectLst>
            <a:glow rad="228600">
              <a:schemeClr val="accent3">
                <a:satMod val="175000"/>
                <a:alpha val="40000"/>
              </a:schemeClr>
            </a:glow>
            <a:outerShdw blurRad="57150" dist="38100" dir="5400000" algn="ctr" rotWithShape="0">
              <a:schemeClr val="accent4">
                <a:shade val="9000"/>
                <a:satMod val="105000"/>
                <a:alpha val="48000"/>
              </a:scheme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Zakaj se je to moralo zgoditi ravno njemu, ki je komaj začenjal živeti?  Zakaj ne more obrniti časa nazaj in se popeljati po kakšni drugi, bolj varni cesti? Ko bi vsaj lahko govoril z mamo!</a:t>
            </a:r>
          </a:p>
        </p:txBody>
      </p:sp>
      <p:sp>
        <p:nvSpPr>
          <p:cNvPr id="5" name="Elipsa 4">
            <a:extLst>
              <a:ext uri="{FF2B5EF4-FFF2-40B4-BE49-F238E27FC236}">
                <a16:creationId xmlns:a16="http://schemas.microsoft.com/office/drawing/2014/main" id="{FF1D128A-1E20-4441-A01C-C5CD2B4F9B29}"/>
              </a:ext>
            </a:extLst>
          </p:cNvPr>
          <p:cNvSpPr/>
          <p:nvPr/>
        </p:nvSpPr>
        <p:spPr>
          <a:xfrm rot="291470">
            <a:off x="107504" y="2564904"/>
            <a:ext cx="5904656" cy="2907704"/>
          </a:xfrm>
          <a:prstGeom prst="ellipse">
            <a:avLst/>
          </a:prstGeom>
          <a:effectLst>
            <a:glow rad="228600">
              <a:schemeClr val="accent4">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Dušenje se je še stopnjevalo. Rad bi zraka, toda razposajeni vrabček v prsnem košu je postal trd, mrzel kamen.</a:t>
            </a:r>
          </a:p>
        </p:txBody>
      </p:sp>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54" presetClass="entr" presetSubtype="0" ac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strVal val="#ppt_w*0.05"/>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anim calcmode="lin" valueType="num">
                                      <p:cBhvr>
                                        <p:cTn id="12" dur="500" fill="hold"/>
                                        <p:tgtEl>
                                          <p:spTgt spid="4"/>
                                        </p:tgtEl>
                                        <p:attrNameLst>
                                          <p:attrName>ppt_x</p:attrName>
                                        </p:attrNameLst>
                                      </p:cBhvr>
                                      <p:tavLst>
                                        <p:tav tm="0">
                                          <p:val>
                                            <p:strVal val="#ppt_x-.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a:extLst>
              <a:ext uri="{FF2B5EF4-FFF2-40B4-BE49-F238E27FC236}">
                <a16:creationId xmlns:a16="http://schemas.microsoft.com/office/drawing/2014/main" id="{6A581B2B-2D79-41D5-A9B3-05F362411390}"/>
              </a:ext>
            </a:extLst>
          </p:cNvPr>
          <p:cNvSpPr>
            <a:spLocks noGrp="1"/>
          </p:cNvSpPr>
          <p:nvPr>
            <p:ph type="title"/>
          </p:nvPr>
        </p:nvSpPr>
        <p:spPr/>
        <p:txBody>
          <a:bodyPr/>
          <a:lstStyle/>
          <a:p>
            <a:r>
              <a:rPr lang="sl-SI" altLang="sl-SI"/>
              <a:t>Za zaključek psovanje</a:t>
            </a:r>
          </a:p>
        </p:txBody>
      </p:sp>
      <p:sp>
        <p:nvSpPr>
          <p:cNvPr id="33795" name="Ograda vsebine 2">
            <a:extLst>
              <a:ext uri="{FF2B5EF4-FFF2-40B4-BE49-F238E27FC236}">
                <a16:creationId xmlns:a16="http://schemas.microsoft.com/office/drawing/2014/main" id="{0E1AEC9D-0D68-4114-A268-6378A5234A8A}"/>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C9F8CB56-2B29-4C50-BB89-82561AFAD261}"/>
              </a:ext>
            </a:extLst>
          </p:cNvPr>
          <p:cNvSpPr/>
          <p:nvPr/>
        </p:nvSpPr>
        <p:spPr>
          <a:xfrm rot="21379179">
            <a:off x="544274" y="2043655"/>
            <a:ext cx="4032448" cy="2520280"/>
          </a:xfrm>
          <a:prstGeom prst="ellipse">
            <a:avLst/>
          </a:prstGeom>
          <a:solidFill>
            <a:srgbClr val="FF00FF"/>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»Razbil bom te preklete motorje!« je kričal Baron na ves glas.</a:t>
            </a:r>
          </a:p>
        </p:txBody>
      </p:sp>
      <p:sp>
        <p:nvSpPr>
          <p:cNvPr id="8" name="Elipsa 7">
            <a:extLst>
              <a:ext uri="{FF2B5EF4-FFF2-40B4-BE49-F238E27FC236}">
                <a16:creationId xmlns:a16="http://schemas.microsoft.com/office/drawing/2014/main" id="{1CAF0AA1-3EB9-4086-AE25-B1A61F4663D7}"/>
              </a:ext>
            </a:extLst>
          </p:cNvPr>
          <p:cNvSpPr/>
          <p:nvPr/>
        </p:nvSpPr>
        <p:spPr>
          <a:xfrm rot="21383728">
            <a:off x="4278686" y="2188683"/>
            <a:ext cx="4137583" cy="2252869"/>
          </a:xfrm>
          <a:prstGeom prst="ellipse">
            <a:avLst/>
          </a:prstGeom>
          <a:solidFill>
            <a:srgbClr val="FF000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»Bodi pameten! S tem ne boš obudil brata.«</a:t>
            </a:r>
          </a:p>
        </p:txBody>
      </p:sp>
      <p:sp>
        <p:nvSpPr>
          <p:cNvPr id="9" name="Elipsa 8">
            <a:extLst>
              <a:ext uri="{FF2B5EF4-FFF2-40B4-BE49-F238E27FC236}">
                <a16:creationId xmlns:a16="http://schemas.microsoft.com/office/drawing/2014/main" id="{4D4C442B-E52E-41D4-8FD6-C5996EBBC1D7}"/>
              </a:ext>
            </a:extLst>
          </p:cNvPr>
          <p:cNvSpPr/>
          <p:nvPr/>
        </p:nvSpPr>
        <p:spPr>
          <a:xfrm rot="281853">
            <a:off x="2405726" y="3902718"/>
            <a:ext cx="4608512" cy="1800200"/>
          </a:xfrm>
          <a:prstGeom prst="ellipse">
            <a:avLst/>
          </a:prstGeom>
          <a:solidFill>
            <a:srgbClr val="FFC0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Najraje bi odšel za svojim bratcem. Ko bi se deček še enkrat vrnil, bi mu dovolil največjih neumnosti.</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Bottom)">
                                      <p:cBhvr>
                                        <p:cTn id="11" dur="500"/>
                                        <p:tgtEl>
                                          <p:spTgt spid="8"/>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18900000" scaled="1"/>
        </a:gradFill>
        <a:effectLst/>
      </p:bgPr>
    </p:bg>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79A916FF-878D-44B4-ADFD-564562BB2F89}"/>
              </a:ext>
            </a:extLst>
          </p:cNvPr>
          <p:cNvSpPr>
            <a:spLocks noGrp="1"/>
          </p:cNvSpPr>
          <p:nvPr>
            <p:ph type="title"/>
          </p:nvPr>
        </p:nvSpPr>
        <p:spPr>
          <a:xfrm>
            <a:off x="395288" y="188913"/>
            <a:ext cx="8229600" cy="1152525"/>
          </a:xfrm>
        </p:spPr>
        <p:txBody>
          <a:bodyPr/>
          <a:lstStyle/>
          <a:p>
            <a:r>
              <a:rPr lang="sl-SI" altLang="sl-SI"/>
              <a:t>IZDANA DELA:</a:t>
            </a:r>
          </a:p>
        </p:txBody>
      </p:sp>
      <p:sp>
        <p:nvSpPr>
          <p:cNvPr id="2" name="Ograda vsebine 1">
            <a:extLst>
              <a:ext uri="{FF2B5EF4-FFF2-40B4-BE49-F238E27FC236}">
                <a16:creationId xmlns:a16="http://schemas.microsoft.com/office/drawing/2014/main" id="{EDA292EF-2F00-4DEF-BF60-808CB8682977}"/>
              </a:ext>
            </a:extLst>
          </p:cNvPr>
          <p:cNvSpPr>
            <a:spLocks noGrp="1"/>
          </p:cNvSpPr>
          <p:nvPr>
            <p:ph idx="1"/>
          </p:nvPr>
        </p:nvSpPr>
        <p:spPr>
          <a:xfrm>
            <a:off x="250825" y="1412875"/>
            <a:ext cx="8229600" cy="5111750"/>
          </a:xfrm>
        </p:spPr>
        <p:txBody>
          <a:bodyPr>
            <a:normAutofit fontScale="85000" lnSpcReduction="20000"/>
          </a:bodyPr>
          <a:lstStyle/>
          <a:p>
            <a:pPr marL="274320" indent="-274320" fontAlgn="auto">
              <a:spcAft>
                <a:spcPts val="0"/>
              </a:spcAft>
              <a:buClr>
                <a:schemeClr val="accent3"/>
              </a:buClr>
              <a:buFont typeface="Wingdings 2"/>
              <a:buChar char=""/>
              <a:defRPr/>
            </a:pPr>
            <a:r>
              <a:rPr lang="sl-SI" dirty="0"/>
              <a:t>1972 </a:t>
            </a:r>
            <a:r>
              <a:rPr lang="sl-SI" b="1" i="1" dirty="0"/>
              <a:t>Ime mi je Tomaž</a:t>
            </a:r>
            <a:r>
              <a:rPr lang="sl-SI" dirty="0"/>
              <a:t>, </a:t>
            </a:r>
          </a:p>
          <a:p>
            <a:pPr marL="274320" indent="-274320" fontAlgn="auto">
              <a:spcAft>
                <a:spcPts val="0"/>
              </a:spcAft>
              <a:buClr>
                <a:schemeClr val="accent3"/>
              </a:buClr>
              <a:buFont typeface="Wingdings 2"/>
              <a:buChar char=""/>
              <a:defRPr/>
            </a:pPr>
            <a:r>
              <a:rPr lang="sl-SI" b="1" dirty="0"/>
              <a:t>1975 </a:t>
            </a:r>
            <a:r>
              <a:rPr lang="sl-SI" b="1" i="1" dirty="0"/>
              <a:t>Teci, teci, kuža moj</a:t>
            </a:r>
            <a:r>
              <a:rPr lang="sl-SI" b="1" dirty="0"/>
              <a:t>, </a:t>
            </a:r>
            <a:endParaRPr lang="sl-SI" dirty="0"/>
          </a:p>
          <a:p>
            <a:pPr marL="274320" indent="-274320" fontAlgn="auto">
              <a:spcAft>
                <a:spcPts val="0"/>
              </a:spcAft>
              <a:buClr>
                <a:schemeClr val="accent3"/>
              </a:buClr>
              <a:buFont typeface="Wingdings 2"/>
              <a:buChar char=""/>
              <a:defRPr/>
            </a:pPr>
            <a:r>
              <a:rPr lang="sl-SI" b="1" dirty="0"/>
              <a:t>1976 </a:t>
            </a:r>
            <a:r>
              <a:rPr lang="sl-SI" b="1" i="1" dirty="0"/>
              <a:t>Roki Rok</a:t>
            </a:r>
            <a:r>
              <a:rPr lang="sl-SI" b="1" dirty="0"/>
              <a:t>, </a:t>
            </a:r>
            <a:endParaRPr lang="sl-SI" dirty="0"/>
          </a:p>
          <a:p>
            <a:pPr marL="274320" indent="-274320" fontAlgn="auto">
              <a:spcAft>
                <a:spcPts val="0"/>
              </a:spcAft>
              <a:buClr>
                <a:schemeClr val="accent3"/>
              </a:buClr>
              <a:buFont typeface="Wingdings 2"/>
              <a:buChar char=""/>
              <a:defRPr/>
            </a:pPr>
            <a:r>
              <a:rPr lang="sl-SI" b="1" dirty="0"/>
              <a:t>1976 </a:t>
            </a:r>
            <a:r>
              <a:rPr lang="sl-SI" b="1" i="1" dirty="0"/>
              <a:t>Za metuljem še Rok</a:t>
            </a:r>
            <a:r>
              <a:rPr lang="sl-SI" b="1" dirty="0"/>
              <a:t>, </a:t>
            </a:r>
            <a:endParaRPr lang="sl-SI" dirty="0"/>
          </a:p>
          <a:p>
            <a:pPr marL="274320" indent="-274320" fontAlgn="auto">
              <a:spcAft>
                <a:spcPts val="0"/>
              </a:spcAft>
              <a:buClr>
                <a:schemeClr val="accent3"/>
              </a:buClr>
              <a:buFont typeface="Wingdings 2"/>
              <a:buChar char=""/>
              <a:defRPr/>
            </a:pPr>
            <a:r>
              <a:rPr lang="sl-SI" b="1" dirty="0"/>
              <a:t>1977 </a:t>
            </a:r>
            <a:r>
              <a:rPr lang="sl-SI" b="1" i="1" dirty="0"/>
              <a:t>Sreča na vrvici</a:t>
            </a:r>
            <a:r>
              <a:rPr lang="sl-SI" b="1" dirty="0"/>
              <a:t>, </a:t>
            </a:r>
            <a:endParaRPr lang="sl-SI" dirty="0"/>
          </a:p>
          <a:p>
            <a:pPr marL="274320" indent="-274320" fontAlgn="auto">
              <a:spcAft>
                <a:spcPts val="0"/>
              </a:spcAft>
              <a:buClr>
                <a:schemeClr val="accent3"/>
              </a:buClr>
              <a:buFont typeface="Wingdings 2"/>
              <a:buChar char=""/>
              <a:defRPr/>
            </a:pPr>
            <a:r>
              <a:rPr lang="sl-SI" dirty="0"/>
              <a:t>1977 </a:t>
            </a:r>
            <a:r>
              <a:rPr lang="sl-SI" b="1" i="1" dirty="0"/>
              <a:t>Mali veliki junak</a:t>
            </a:r>
            <a:r>
              <a:rPr lang="sl-SI" dirty="0"/>
              <a:t>, </a:t>
            </a:r>
          </a:p>
          <a:p>
            <a:pPr marL="274320" indent="-274320" fontAlgn="auto">
              <a:spcAft>
                <a:spcPts val="0"/>
              </a:spcAft>
              <a:buClr>
                <a:schemeClr val="accent3"/>
              </a:buClr>
              <a:buFont typeface="Wingdings 2"/>
              <a:buChar char=""/>
              <a:defRPr/>
            </a:pPr>
            <a:r>
              <a:rPr lang="sl-SI" dirty="0"/>
              <a:t>1979 </a:t>
            </a:r>
            <a:r>
              <a:rPr lang="sl-SI" b="1" i="1" dirty="0"/>
              <a:t>Tretje oko</a:t>
            </a:r>
            <a:r>
              <a:rPr lang="sl-SI" dirty="0"/>
              <a:t>, </a:t>
            </a:r>
          </a:p>
          <a:p>
            <a:pPr marL="274320" indent="-274320" fontAlgn="auto">
              <a:spcAft>
                <a:spcPts val="0"/>
              </a:spcAft>
              <a:buClr>
                <a:schemeClr val="accent3"/>
              </a:buClr>
              <a:buFont typeface="Wingdings 2"/>
              <a:buChar char=""/>
              <a:defRPr/>
            </a:pPr>
            <a:r>
              <a:rPr lang="sl-SI" dirty="0"/>
              <a:t>1981 </a:t>
            </a:r>
            <a:r>
              <a:rPr lang="sl-SI" b="1" i="1" dirty="0"/>
              <a:t>Čarodejni novčič</a:t>
            </a:r>
            <a:r>
              <a:rPr lang="sl-SI" dirty="0"/>
              <a:t>, </a:t>
            </a:r>
          </a:p>
          <a:p>
            <a:pPr marL="274320" indent="-274320" fontAlgn="auto">
              <a:spcAft>
                <a:spcPts val="0"/>
              </a:spcAft>
              <a:buClr>
                <a:schemeClr val="accent3"/>
              </a:buClr>
              <a:buFont typeface="Wingdings 2"/>
              <a:buChar char=""/>
              <a:defRPr/>
            </a:pPr>
            <a:r>
              <a:rPr lang="sl-SI" dirty="0"/>
              <a:t>1982 </a:t>
            </a:r>
            <a:r>
              <a:rPr lang="sl-SI" b="1" i="1" dirty="0"/>
              <a:t>Vanda</a:t>
            </a:r>
            <a:r>
              <a:rPr lang="sl-SI" dirty="0"/>
              <a:t>, </a:t>
            </a:r>
          </a:p>
          <a:p>
            <a:pPr marL="274320" indent="-274320" fontAlgn="auto">
              <a:spcAft>
                <a:spcPts val="0"/>
              </a:spcAft>
              <a:buClr>
                <a:schemeClr val="accent3"/>
              </a:buClr>
              <a:buFont typeface="Wingdings 2"/>
              <a:buChar char=""/>
              <a:defRPr/>
            </a:pPr>
            <a:r>
              <a:rPr lang="sl-SI" dirty="0"/>
              <a:t>1983 </a:t>
            </a:r>
            <a:r>
              <a:rPr lang="sl-SI" b="1" i="1" dirty="0"/>
              <a:t>Za čas in čast</a:t>
            </a:r>
            <a:r>
              <a:rPr lang="sl-SI" dirty="0"/>
              <a:t>, </a:t>
            </a:r>
          </a:p>
          <a:p>
            <a:pPr marL="274320" indent="-274320" fontAlgn="auto">
              <a:spcAft>
                <a:spcPts val="0"/>
              </a:spcAft>
              <a:buClr>
                <a:schemeClr val="accent3"/>
              </a:buClr>
              <a:buFont typeface="Wingdings 2"/>
              <a:buChar char=""/>
              <a:defRPr/>
            </a:pPr>
            <a:r>
              <a:rPr lang="sl-SI" dirty="0"/>
              <a:t>1985 </a:t>
            </a:r>
            <a:r>
              <a:rPr lang="sl-SI" b="1" i="1" dirty="0"/>
              <a:t>Baronov mlajši brat</a:t>
            </a:r>
            <a:r>
              <a:rPr lang="sl-SI" dirty="0"/>
              <a:t>, </a:t>
            </a:r>
          </a:p>
          <a:p>
            <a:pPr marL="274320" indent="-274320" fontAlgn="auto">
              <a:spcAft>
                <a:spcPts val="0"/>
              </a:spcAft>
              <a:buClr>
                <a:schemeClr val="accent3"/>
              </a:buClr>
              <a:buFont typeface="Wingdings 2"/>
              <a:buChar char=""/>
              <a:defRPr/>
            </a:pPr>
            <a:r>
              <a:rPr lang="sl-SI" dirty="0"/>
              <a:t>1986 </a:t>
            </a:r>
            <a:r>
              <a:rPr lang="sl-SI" b="1" i="1" dirty="0"/>
              <a:t>Tod žive Slovenci</a:t>
            </a:r>
            <a:r>
              <a:rPr lang="sl-SI" dirty="0"/>
              <a:t>, </a:t>
            </a:r>
          </a:p>
          <a:p>
            <a:pPr marL="274320" indent="-274320" fontAlgn="auto">
              <a:spcAft>
                <a:spcPts val="0"/>
              </a:spcAft>
              <a:buClr>
                <a:schemeClr val="accent3"/>
              </a:buClr>
              <a:buFont typeface="Wingdings 2"/>
              <a:buChar char=""/>
              <a:defRPr/>
            </a:pPr>
            <a:r>
              <a:rPr lang="sl-SI" dirty="0"/>
              <a:t>1986 </a:t>
            </a:r>
            <a:r>
              <a:rPr lang="sl-SI" b="1" i="1" dirty="0"/>
              <a:t>Poletje v školjki</a:t>
            </a:r>
            <a:r>
              <a:rPr lang="sl-SI" dirty="0"/>
              <a:t>, </a:t>
            </a:r>
          </a:p>
          <a:p>
            <a:pPr marL="274320" indent="-274320" fontAlgn="auto">
              <a:spcAft>
                <a:spcPts val="0"/>
              </a:spcAft>
              <a:buClr>
                <a:schemeClr val="accent3"/>
              </a:buClr>
              <a:buFont typeface="Wingdings 2"/>
              <a:buChar char=""/>
              <a:defRPr/>
            </a:pPr>
            <a:r>
              <a:rPr lang="sl-SI" dirty="0"/>
              <a:t>1988 </a:t>
            </a:r>
            <a:r>
              <a:rPr lang="sl-SI" b="1" i="1" dirty="0"/>
              <a:t>Poletje v školjki 2</a:t>
            </a:r>
            <a:r>
              <a:rPr lang="sl-SI" dirty="0"/>
              <a:t>, </a:t>
            </a:r>
          </a:p>
        </p:txBody>
      </p:sp>
      <p:pic>
        <p:nvPicPr>
          <p:cNvPr id="4" name="Slika 3" descr="poletje v školjki.jpg">
            <a:extLst>
              <a:ext uri="{FF2B5EF4-FFF2-40B4-BE49-F238E27FC236}">
                <a16:creationId xmlns:a16="http://schemas.microsoft.com/office/drawing/2014/main" id="{42EB935A-BE8D-43AB-B106-2975AA4629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59285">
            <a:off x="5322888" y="941388"/>
            <a:ext cx="2632075"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1000"/>
                                        <p:tgtEl>
                                          <p:spTgt spid="2">
                                            <p:txEl>
                                              <p:pRg st="5" end="5"/>
                                            </p:txEl>
                                          </p:spTgt>
                                        </p:tgtEl>
                                      </p:cBhvr>
                                    </p:animEffect>
                                    <p:anim calcmode="lin" valueType="num">
                                      <p:cBhvr>
                                        <p:cTn id="5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Effect transition="in" filter="fade">
                                      <p:cBhvr>
                                        <p:cTn id="61" dur="1000"/>
                                        <p:tgtEl>
                                          <p:spTgt spid="2">
                                            <p:txEl>
                                              <p:pRg st="6" end="6"/>
                                            </p:txEl>
                                          </p:spTgt>
                                        </p:tgtEl>
                                      </p:cBhvr>
                                    </p:animEffect>
                                    <p:anim calcmode="lin" valueType="num">
                                      <p:cBhvr>
                                        <p:cTn id="6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Effect transition="in" filter="fade">
                                      <p:cBhvr>
                                        <p:cTn id="68" dur="1000"/>
                                        <p:tgtEl>
                                          <p:spTgt spid="2">
                                            <p:txEl>
                                              <p:pRg st="7" end="7"/>
                                            </p:txEl>
                                          </p:spTgt>
                                        </p:tgtEl>
                                      </p:cBhvr>
                                    </p:animEffect>
                                    <p:anim calcmode="lin" valueType="num">
                                      <p:cBhvr>
                                        <p:cTn id="6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animEffect transition="in" filter="fade">
                                      <p:cBhvr>
                                        <p:cTn id="75" dur="1000"/>
                                        <p:tgtEl>
                                          <p:spTgt spid="2">
                                            <p:txEl>
                                              <p:pRg st="8" end="8"/>
                                            </p:txEl>
                                          </p:spTgt>
                                        </p:tgtEl>
                                      </p:cBhvr>
                                    </p:animEffect>
                                    <p:anim calcmode="lin" valueType="num">
                                      <p:cBhvr>
                                        <p:cTn id="7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
                                            <p:txEl>
                                              <p:pRg st="9" end="9"/>
                                            </p:txEl>
                                          </p:spTgt>
                                        </p:tgtEl>
                                        <p:attrNameLst>
                                          <p:attrName>style.visibility</p:attrName>
                                        </p:attrNameLst>
                                      </p:cBhvr>
                                      <p:to>
                                        <p:strVal val="visible"/>
                                      </p:to>
                                    </p:set>
                                    <p:animEffect transition="in" filter="fade">
                                      <p:cBhvr>
                                        <p:cTn id="82" dur="1000"/>
                                        <p:tgtEl>
                                          <p:spTgt spid="2">
                                            <p:txEl>
                                              <p:pRg st="9" end="9"/>
                                            </p:txEl>
                                          </p:spTgt>
                                        </p:tgtEl>
                                      </p:cBhvr>
                                    </p:animEffect>
                                    <p:anim calcmode="lin" valueType="num">
                                      <p:cBhvr>
                                        <p:cTn id="8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
                                            <p:txEl>
                                              <p:pRg st="10" end="10"/>
                                            </p:txEl>
                                          </p:spTgt>
                                        </p:tgtEl>
                                        <p:attrNameLst>
                                          <p:attrName>style.visibility</p:attrName>
                                        </p:attrNameLst>
                                      </p:cBhvr>
                                      <p:to>
                                        <p:strVal val="visible"/>
                                      </p:to>
                                    </p:set>
                                    <p:animEffect transition="in" filter="fade">
                                      <p:cBhvr>
                                        <p:cTn id="89" dur="1000"/>
                                        <p:tgtEl>
                                          <p:spTgt spid="2">
                                            <p:txEl>
                                              <p:pRg st="10" end="10"/>
                                            </p:txEl>
                                          </p:spTgt>
                                        </p:tgtEl>
                                      </p:cBhvr>
                                    </p:animEffect>
                                    <p:anim calcmode="lin" valueType="num">
                                      <p:cBhvr>
                                        <p:cTn id="9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xEl>
                                              <p:pRg st="11" end="11"/>
                                            </p:txEl>
                                          </p:spTgt>
                                        </p:tgtEl>
                                        <p:attrNameLst>
                                          <p:attrName>style.visibility</p:attrName>
                                        </p:attrNameLst>
                                      </p:cBhvr>
                                      <p:to>
                                        <p:strVal val="visible"/>
                                      </p:to>
                                    </p:set>
                                    <p:animEffect transition="in" filter="fade">
                                      <p:cBhvr>
                                        <p:cTn id="96" dur="1000"/>
                                        <p:tgtEl>
                                          <p:spTgt spid="2">
                                            <p:txEl>
                                              <p:pRg st="11" end="11"/>
                                            </p:txEl>
                                          </p:spTgt>
                                        </p:tgtEl>
                                      </p:cBhvr>
                                    </p:animEffect>
                                    <p:anim calcmode="lin" valueType="num">
                                      <p:cBhvr>
                                        <p:cTn id="9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
                                            <p:txEl>
                                              <p:pRg st="12" end="12"/>
                                            </p:txEl>
                                          </p:spTgt>
                                        </p:tgtEl>
                                        <p:attrNameLst>
                                          <p:attrName>style.visibility</p:attrName>
                                        </p:attrNameLst>
                                      </p:cBhvr>
                                      <p:to>
                                        <p:strVal val="visible"/>
                                      </p:to>
                                    </p:set>
                                    <p:animEffect transition="in" filter="fade">
                                      <p:cBhvr>
                                        <p:cTn id="103" dur="1000"/>
                                        <p:tgtEl>
                                          <p:spTgt spid="2">
                                            <p:txEl>
                                              <p:pRg st="12" end="12"/>
                                            </p:txEl>
                                          </p:spTgt>
                                        </p:tgtEl>
                                      </p:cBhvr>
                                    </p:animEffect>
                                    <p:anim calcmode="lin" valueType="num">
                                      <p:cBhvr>
                                        <p:cTn id="10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0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txEl>
                                              <p:pRg st="13" end="13"/>
                                            </p:txEl>
                                          </p:spTgt>
                                        </p:tgtEl>
                                        <p:attrNameLst>
                                          <p:attrName>style.visibility</p:attrName>
                                        </p:attrNameLst>
                                      </p:cBhvr>
                                      <p:to>
                                        <p:strVal val="visible"/>
                                      </p:to>
                                    </p:set>
                                    <p:animEffect transition="in" filter="fade">
                                      <p:cBhvr>
                                        <p:cTn id="110" dur="1000"/>
                                        <p:tgtEl>
                                          <p:spTgt spid="2">
                                            <p:txEl>
                                              <p:pRg st="13" end="13"/>
                                            </p:txEl>
                                          </p:spTgt>
                                        </p:tgtEl>
                                      </p:cBhvr>
                                    </p:animEffect>
                                    <p:anim calcmode="lin" valueType="num">
                                      <p:cBhvr>
                                        <p:cTn id="11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12"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BDBFA"/>
            </a:gs>
            <a:gs pos="21001">
              <a:srgbClr val="6BDBFA"/>
            </a:gs>
            <a:gs pos="50000">
              <a:srgbClr val="C9FAFC"/>
            </a:gs>
            <a:gs pos="100000">
              <a:srgbClr val="00B050"/>
            </a:gs>
          </a:gsLst>
          <a:lin ang="5400000"/>
        </a:gradFill>
        <a:effectLst/>
      </p:bgPr>
    </p:bg>
    <p:spTree>
      <p:nvGrpSpPr>
        <p:cNvPr id="1" name=""/>
        <p:cNvGrpSpPr/>
        <p:nvPr/>
      </p:nvGrpSpPr>
      <p:grpSpPr>
        <a:xfrm>
          <a:off x="0" y="0"/>
          <a:ext cx="0" cy="0"/>
          <a:chOff x="0" y="0"/>
          <a:chExt cx="0" cy="0"/>
        </a:xfrm>
      </p:grpSpPr>
      <p:sp>
        <p:nvSpPr>
          <p:cNvPr id="34818" name="Naslov 1">
            <a:extLst>
              <a:ext uri="{FF2B5EF4-FFF2-40B4-BE49-F238E27FC236}">
                <a16:creationId xmlns:a16="http://schemas.microsoft.com/office/drawing/2014/main" id="{0474E09A-6B65-470E-A1DD-DBE75D185CC9}"/>
              </a:ext>
            </a:extLst>
          </p:cNvPr>
          <p:cNvSpPr>
            <a:spLocks noGrp="1"/>
          </p:cNvSpPr>
          <p:nvPr>
            <p:ph type="title"/>
          </p:nvPr>
        </p:nvSpPr>
        <p:spPr/>
        <p:txBody>
          <a:bodyPr/>
          <a:lstStyle/>
          <a:p>
            <a:r>
              <a:rPr lang="sl-SI" altLang="sl-SI"/>
              <a:t>GLAVNE OSEBE:</a:t>
            </a:r>
          </a:p>
        </p:txBody>
      </p:sp>
      <p:sp>
        <p:nvSpPr>
          <p:cNvPr id="34819" name="Ograda vsebine 2">
            <a:extLst>
              <a:ext uri="{FF2B5EF4-FFF2-40B4-BE49-F238E27FC236}">
                <a16:creationId xmlns:a16="http://schemas.microsoft.com/office/drawing/2014/main" id="{30EEA4E1-946D-4E16-81B1-0AE334D1F57B}"/>
              </a:ext>
            </a:extLst>
          </p:cNvPr>
          <p:cNvSpPr>
            <a:spLocks noGrp="1"/>
          </p:cNvSpPr>
          <p:nvPr>
            <p:ph idx="1"/>
          </p:nvPr>
        </p:nvSpPr>
        <p:spPr/>
        <p:txBody>
          <a:bodyPr/>
          <a:lstStyle/>
          <a:p>
            <a:endParaRPr lang="sl-SI" altLang="sl-SI"/>
          </a:p>
          <a:p>
            <a:r>
              <a:rPr lang="sl-SI" altLang="sl-SI"/>
              <a:t>Tadej</a:t>
            </a:r>
          </a:p>
          <a:p>
            <a:r>
              <a:rPr lang="sl-SI" altLang="sl-SI"/>
              <a:t>Baron (Andrej) Tadejev brat</a:t>
            </a:r>
          </a:p>
          <a:p>
            <a:r>
              <a:rPr lang="sl-SI" altLang="sl-SI"/>
              <a:t>Oče</a:t>
            </a:r>
          </a:p>
          <a:p>
            <a:r>
              <a:rPr lang="sl-SI" altLang="sl-SI"/>
              <a:t>Mama</a:t>
            </a:r>
          </a:p>
        </p:txBody>
      </p:sp>
    </p:spTree>
  </p:cSld>
  <p:clrMapOvr>
    <a:masterClrMapping/>
  </p:clrMapOvr>
  <p:transition advTm="45000"/>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Naslov 1">
            <a:extLst>
              <a:ext uri="{FF2B5EF4-FFF2-40B4-BE49-F238E27FC236}">
                <a16:creationId xmlns:a16="http://schemas.microsoft.com/office/drawing/2014/main" id="{19BEDD8F-F6D9-448B-BC81-B381B59F6391}"/>
              </a:ext>
            </a:extLst>
          </p:cNvPr>
          <p:cNvSpPr>
            <a:spLocks noGrp="1"/>
          </p:cNvSpPr>
          <p:nvPr>
            <p:ph type="title"/>
          </p:nvPr>
        </p:nvSpPr>
        <p:spPr/>
        <p:txBody>
          <a:bodyPr/>
          <a:lstStyle/>
          <a:p>
            <a:r>
              <a:rPr lang="sl-SI" altLang="sl-SI"/>
              <a:t>STRANSKE OSEBE:</a:t>
            </a:r>
          </a:p>
        </p:txBody>
      </p:sp>
      <p:sp>
        <p:nvSpPr>
          <p:cNvPr id="35843" name="Ograda vsebine 2">
            <a:extLst>
              <a:ext uri="{FF2B5EF4-FFF2-40B4-BE49-F238E27FC236}">
                <a16:creationId xmlns:a16="http://schemas.microsoft.com/office/drawing/2014/main" id="{1EB0D6A9-09C6-4B71-8C3E-7F32F711565B}"/>
              </a:ext>
            </a:extLst>
          </p:cNvPr>
          <p:cNvSpPr>
            <a:spLocks noGrp="1"/>
          </p:cNvSpPr>
          <p:nvPr>
            <p:ph idx="1"/>
          </p:nvPr>
        </p:nvSpPr>
        <p:spPr/>
        <p:txBody>
          <a:bodyPr/>
          <a:lstStyle/>
          <a:p>
            <a:r>
              <a:rPr lang="sl-SI" altLang="sl-SI"/>
              <a:t>Učiteljica matematike (Plevnička)</a:t>
            </a:r>
          </a:p>
          <a:p>
            <a:r>
              <a:rPr lang="sl-SI" altLang="sl-SI"/>
              <a:t>Vžigalica</a:t>
            </a:r>
          </a:p>
          <a:p>
            <a:r>
              <a:rPr lang="sl-SI" altLang="sl-SI"/>
              <a:t>Mare številka ena</a:t>
            </a:r>
          </a:p>
          <a:p>
            <a:r>
              <a:rPr lang="sl-SI" altLang="sl-SI"/>
              <a:t>Mare številka dve</a:t>
            </a:r>
          </a:p>
          <a:p>
            <a:r>
              <a:rPr lang="sl-SI" altLang="sl-SI"/>
              <a:t>Bob</a:t>
            </a:r>
          </a:p>
          <a:p>
            <a:r>
              <a:rPr lang="sl-SI" altLang="sl-SI"/>
              <a:t>Jani</a:t>
            </a:r>
          </a:p>
          <a:p>
            <a:r>
              <a:rPr lang="sl-SI" altLang="sl-SI"/>
              <a:t>Janja</a:t>
            </a:r>
          </a:p>
          <a:p>
            <a:r>
              <a:rPr lang="sl-SI" altLang="sl-SI"/>
              <a:t>Biba</a:t>
            </a:r>
          </a:p>
          <a:p>
            <a:r>
              <a:rPr lang="sl-SI" altLang="sl-SI"/>
              <a:t>Domen</a:t>
            </a:r>
          </a:p>
        </p:txBody>
      </p:sp>
    </p:spTree>
  </p:cSld>
  <p:clrMapOvr>
    <a:masterClrMapping/>
  </p:clrMapOvr>
  <p:transition advTm="14000"/>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8100000"/>
        </a:gradFill>
        <a:effectLst/>
      </p:bgPr>
    </p:bg>
    <p:spTree>
      <p:nvGrpSpPr>
        <p:cNvPr id="1" name=""/>
        <p:cNvGrpSpPr/>
        <p:nvPr/>
      </p:nvGrpSpPr>
      <p:grpSpPr>
        <a:xfrm>
          <a:off x="0" y="0"/>
          <a:ext cx="0" cy="0"/>
          <a:chOff x="0" y="0"/>
          <a:chExt cx="0" cy="0"/>
        </a:xfrm>
      </p:grpSpPr>
      <p:sp>
        <p:nvSpPr>
          <p:cNvPr id="36866" name="Naslov 1">
            <a:extLst>
              <a:ext uri="{FF2B5EF4-FFF2-40B4-BE49-F238E27FC236}">
                <a16:creationId xmlns:a16="http://schemas.microsoft.com/office/drawing/2014/main" id="{9C18BF88-00DE-4D56-9FF8-E1C1C359BB41}"/>
              </a:ext>
            </a:extLst>
          </p:cNvPr>
          <p:cNvSpPr>
            <a:spLocks noGrp="1"/>
          </p:cNvSpPr>
          <p:nvPr>
            <p:ph type="title"/>
          </p:nvPr>
        </p:nvSpPr>
        <p:spPr/>
        <p:txBody>
          <a:bodyPr/>
          <a:lstStyle/>
          <a:p>
            <a:r>
              <a:rPr lang="sl-SI" altLang="sl-SI"/>
              <a:t>MOJE MNENJE</a:t>
            </a:r>
          </a:p>
        </p:txBody>
      </p:sp>
      <p:sp>
        <p:nvSpPr>
          <p:cNvPr id="36867" name="Ograda vsebine 2">
            <a:extLst>
              <a:ext uri="{FF2B5EF4-FFF2-40B4-BE49-F238E27FC236}">
                <a16:creationId xmlns:a16="http://schemas.microsoft.com/office/drawing/2014/main" id="{63296B13-8D4D-4A05-89BD-A40439707E57}"/>
              </a:ext>
            </a:extLst>
          </p:cNvPr>
          <p:cNvSpPr>
            <a:spLocks noGrp="1"/>
          </p:cNvSpPr>
          <p:nvPr>
            <p:ph idx="1"/>
          </p:nvPr>
        </p:nvSpPr>
        <p:spPr/>
        <p:txBody>
          <a:bodyPr/>
          <a:lstStyle/>
          <a:p>
            <a:r>
              <a:rPr lang="sl-SI" altLang="sl-SI"/>
              <a:t>POZITIVNO:</a:t>
            </a:r>
          </a:p>
          <a:p>
            <a:r>
              <a:rPr lang="sl-SI" altLang="sl-SI"/>
              <a:t>Veliko dogodivščin</a:t>
            </a:r>
          </a:p>
          <a:p>
            <a:r>
              <a:rPr lang="sl-SI" altLang="sl-SI"/>
              <a:t>Nogomet </a:t>
            </a:r>
          </a:p>
          <a:p>
            <a:r>
              <a:rPr lang="sl-SI" altLang="sl-SI"/>
              <a:t>Primerna za vsako starost</a:t>
            </a:r>
          </a:p>
          <a:p>
            <a:pPr>
              <a:buFont typeface="Wingdings 2" panose="05020102010507070707" pitchFamily="18" charset="2"/>
              <a:buNone/>
            </a:pPr>
            <a:r>
              <a:rPr lang="sl-SI" altLang="sl-SI"/>
              <a:t>                                                   NEGATIVNO:</a:t>
            </a:r>
          </a:p>
          <a:p>
            <a:pPr>
              <a:buFont typeface="Wingdings 2" panose="05020102010507070707" pitchFamily="18" charset="2"/>
              <a:buNone/>
            </a:pPr>
            <a:r>
              <a:rPr lang="sl-SI" altLang="sl-SI"/>
              <a:t>                                                   Tragičen konec</a:t>
            </a:r>
          </a:p>
          <a:p>
            <a:pPr>
              <a:buFont typeface="Wingdings 2" panose="05020102010507070707" pitchFamily="18" charset="2"/>
              <a:buNone/>
            </a:pPr>
            <a:r>
              <a:rPr lang="sl-SI" altLang="sl-SI"/>
              <a:t>                                                   Alkoholizem, droge,</a:t>
            </a:r>
          </a:p>
          <a:p>
            <a:r>
              <a:rPr lang="sl-SI" altLang="sl-SI"/>
              <a:t>                                                izsiljevanje, težave v šoli…</a:t>
            </a:r>
          </a:p>
        </p:txBody>
      </p:sp>
      <p:pic>
        <p:nvPicPr>
          <p:cNvPr id="5" name="Slika 4" descr="good.jpg">
            <a:extLst>
              <a:ext uri="{FF2B5EF4-FFF2-40B4-BE49-F238E27FC236}">
                <a16:creationId xmlns:a16="http://schemas.microsoft.com/office/drawing/2014/main" id="{A5F72557-B553-4BD3-9E45-8EA34FFBCBD4}"/>
              </a:ext>
            </a:extLst>
          </p:cNvPr>
          <p:cNvPicPr>
            <a:picLocks noChangeAspect="1"/>
          </p:cNvPicPr>
          <p:nvPr/>
        </p:nvPicPr>
        <p:blipFill>
          <a:blip r:embed="rId2" cstate="print"/>
          <a:stretch>
            <a:fillRect/>
          </a:stretch>
        </p:blipFill>
        <p:spPr>
          <a:xfrm rot="21343427">
            <a:off x="4860032" y="1268760"/>
            <a:ext cx="2143125" cy="2143125"/>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pic>
        <p:nvPicPr>
          <p:cNvPr id="7" name="Slika 6" descr="bad 1.jpg">
            <a:extLst>
              <a:ext uri="{FF2B5EF4-FFF2-40B4-BE49-F238E27FC236}">
                <a16:creationId xmlns:a16="http://schemas.microsoft.com/office/drawing/2014/main" id="{484000CF-6518-46F2-AB03-3F056177CB60}"/>
              </a:ext>
            </a:extLst>
          </p:cNvPr>
          <p:cNvPicPr>
            <a:picLocks noChangeAspect="1"/>
          </p:cNvPicPr>
          <p:nvPr/>
        </p:nvPicPr>
        <p:blipFill>
          <a:blip r:embed="rId3" cstate="print"/>
          <a:srcRect l="18173" t="34222"/>
          <a:stretch>
            <a:fillRect/>
          </a:stretch>
        </p:blipFill>
        <p:spPr>
          <a:xfrm rot="351593">
            <a:off x="1835692" y="4149079"/>
            <a:ext cx="1916658" cy="1800000"/>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advTm="80000"/>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1C6F7"/>
            </a:gs>
            <a:gs pos="39999">
              <a:srgbClr val="21B2C9"/>
            </a:gs>
            <a:gs pos="70000">
              <a:srgbClr val="181CC7"/>
            </a:gs>
            <a:gs pos="88000">
              <a:srgbClr val="6BDBFA"/>
            </a:gs>
            <a:gs pos="100000">
              <a:srgbClr val="5EF0F7"/>
            </a:gs>
          </a:gsLst>
          <a:lin ang="5400000"/>
        </a:gradFill>
        <a:effectLst/>
      </p:bgPr>
    </p:bg>
    <p:spTree>
      <p:nvGrpSpPr>
        <p:cNvPr id="1" name=""/>
        <p:cNvGrpSpPr/>
        <p:nvPr/>
      </p:nvGrpSpPr>
      <p:grpSpPr>
        <a:xfrm>
          <a:off x="0" y="0"/>
          <a:ext cx="0" cy="0"/>
          <a:chOff x="0" y="0"/>
          <a:chExt cx="0" cy="0"/>
        </a:xfrm>
      </p:grpSpPr>
      <p:sp>
        <p:nvSpPr>
          <p:cNvPr id="37890" name="Naslov 1">
            <a:extLst>
              <a:ext uri="{FF2B5EF4-FFF2-40B4-BE49-F238E27FC236}">
                <a16:creationId xmlns:a16="http://schemas.microsoft.com/office/drawing/2014/main" id="{F4167058-5924-4CD7-880C-1803A82DB544}"/>
              </a:ext>
            </a:extLst>
          </p:cNvPr>
          <p:cNvSpPr>
            <a:spLocks noGrp="1"/>
          </p:cNvSpPr>
          <p:nvPr>
            <p:ph type="title"/>
          </p:nvPr>
        </p:nvSpPr>
        <p:spPr/>
        <p:txBody>
          <a:bodyPr/>
          <a:lstStyle/>
          <a:p>
            <a:endParaRPr lang="sl-SI" altLang="sl-SI"/>
          </a:p>
        </p:txBody>
      </p:sp>
      <p:sp>
        <p:nvSpPr>
          <p:cNvPr id="37891" name="Ograda vsebine 2">
            <a:extLst>
              <a:ext uri="{FF2B5EF4-FFF2-40B4-BE49-F238E27FC236}">
                <a16:creationId xmlns:a16="http://schemas.microsoft.com/office/drawing/2014/main" id="{57C57CE9-7B49-4493-B7F0-6A136430EE3E}"/>
              </a:ext>
            </a:extLst>
          </p:cNvPr>
          <p:cNvSpPr>
            <a:spLocks noGrp="1"/>
          </p:cNvSpPr>
          <p:nvPr>
            <p:ph idx="1"/>
          </p:nvPr>
        </p:nvSpPr>
        <p:spPr/>
        <p:txBody>
          <a:bodyPr/>
          <a:lstStyle/>
          <a:p>
            <a:pPr>
              <a:buFont typeface="Wingdings 2" panose="05020102010507070707" pitchFamily="18" charset="2"/>
              <a:buNone/>
            </a:pPr>
            <a:r>
              <a:rPr lang="sl-SI" altLang="sl-SI" sz="7200">
                <a:solidFill>
                  <a:srgbClr val="FF00FF"/>
                </a:solidFill>
              </a:rPr>
              <a:t> HVALA ZA VAŠO     POZORNOST</a:t>
            </a:r>
          </a:p>
        </p:txBody>
      </p:sp>
    </p:spTree>
  </p:cSld>
  <p:clrMapOvr>
    <a:masterClrMapping/>
  </p:clrMapOvr>
  <p:transition advTm="20000"/>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33EF7C5B-A382-46BC-BDE6-BD0887189CE7}"/>
              </a:ext>
            </a:extLst>
          </p:cNvPr>
          <p:cNvSpPr>
            <a:spLocks noGrp="1"/>
          </p:cNvSpPr>
          <p:nvPr>
            <p:ph idx="1"/>
          </p:nvPr>
        </p:nvSpPr>
        <p:spPr>
          <a:xfrm>
            <a:off x="468313" y="908050"/>
            <a:ext cx="8229600" cy="5400675"/>
          </a:xfrm>
        </p:spPr>
        <p:txBody>
          <a:bodyPr>
            <a:normAutofit fontScale="85000" lnSpcReduction="20000"/>
          </a:bodyPr>
          <a:lstStyle/>
          <a:p>
            <a:pPr marL="274320" indent="-274320" fontAlgn="auto">
              <a:spcAft>
                <a:spcPts val="0"/>
              </a:spcAft>
              <a:buClr>
                <a:schemeClr val="accent3"/>
              </a:buClr>
              <a:buFont typeface="Wingdings 2"/>
              <a:buChar char=""/>
              <a:defRPr/>
            </a:pPr>
            <a:r>
              <a:rPr lang="sl-SI" dirty="0"/>
              <a:t>1989 </a:t>
            </a:r>
            <a:r>
              <a:rPr lang="sl-SI" b="1" i="1" dirty="0"/>
              <a:t>Pravljica potuj</a:t>
            </a:r>
            <a:r>
              <a:rPr lang="sl-SI" b="1" dirty="0"/>
              <a:t>e</a:t>
            </a:r>
            <a:r>
              <a:rPr lang="sl-SI" dirty="0"/>
              <a:t>, </a:t>
            </a:r>
          </a:p>
          <a:p>
            <a:pPr marL="274320" indent="-274320" fontAlgn="auto">
              <a:spcAft>
                <a:spcPts val="0"/>
              </a:spcAft>
              <a:buClr>
                <a:schemeClr val="accent3"/>
              </a:buClr>
              <a:buFont typeface="Wingdings 2"/>
              <a:buChar char=""/>
              <a:defRPr/>
            </a:pPr>
            <a:r>
              <a:rPr lang="sl-SI" dirty="0"/>
              <a:t>1990 </a:t>
            </a:r>
            <a:r>
              <a:rPr lang="sl-SI" b="1" i="1" dirty="0"/>
              <a:t>Školjka svetega Sebastijana</a:t>
            </a:r>
            <a:r>
              <a:rPr lang="sl-SI" dirty="0"/>
              <a:t>, </a:t>
            </a:r>
          </a:p>
          <a:p>
            <a:pPr marL="274320" indent="-274320" fontAlgn="auto">
              <a:spcAft>
                <a:spcPts val="0"/>
              </a:spcAft>
              <a:buClr>
                <a:schemeClr val="accent3"/>
              </a:buClr>
              <a:buFont typeface="Wingdings 2"/>
              <a:buChar char=""/>
              <a:defRPr/>
            </a:pPr>
            <a:r>
              <a:rPr lang="sl-SI" dirty="0"/>
              <a:t>1992 </a:t>
            </a:r>
            <a:r>
              <a:rPr lang="sl-SI" b="1" i="1" dirty="0" err="1"/>
              <a:t>Ledosned</a:t>
            </a:r>
            <a:r>
              <a:rPr lang="sl-SI" dirty="0"/>
              <a:t>, </a:t>
            </a:r>
          </a:p>
          <a:p>
            <a:pPr marL="274320" indent="-274320" fontAlgn="auto">
              <a:spcAft>
                <a:spcPts val="0"/>
              </a:spcAft>
              <a:buClr>
                <a:schemeClr val="accent3"/>
              </a:buClr>
              <a:buFont typeface="Wingdings 2"/>
              <a:buChar char=""/>
              <a:defRPr/>
            </a:pPr>
            <a:r>
              <a:rPr lang="sl-SI" dirty="0"/>
              <a:t>1993 </a:t>
            </a:r>
            <a:r>
              <a:rPr lang="sl-SI" b="1" i="1" dirty="0"/>
              <a:t>Na ranču veranda</a:t>
            </a:r>
            <a:r>
              <a:rPr lang="sl-SI" dirty="0"/>
              <a:t>, </a:t>
            </a:r>
          </a:p>
          <a:p>
            <a:pPr marL="274320" indent="-274320" fontAlgn="auto">
              <a:spcAft>
                <a:spcPts val="0"/>
              </a:spcAft>
              <a:buClr>
                <a:schemeClr val="accent3"/>
              </a:buClr>
              <a:buFont typeface="Wingdings 2"/>
              <a:buChar char=""/>
              <a:defRPr/>
            </a:pPr>
            <a:r>
              <a:rPr lang="sl-SI" dirty="0"/>
              <a:t>1993 </a:t>
            </a:r>
            <a:r>
              <a:rPr lang="sl-SI" b="1" i="1" dirty="0" err="1"/>
              <a:t>Ganimed</a:t>
            </a:r>
            <a:r>
              <a:rPr lang="sl-SI" b="1" i="1" dirty="0"/>
              <a:t> in drugi</a:t>
            </a:r>
            <a:r>
              <a:rPr lang="sl-SI" dirty="0"/>
              <a:t> </a:t>
            </a:r>
          </a:p>
          <a:p>
            <a:pPr marL="274320" indent="-274320" fontAlgn="auto">
              <a:spcAft>
                <a:spcPts val="0"/>
              </a:spcAft>
              <a:buClr>
                <a:schemeClr val="accent3"/>
              </a:buClr>
              <a:buFont typeface="Wingdings 2"/>
              <a:buChar char=""/>
              <a:defRPr/>
            </a:pPr>
            <a:r>
              <a:rPr lang="sl-SI" dirty="0"/>
              <a:t>1994 </a:t>
            </a:r>
            <a:r>
              <a:rPr lang="sl-SI" b="1" i="1" dirty="0"/>
              <a:t>Hitro hitreje</a:t>
            </a:r>
            <a:r>
              <a:rPr lang="sl-SI" dirty="0"/>
              <a:t> </a:t>
            </a:r>
          </a:p>
          <a:p>
            <a:pPr marL="274320" indent="-274320" fontAlgn="auto">
              <a:spcAft>
                <a:spcPts val="0"/>
              </a:spcAft>
              <a:buClr>
                <a:schemeClr val="accent3"/>
              </a:buClr>
              <a:buFont typeface="Wingdings 2"/>
              <a:buChar char=""/>
              <a:defRPr/>
            </a:pPr>
            <a:r>
              <a:rPr lang="sl-SI" dirty="0"/>
              <a:t>1994 </a:t>
            </a:r>
            <a:r>
              <a:rPr lang="sl-SI" b="1" i="1" dirty="0"/>
              <a:t>Nedelje nekega poletja</a:t>
            </a:r>
            <a:r>
              <a:rPr lang="sl-SI" dirty="0"/>
              <a:t>, </a:t>
            </a:r>
          </a:p>
          <a:p>
            <a:pPr marL="274320" indent="-274320" fontAlgn="auto">
              <a:spcAft>
                <a:spcPts val="0"/>
              </a:spcAft>
              <a:buClr>
                <a:schemeClr val="accent3"/>
              </a:buClr>
              <a:buFont typeface="Wingdings 2"/>
              <a:buChar char=""/>
              <a:defRPr/>
            </a:pPr>
            <a:r>
              <a:rPr lang="sl-SI" dirty="0"/>
              <a:t>1995 </a:t>
            </a:r>
            <a:r>
              <a:rPr lang="sl-SI" b="1" i="1" dirty="0"/>
              <a:t>Miši, žabe in drugačni princi</a:t>
            </a:r>
            <a:endParaRPr lang="sl-SI" dirty="0"/>
          </a:p>
          <a:p>
            <a:pPr marL="274320" indent="-274320" fontAlgn="auto">
              <a:spcAft>
                <a:spcPts val="0"/>
              </a:spcAft>
              <a:buClr>
                <a:schemeClr val="accent3"/>
              </a:buClr>
              <a:buFont typeface="Wingdings 2"/>
              <a:buChar char=""/>
              <a:defRPr/>
            </a:pPr>
            <a:r>
              <a:rPr lang="sl-SI" dirty="0"/>
              <a:t>1998 </a:t>
            </a:r>
            <a:r>
              <a:rPr lang="sl-SI" b="1" i="1" dirty="0"/>
              <a:t>Ta grajski</a:t>
            </a:r>
            <a:r>
              <a:rPr lang="sl-SI" dirty="0"/>
              <a:t>, </a:t>
            </a:r>
          </a:p>
          <a:p>
            <a:pPr marL="274320" indent="-274320" fontAlgn="auto">
              <a:spcAft>
                <a:spcPts val="0"/>
              </a:spcAft>
              <a:buClr>
                <a:schemeClr val="accent3"/>
              </a:buClr>
              <a:buFont typeface="Wingdings 2"/>
              <a:buChar char=""/>
              <a:defRPr/>
            </a:pPr>
            <a:r>
              <a:rPr lang="sl-SI" dirty="0"/>
              <a:t>1999 </a:t>
            </a:r>
            <a:r>
              <a:rPr lang="sl-SI" b="1" i="1" dirty="0"/>
              <a:t>Dvojni agent </a:t>
            </a:r>
            <a:r>
              <a:rPr lang="sl-SI" b="1" i="1" dirty="0" err="1"/>
              <a:t>Žardna</a:t>
            </a:r>
            <a:r>
              <a:rPr lang="sl-SI" dirty="0"/>
              <a:t>,</a:t>
            </a:r>
          </a:p>
          <a:p>
            <a:pPr marL="274320" indent="-274320" fontAlgn="auto">
              <a:spcAft>
                <a:spcPts val="0"/>
              </a:spcAft>
              <a:buClr>
                <a:schemeClr val="accent3"/>
              </a:buClr>
              <a:buFont typeface="Wingdings 2"/>
              <a:buChar char=""/>
              <a:defRPr/>
            </a:pPr>
            <a:r>
              <a:rPr lang="sl-SI" dirty="0"/>
              <a:t>1999 </a:t>
            </a:r>
            <a:r>
              <a:rPr lang="sl-SI" b="1" i="1" dirty="0"/>
              <a:t>Nedokončana zgodba</a:t>
            </a:r>
            <a:r>
              <a:rPr lang="sl-SI" dirty="0"/>
              <a:t>, </a:t>
            </a:r>
          </a:p>
          <a:p>
            <a:pPr marL="274320" indent="-274320" fontAlgn="auto">
              <a:spcAft>
                <a:spcPts val="0"/>
              </a:spcAft>
              <a:buClr>
                <a:schemeClr val="accent3"/>
              </a:buClr>
              <a:buFont typeface="Wingdings 2"/>
              <a:buChar char=""/>
              <a:defRPr/>
            </a:pPr>
            <a:r>
              <a:rPr lang="sl-SI" dirty="0"/>
              <a:t>2000 </a:t>
            </a:r>
            <a:r>
              <a:rPr lang="sl-SI" b="1" i="1" dirty="0"/>
              <a:t>Junaški trio</a:t>
            </a:r>
            <a:r>
              <a:rPr lang="sl-SI" dirty="0"/>
              <a:t>,</a:t>
            </a:r>
          </a:p>
          <a:p>
            <a:pPr marL="274320" indent="-274320" fontAlgn="auto">
              <a:spcAft>
                <a:spcPts val="0"/>
              </a:spcAft>
              <a:buClr>
                <a:schemeClr val="accent3"/>
              </a:buClr>
              <a:buFont typeface="Wingdings 2"/>
              <a:buChar char=""/>
              <a:defRPr/>
            </a:pPr>
            <a:r>
              <a:rPr lang="sl-SI" dirty="0"/>
              <a:t>2002 </a:t>
            </a:r>
            <a:r>
              <a:rPr lang="sl-SI" b="1" i="1" dirty="0" err="1"/>
              <a:t>Žardna</a:t>
            </a:r>
            <a:r>
              <a:rPr lang="sl-SI" b="1" i="1" dirty="0"/>
              <a:t> in hiša duhov</a:t>
            </a:r>
            <a:r>
              <a:rPr lang="sl-SI" dirty="0"/>
              <a:t>, </a:t>
            </a:r>
          </a:p>
          <a:p>
            <a:pPr marL="274320" indent="-274320" fontAlgn="auto">
              <a:spcAft>
                <a:spcPts val="0"/>
              </a:spcAft>
              <a:buClr>
                <a:schemeClr val="accent3"/>
              </a:buClr>
              <a:buFont typeface="Wingdings 2"/>
              <a:buChar char=""/>
              <a:defRPr/>
            </a:pPr>
            <a:r>
              <a:rPr lang="sl-SI" dirty="0"/>
              <a:t>2003 </a:t>
            </a:r>
            <a:r>
              <a:rPr lang="sl-SI" b="1" i="1" dirty="0" err="1"/>
              <a:t>Žigana</a:t>
            </a:r>
            <a:r>
              <a:rPr lang="sl-SI" dirty="0"/>
              <a:t> </a:t>
            </a:r>
          </a:p>
          <a:p>
            <a:pPr marL="274320" indent="-274320" fontAlgn="auto">
              <a:spcAft>
                <a:spcPts val="0"/>
              </a:spcAft>
              <a:buClr>
                <a:schemeClr val="accent3"/>
              </a:buClr>
              <a:buFont typeface="Wingdings 2"/>
              <a:buChar char=""/>
              <a:defRPr/>
            </a:pPr>
            <a:r>
              <a:rPr lang="sl-SI" dirty="0"/>
              <a:t>2005 </a:t>
            </a:r>
            <a:r>
              <a:rPr lang="sl-SI" b="1" i="1" dirty="0" err="1"/>
              <a:t>Žardna</a:t>
            </a:r>
            <a:r>
              <a:rPr lang="sl-SI" b="1" i="1" dirty="0"/>
              <a:t> in ukradeni angel</a:t>
            </a:r>
            <a:r>
              <a:rPr lang="sl-SI" dirty="0"/>
              <a:t>, </a:t>
            </a:r>
          </a:p>
          <a:p>
            <a:pPr marL="274320" indent="-274320" fontAlgn="auto">
              <a:spcAft>
                <a:spcPts val="0"/>
              </a:spcAft>
              <a:buClr>
                <a:schemeClr val="accent3"/>
              </a:buClr>
              <a:buFont typeface="Wingdings 2"/>
              <a:buChar char=""/>
              <a:defRPr/>
            </a:pPr>
            <a:r>
              <a:rPr lang="sl-SI" dirty="0"/>
              <a:t>2006 </a:t>
            </a:r>
            <a:r>
              <a:rPr lang="sl-SI" b="1" i="1" dirty="0" err="1"/>
              <a:t>Žardna</a:t>
            </a:r>
            <a:r>
              <a:rPr lang="sl-SI" b="1" i="1" dirty="0"/>
              <a:t> in Četrtek</a:t>
            </a:r>
            <a:r>
              <a:rPr lang="sl-SI" dirty="0"/>
              <a:t>,</a:t>
            </a:r>
          </a:p>
          <a:p>
            <a:pPr marL="274320" indent="-274320" fontAlgn="auto">
              <a:spcAft>
                <a:spcPts val="0"/>
              </a:spcAft>
              <a:buClr>
                <a:schemeClr val="accent3"/>
              </a:buClr>
              <a:buFont typeface="Wingdings 2"/>
              <a:buChar char=""/>
              <a:defRPr/>
            </a:pPr>
            <a:endParaRPr lang="sl-SI" dirty="0"/>
          </a:p>
        </p:txBody>
      </p:sp>
      <p:pic>
        <p:nvPicPr>
          <p:cNvPr id="4" name="Slika 3" descr="sreča na vrvici.jpg">
            <a:extLst>
              <a:ext uri="{FF2B5EF4-FFF2-40B4-BE49-F238E27FC236}">
                <a16:creationId xmlns:a16="http://schemas.microsoft.com/office/drawing/2014/main" id="{322AC5D8-04E3-4CE7-B8F1-B0848CD1DB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95239">
            <a:off x="5772150" y="1685925"/>
            <a:ext cx="246221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1000"/>
                                        <p:tgtEl>
                                          <p:spTgt spid="3">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1000"/>
                                        <p:tgtEl>
                                          <p:spTgt spid="3">
                                            <p:txEl>
                                              <p:pRg st="5" end="5"/>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1000"/>
                                        <p:tgtEl>
                                          <p:spTgt spid="3">
                                            <p:txEl>
                                              <p:pRg st="6" end="6"/>
                                            </p:txEl>
                                          </p:spTgt>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1000"/>
                                        <p:tgtEl>
                                          <p:spTgt spid="3">
                                            <p:txEl>
                                              <p:pRg st="7" end="7"/>
                                            </p:txEl>
                                          </p:spTgt>
                                        </p:tgtEl>
                                      </p:cBhvr>
                                    </p:animEffect>
                                  </p:childTnLst>
                                </p:cTn>
                              </p:par>
                            </p:childTnLst>
                          </p:cTn>
                        </p:par>
                        <p:par>
                          <p:cTn id="36" fill="hold" nodeType="afterGroup">
                            <p:stCondLst>
                              <p:cond delay="8000"/>
                            </p:stCondLst>
                            <p:childTnLst>
                              <p:par>
                                <p:cTn id="37" presetID="12" presetClass="entr" presetSubtype="4"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slide(fromBottom)">
                                      <p:cBhvr>
                                        <p:cTn id="39" dur="1000"/>
                                        <p:tgtEl>
                                          <p:spTgt spid="3">
                                            <p:txEl>
                                              <p:pRg st="8" end="8"/>
                                            </p:txEl>
                                          </p:spTgt>
                                        </p:tgtEl>
                                      </p:cBhvr>
                                    </p:animEffect>
                                  </p:childTnLst>
                                </p:cTn>
                              </p:par>
                            </p:childTnLst>
                          </p:cTn>
                        </p:par>
                        <p:par>
                          <p:cTn id="40" fill="hold" nodeType="afterGroup">
                            <p:stCondLst>
                              <p:cond delay="9000"/>
                            </p:stCondLst>
                            <p:childTnLst>
                              <p:par>
                                <p:cTn id="41" presetID="12" presetClass="entr" presetSubtype="4"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slide(fromBottom)">
                                      <p:cBhvr>
                                        <p:cTn id="43" dur="1000"/>
                                        <p:tgtEl>
                                          <p:spTgt spid="3">
                                            <p:txEl>
                                              <p:pRg st="9" end="9"/>
                                            </p:txEl>
                                          </p:spTgt>
                                        </p:tgtEl>
                                      </p:cBhvr>
                                    </p:animEffect>
                                  </p:childTnLst>
                                </p:cTn>
                              </p:par>
                            </p:childTnLst>
                          </p:cTn>
                        </p:par>
                        <p:par>
                          <p:cTn id="44" fill="hold" nodeType="afterGroup">
                            <p:stCondLst>
                              <p:cond delay="10000"/>
                            </p:stCondLst>
                            <p:childTnLst>
                              <p:par>
                                <p:cTn id="45" presetID="12" presetClass="entr" presetSubtype="4"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slide(fromBottom)">
                                      <p:cBhvr>
                                        <p:cTn id="47" dur="1000"/>
                                        <p:tgtEl>
                                          <p:spTgt spid="3">
                                            <p:txEl>
                                              <p:pRg st="10" end="10"/>
                                            </p:txEl>
                                          </p:spTgt>
                                        </p:tgtEl>
                                      </p:cBhvr>
                                    </p:animEffect>
                                  </p:childTnLst>
                                </p:cTn>
                              </p:par>
                            </p:childTnLst>
                          </p:cTn>
                        </p:par>
                        <p:par>
                          <p:cTn id="48" fill="hold" nodeType="afterGroup">
                            <p:stCondLst>
                              <p:cond delay="11000"/>
                            </p:stCondLst>
                            <p:childTnLst>
                              <p:par>
                                <p:cTn id="49" presetID="12" presetClass="entr" presetSubtype="4"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slide(fromBottom)">
                                      <p:cBhvr>
                                        <p:cTn id="51" dur="1000"/>
                                        <p:tgtEl>
                                          <p:spTgt spid="3">
                                            <p:txEl>
                                              <p:pRg st="11" end="11"/>
                                            </p:txEl>
                                          </p:spTgt>
                                        </p:tgtEl>
                                      </p:cBhvr>
                                    </p:animEffect>
                                  </p:childTnLst>
                                </p:cTn>
                              </p:par>
                            </p:childTnLst>
                          </p:cTn>
                        </p:par>
                        <p:par>
                          <p:cTn id="52" fill="hold" nodeType="afterGroup">
                            <p:stCondLst>
                              <p:cond delay="12000"/>
                            </p:stCondLst>
                            <p:childTnLst>
                              <p:par>
                                <p:cTn id="53" presetID="12" presetClass="entr" presetSubtype="4"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slide(fromBottom)">
                                      <p:cBhvr>
                                        <p:cTn id="55" dur="1000"/>
                                        <p:tgtEl>
                                          <p:spTgt spid="3">
                                            <p:txEl>
                                              <p:pRg st="12" end="12"/>
                                            </p:txEl>
                                          </p:spTgt>
                                        </p:tgtEl>
                                      </p:cBhvr>
                                    </p:animEffect>
                                  </p:childTnLst>
                                </p:cTn>
                              </p:par>
                            </p:childTnLst>
                          </p:cTn>
                        </p:par>
                        <p:par>
                          <p:cTn id="56" fill="hold" nodeType="afterGroup">
                            <p:stCondLst>
                              <p:cond delay="13000"/>
                            </p:stCondLst>
                            <p:childTnLst>
                              <p:par>
                                <p:cTn id="57" presetID="12" presetClass="entr" presetSubtype="4"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slide(fromBottom)">
                                      <p:cBhvr>
                                        <p:cTn id="59" dur="1000"/>
                                        <p:tgtEl>
                                          <p:spTgt spid="3">
                                            <p:txEl>
                                              <p:pRg st="13" end="13"/>
                                            </p:txEl>
                                          </p:spTgt>
                                        </p:tgtEl>
                                      </p:cBhvr>
                                    </p:animEffect>
                                  </p:childTnLst>
                                </p:cTn>
                              </p:par>
                            </p:childTnLst>
                          </p:cTn>
                        </p:par>
                        <p:par>
                          <p:cTn id="60" fill="hold" nodeType="afterGroup">
                            <p:stCondLst>
                              <p:cond delay="14000"/>
                            </p:stCondLst>
                            <p:childTnLst>
                              <p:par>
                                <p:cTn id="61" presetID="12" presetClass="entr" presetSubtype="4"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slide(fromBottom)">
                                      <p:cBhvr>
                                        <p:cTn id="63" dur="1000"/>
                                        <p:tgtEl>
                                          <p:spTgt spid="3">
                                            <p:txEl>
                                              <p:pRg st="14" end="14"/>
                                            </p:txEl>
                                          </p:spTgt>
                                        </p:tgtEl>
                                      </p:cBhvr>
                                    </p:animEffect>
                                  </p:childTnLst>
                                </p:cTn>
                              </p:par>
                            </p:childTnLst>
                          </p:cTn>
                        </p:par>
                        <p:par>
                          <p:cTn id="64" fill="hold" nodeType="afterGroup">
                            <p:stCondLst>
                              <p:cond delay="15000"/>
                            </p:stCondLst>
                            <p:childTnLst>
                              <p:par>
                                <p:cTn id="65" presetID="12" presetClass="entr" presetSubtype="4" fill="hold" grpId="0" nodeType="after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slide(fromBottom)">
                                      <p:cBhvr>
                                        <p:cTn id="67" dur="1000"/>
                                        <p:tgtEl>
                                          <p:spTgt spid="3">
                                            <p:txEl>
                                              <p:pRg st="15" end="15"/>
                                            </p:txEl>
                                          </p:spTgt>
                                        </p:tgtEl>
                                      </p:cBhvr>
                                    </p:animEffect>
                                  </p:childTnLst>
                                </p:cTn>
                              </p:par>
                              <p:par>
                                <p:cTn id="68" presetID="18" presetClass="entr" presetSubtype="12"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strips(downLeft)">
                                      <p:cBhvr>
                                        <p:cTn id="7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63CB70E6-CCD6-441E-AD9B-1D3202628D5F}"/>
              </a:ext>
            </a:extLst>
          </p:cNvPr>
          <p:cNvSpPr>
            <a:spLocks noGrp="1"/>
          </p:cNvSpPr>
          <p:nvPr>
            <p:ph type="title"/>
          </p:nvPr>
        </p:nvSpPr>
        <p:spPr/>
        <p:txBody>
          <a:bodyPr/>
          <a:lstStyle/>
          <a:p>
            <a:r>
              <a:rPr lang="sl-SI" altLang="sl-SI"/>
              <a:t>Namesto uvoda</a:t>
            </a:r>
          </a:p>
        </p:txBody>
      </p:sp>
      <p:sp>
        <p:nvSpPr>
          <p:cNvPr id="9219" name="Ograda vsebine 2">
            <a:extLst>
              <a:ext uri="{FF2B5EF4-FFF2-40B4-BE49-F238E27FC236}">
                <a16:creationId xmlns:a16="http://schemas.microsoft.com/office/drawing/2014/main" id="{66FE62CD-9368-4D00-9F82-2035B0E82799}"/>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15BA0E0C-21F7-449B-84F6-D9D31537D78F}"/>
              </a:ext>
            </a:extLst>
          </p:cNvPr>
          <p:cNvSpPr/>
          <p:nvPr/>
        </p:nvSpPr>
        <p:spPr>
          <a:xfrm rot="593531">
            <a:off x="1259632" y="2276872"/>
            <a:ext cx="6264696" cy="2808312"/>
          </a:xfrm>
          <a:prstGeom prst="ellipse">
            <a:avLst/>
          </a:prstGeom>
          <a:effectLst>
            <a:glow rad="2286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Roke dvignemo pod nebo in potožimo:</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’’Zakaj ravno mi? Zakaj ravno nas? In to zdaj, ko je tako lepo živeti…’’</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20141B75-91A2-4C81-B9A6-A97B1A99235B}"/>
              </a:ext>
            </a:extLst>
          </p:cNvPr>
          <p:cNvSpPr>
            <a:spLocks noGrp="1"/>
          </p:cNvSpPr>
          <p:nvPr>
            <p:ph type="title"/>
          </p:nvPr>
        </p:nvSpPr>
        <p:spPr/>
        <p:txBody>
          <a:bodyPr/>
          <a:lstStyle/>
          <a:p>
            <a:r>
              <a:rPr lang="sl-SI" altLang="sl-SI"/>
              <a:t>Tekma</a:t>
            </a:r>
          </a:p>
        </p:txBody>
      </p:sp>
      <p:pic>
        <p:nvPicPr>
          <p:cNvPr id="4" name="Ograda vsebine 3" descr="55 003.jpg">
            <a:extLst>
              <a:ext uri="{FF2B5EF4-FFF2-40B4-BE49-F238E27FC236}">
                <a16:creationId xmlns:a16="http://schemas.microsoft.com/office/drawing/2014/main" id="{982C6972-126E-4FE7-A11D-09E75DFEF849}"/>
              </a:ext>
            </a:extLst>
          </p:cNvPr>
          <p:cNvPicPr>
            <a:picLocks noGrp="1" noChangeAspect="1"/>
          </p:cNvPicPr>
          <p:nvPr>
            <p:ph idx="1"/>
          </p:nvPr>
        </p:nvPicPr>
        <p:blipFill>
          <a:blip r:embed="rId2" cstate="print"/>
          <a:srcRect l="25202" t="30752" r="9421" b="348"/>
          <a:stretch>
            <a:fillRect/>
          </a:stretch>
        </p:blipFill>
        <p:spPr>
          <a:xfrm>
            <a:off x="5580112" y="1196752"/>
            <a:ext cx="2844000" cy="4118899"/>
          </a:xfrm>
          <a:ln w="38100" cap="sq">
            <a:solidFill>
              <a:srgbClr val="000000"/>
            </a:solidFill>
            <a:miter lim="800000"/>
          </a:ln>
          <a:effectLst>
            <a:glow rad="228600">
              <a:schemeClr val="accent3">
                <a:satMod val="175000"/>
                <a:alpha val="40000"/>
              </a:schemeClr>
            </a:glow>
            <a:outerShdw blurRad="50800" dist="38100" dir="2700000" algn="tl" rotWithShape="0">
              <a:srgbClr val="000000">
                <a:alpha val="43000"/>
              </a:srgbClr>
            </a:outerShdw>
          </a:effectLst>
        </p:spPr>
      </p:pic>
      <p:sp>
        <p:nvSpPr>
          <p:cNvPr id="5" name="Elipsa 4">
            <a:extLst>
              <a:ext uri="{FF2B5EF4-FFF2-40B4-BE49-F238E27FC236}">
                <a16:creationId xmlns:a16="http://schemas.microsoft.com/office/drawing/2014/main" id="{771764C3-D7FD-4C95-AD00-37DBDF50B1B1}"/>
              </a:ext>
            </a:extLst>
          </p:cNvPr>
          <p:cNvSpPr/>
          <p:nvPr/>
        </p:nvSpPr>
        <p:spPr>
          <a:xfrm rot="465015">
            <a:off x="-1674" y="2301585"/>
            <a:ext cx="5191048" cy="3456384"/>
          </a:xfrm>
          <a:prstGeom prst="ellipse">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Kar slišal je tečneža, kako se dere:</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’’Hitreje, lenobe!  Tečete, kot bi imeli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gate</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polne dreka!’’</a:t>
            </a:r>
          </a:p>
        </p:txBody>
      </p:sp>
    </p:spTree>
  </p:cSld>
  <p:clrMapOvr>
    <a:masterClrMapping/>
  </p:clrMapOvr>
  <p:transition advTm="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52DB1520-D5A9-4E9F-915F-3090DB4800F3}"/>
              </a:ext>
            </a:extLst>
          </p:cNvPr>
          <p:cNvSpPr>
            <a:spLocks noGrp="1"/>
          </p:cNvSpPr>
          <p:nvPr>
            <p:ph type="title"/>
          </p:nvPr>
        </p:nvSpPr>
        <p:spPr/>
        <p:txBody>
          <a:bodyPr/>
          <a:lstStyle/>
          <a:p>
            <a:r>
              <a:rPr lang="sl-SI" altLang="sl-SI"/>
              <a:t>Pozdrav iz teme</a:t>
            </a:r>
          </a:p>
        </p:txBody>
      </p:sp>
      <p:sp>
        <p:nvSpPr>
          <p:cNvPr id="11267" name="Ograda vsebine 2">
            <a:extLst>
              <a:ext uri="{FF2B5EF4-FFF2-40B4-BE49-F238E27FC236}">
                <a16:creationId xmlns:a16="http://schemas.microsoft.com/office/drawing/2014/main" id="{D9359067-E27F-4373-A7A2-31CE2403BFB2}"/>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665C7F84-AB23-4B5D-9208-4E08998F81EE}"/>
              </a:ext>
            </a:extLst>
          </p:cNvPr>
          <p:cNvSpPr/>
          <p:nvPr/>
        </p:nvSpPr>
        <p:spPr>
          <a:xfrm>
            <a:off x="1691680" y="2564904"/>
            <a:ext cx="6336704" cy="2808312"/>
          </a:xfrm>
          <a:prstGeom prst="ellipse">
            <a:avLst/>
          </a:prstGeom>
          <a:solidFill>
            <a:srgbClr val="FF0000"/>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Približal je tisti zoprn mozoljast obraz vodenim pogledom in stisnjenimi ustnicami, izza katerih je zaudarjalo po pivu.</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’’Da si ne boš kaj naredil, fantek!’’</a:t>
            </a:r>
          </a:p>
        </p:txBody>
      </p:sp>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D9B62F34-9168-4859-A59F-D77841790320}"/>
              </a:ext>
            </a:extLst>
          </p:cNvPr>
          <p:cNvSpPr>
            <a:spLocks noGrp="1"/>
          </p:cNvSpPr>
          <p:nvPr>
            <p:ph type="title"/>
          </p:nvPr>
        </p:nvSpPr>
        <p:spPr/>
        <p:txBody>
          <a:bodyPr/>
          <a:lstStyle/>
          <a:p>
            <a:r>
              <a:rPr lang="sl-SI" altLang="sl-SI"/>
              <a:t>Prijateljsko prepričevanje</a:t>
            </a:r>
          </a:p>
        </p:txBody>
      </p:sp>
      <p:pic>
        <p:nvPicPr>
          <p:cNvPr id="4" name="Ograda vsebine 3" descr="454.jpg">
            <a:extLst>
              <a:ext uri="{FF2B5EF4-FFF2-40B4-BE49-F238E27FC236}">
                <a16:creationId xmlns:a16="http://schemas.microsoft.com/office/drawing/2014/main" id="{7333A690-B628-4EBC-9B83-FC346191C24D}"/>
              </a:ext>
            </a:extLst>
          </p:cNvPr>
          <p:cNvPicPr>
            <a:picLocks noGrp="1" noChangeAspect="1"/>
          </p:cNvPicPr>
          <p:nvPr>
            <p:ph idx="1"/>
          </p:nvPr>
        </p:nvPicPr>
        <p:blipFill>
          <a:blip r:embed="rId2" cstate="print"/>
          <a:srcRect l="15781" t="32065" r="26500" b="2310"/>
          <a:stretch>
            <a:fillRect/>
          </a:stretch>
        </p:blipFill>
        <p:spPr>
          <a:xfrm>
            <a:off x="5580112" y="2132856"/>
            <a:ext cx="2488320" cy="3888000"/>
          </a:xfrm>
          <a:effectLst>
            <a:glow rad="228600">
              <a:schemeClr val="accent4">
                <a:satMod val="175000"/>
                <a:alpha val="40000"/>
              </a:schemeClr>
            </a:glow>
          </a:effectLst>
        </p:spPr>
      </p:pic>
      <p:sp>
        <p:nvSpPr>
          <p:cNvPr id="5" name="Elipsa 4">
            <a:extLst>
              <a:ext uri="{FF2B5EF4-FFF2-40B4-BE49-F238E27FC236}">
                <a16:creationId xmlns:a16="http://schemas.microsoft.com/office/drawing/2014/main" id="{F9BF531B-19D2-444B-9C50-2FE3345437F3}"/>
              </a:ext>
            </a:extLst>
          </p:cNvPr>
          <p:cNvSpPr/>
          <p:nvPr/>
        </p:nvSpPr>
        <p:spPr>
          <a:xfrm>
            <a:off x="107504" y="2060848"/>
            <a:ext cx="5616624" cy="2952328"/>
          </a:xfrm>
          <a:prstGeom prst="ellipse">
            <a:avLst/>
          </a:prstGeom>
          <a:solidFill>
            <a:srgbClr val="FF00FF"/>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Mama je vsemu temu dodala samo še svoj priljubljeni pregovor:</a:t>
            </a:r>
          </a:p>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’’Kakor si boš postlal, tako boš tudi ležal. Vse življenje ti očka ne bo stal za hrbtom.’’</a:t>
            </a:r>
          </a:p>
          <a:p>
            <a:pPr algn="ctr" fontAlgn="auto">
              <a:spcBef>
                <a:spcPts val="0"/>
              </a:spcBef>
              <a:spcAft>
                <a:spcPts val="0"/>
              </a:spcAft>
              <a:defRPr/>
            </a:pPr>
            <a:endParaRPr lang="sl-SI" dirty="0"/>
          </a:p>
        </p:txBody>
      </p:sp>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A97D78DB-5BD7-42C9-A13C-197679C055DE}"/>
              </a:ext>
            </a:extLst>
          </p:cNvPr>
          <p:cNvSpPr>
            <a:spLocks noGrp="1"/>
          </p:cNvSpPr>
          <p:nvPr>
            <p:ph type="title"/>
          </p:nvPr>
        </p:nvSpPr>
        <p:spPr/>
        <p:txBody>
          <a:bodyPr/>
          <a:lstStyle/>
          <a:p>
            <a:r>
              <a:rPr lang="sl-SI" altLang="sl-SI"/>
              <a:t>Prijateljsko zezanje</a:t>
            </a:r>
          </a:p>
        </p:txBody>
      </p:sp>
      <p:sp>
        <p:nvSpPr>
          <p:cNvPr id="13315" name="Ograda vsebine 2">
            <a:extLst>
              <a:ext uri="{FF2B5EF4-FFF2-40B4-BE49-F238E27FC236}">
                <a16:creationId xmlns:a16="http://schemas.microsoft.com/office/drawing/2014/main" id="{DB3089D9-0F3D-40E7-9FDF-3E9E49E555F6}"/>
              </a:ext>
            </a:extLst>
          </p:cNvPr>
          <p:cNvSpPr>
            <a:spLocks noGrp="1"/>
          </p:cNvSpPr>
          <p:nvPr>
            <p:ph idx="1"/>
          </p:nvPr>
        </p:nvSpPr>
        <p:spPr/>
        <p:txBody>
          <a:bodyPr/>
          <a:lstStyle/>
          <a:p>
            <a:endParaRPr lang="sl-SI" altLang="sl-SI"/>
          </a:p>
        </p:txBody>
      </p:sp>
      <p:sp>
        <p:nvSpPr>
          <p:cNvPr id="4" name="Elipsa 3">
            <a:extLst>
              <a:ext uri="{FF2B5EF4-FFF2-40B4-BE49-F238E27FC236}">
                <a16:creationId xmlns:a16="http://schemas.microsoft.com/office/drawing/2014/main" id="{2D9C50DA-F221-4491-A48A-8056702DD1E6}"/>
              </a:ext>
            </a:extLst>
          </p:cNvPr>
          <p:cNvSpPr/>
          <p:nvPr/>
        </p:nvSpPr>
        <p:spPr>
          <a:xfrm rot="633145">
            <a:off x="3760465" y="2259163"/>
            <a:ext cx="4763842" cy="2586735"/>
          </a:xfrm>
          <a:prstGeom prst="ellipse">
            <a:avLst/>
          </a:prstGeom>
          <a:solidFill>
            <a:srgbClr val="33CCFF"/>
          </a:solidFill>
          <a:effectLst>
            <a:glow rad="228600">
              <a:schemeClr val="accent4">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’’Ne ga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zajebavat</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Naš Tadej zna vse!’’</a:t>
            </a:r>
            <a:endParaRPr lang="sl-SI" dirty="0"/>
          </a:p>
        </p:txBody>
      </p:sp>
      <p:sp>
        <p:nvSpPr>
          <p:cNvPr id="5" name="Elipsa 4">
            <a:extLst>
              <a:ext uri="{FF2B5EF4-FFF2-40B4-BE49-F238E27FC236}">
                <a16:creationId xmlns:a16="http://schemas.microsoft.com/office/drawing/2014/main" id="{CB1663E4-E272-4BFC-85EA-FED54386DB3D}"/>
              </a:ext>
            </a:extLst>
          </p:cNvPr>
          <p:cNvSpPr/>
          <p:nvPr/>
        </p:nvSpPr>
        <p:spPr>
          <a:xfrm rot="1069699">
            <a:off x="665362" y="2771065"/>
            <a:ext cx="3744416" cy="3290695"/>
          </a:xfrm>
          <a:prstGeom prst="ellipse">
            <a:avLst/>
          </a:prstGeom>
          <a:solidFill>
            <a:srgbClr val="00B050"/>
          </a:solidFill>
          <a:effectLst>
            <a:glow rad="2286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’’Fant moj, ko boš v puberteti, ti bodo stvari jasnejše.’’</a:t>
            </a:r>
            <a:endParaRPr lang="sl-SI" dirty="0"/>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ppt_x</p:attrName>
                                        </p:attrNameLst>
                                      </p:cBhvr>
                                      <p:tavLst>
                                        <p:tav tm="0">
                                          <p:val>
                                            <p:strVal val="#ppt_x-.2"/>
                                          </p:val>
                                        </p:tav>
                                        <p:tav tm="100000">
                                          <p:val>
                                            <p:strVal val="#ppt_x"/>
                                          </p:val>
                                        </p:tav>
                                      </p:tavLst>
                                    </p:anim>
                                    <p:anim calcmode="lin" valueType="num">
                                      <p:cBhvr>
                                        <p:cTn id="1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1156</Words>
  <Application>Microsoft Office PowerPoint</Application>
  <PresentationFormat>On-screen Show (4:3)</PresentationFormat>
  <Paragraphs>133</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Constantia</vt:lpstr>
      <vt:lpstr>Wingdings 2</vt:lpstr>
      <vt:lpstr>Potek</vt:lpstr>
      <vt:lpstr>BARONOV MLAJŠI BRAT</vt:lpstr>
      <vt:lpstr>             Vitan  Mal                  *25.10.1946</vt:lpstr>
      <vt:lpstr>IZDANA DELA:</vt:lpstr>
      <vt:lpstr>PowerPoint Presentation</vt:lpstr>
      <vt:lpstr>Namesto uvoda</vt:lpstr>
      <vt:lpstr>Tekma</vt:lpstr>
      <vt:lpstr>Pozdrav iz teme</vt:lpstr>
      <vt:lpstr>Prijateljsko prepričevanje</vt:lpstr>
      <vt:lpstr>Prijateljsko zezanje</vt:lpstr>
      <vt:lpstr>Bojna sekira z matematikarico  še ni zakopana</vt:lpstr>
      <vt:lpstr>Sreča in smola</vt:lpstr>
      <vt:lpstr>Pri jezdecih na jeklenih konjih</vt:lpstr>
      <vt:lpstr>Zaupen pomenek</vt:lpstr>
      <vt:lpstr>Skrivna akcija</vt:lpstr>
      <vt:lpstr>Detektiva na delu</vt:lpstr>
      <vt:lpstr>Dobrodošla Jana</vt:lpstr>
      <vt:lpstr>Na koncertu</vt:lpstr>
      <vt:lpstr>Drago plačana pozabljivost</vt:lpstr>
      <vt:lpstr>Maščevanje</vt:lpstr>
      <vt:lpstr>Dolgočasje</vt:lpstr>
      <vt:lpstr>Kakor čudne sanje</vt:lpstr>
      <vt:lpstr>Trenutki brezskrbnosti</vt:lpstr>
      <vt:lpstr>Baronov pogled na nevzgojenost                        odraslih</vt:lpstr>
      <vt:lpstr>Ko voda prelije rob</vt:lpstr>
      <vt:lpstr>Vesela vožnja</vt:lpstr>
      <vt:lpstr>Voda izpere prah</vt:lpstr>
      <vt:lpstr>Žurka</vt:lpstr>
      <vt:lpstr>Prebujanje</vt:lpstr>
      <vt:lpstr>Za zaključek psovanje</vt:lpstr>
      <vt:lpstr>GLAVNE OSEBE:</vt:lpstr>
      <vt:lpstr>STRANSKE OSEBE:</vt:lpstr>
      <vt:lpstr>MOJE MNENJE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2019-06-03T09:08:34Z</dcterms:created>
  <dcterms:modified xsi:type="dcterms:W3CDTF">2019-06-03T09:08:34Z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