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8" d="100"/>
          <a:sy n="108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>
            <a:extLst>
              <a:ext uri="{FF2B5EF4-FFF2-40B4-BE49-F238E27FC236}">
                <a16:creationId xmlns:a16="http://schemas.microsoft.com/office/drawing/2014/main" id="{D92989F3-6F8B-44FA-A247-E2ACAF8436D2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>
            <a:extLst>
              <a:ext uri="{FF2B5EF4-FFF2-40B4-BE49-F238E27FC236}">
                <a16:creationId xmlns:a16="http://schemas.microsoft.com/office/drawing/2014/main" id="{5BCC917C-9FC2-420D-9483-4FD93DFC2B16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6">
            <a:extLst>
              <a:ext uri="{FF2B5EF4-FFF2-40B4-BE49-F238E27FC236}">
                <a16:creationId xmlns:a16="http://schemas.microsoft.com/office/drawing/2014/main" id="{38E429EB-C8F4-4BBB-BAFC-DE5D64F6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A324-75FC-4967-BA6D-BB1127D1A3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9">
            <a:extLst>
              <a:ext uri="{FF2B5EF4-FFF2-40B4-BE49-F238E27FC236}">
                <a16:creationId xmlns:a16="http://schemas.microsoft.com/office/drawing/2014/main" id="{FE2FD1C3-4A0A-4409-B91C-74668ABA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9">
            <a:extLst>
              <a:ext uri="{FF2B5EF4-FFF2-40B4-BE49-F238E27FC236}">
                <a16:creationId xmlns:a16="http://schemas.microsoft.com/office/drawing/2014/main" id="{A5EF225B-93B0-406B-87DD-5F82ACEB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B0895-9114-4666-9EEA-01C526EFB3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22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0FA1B642-35A8-4E53-855F-0540FE00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0DF2-8F52-4D0E-BE73-E3488C2AA2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088E5432-E17B-4FA3-A5CB-E6F61E3B6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F1685E56-7A2B-40E9-B571-20934DAE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A670-767E-4BA5-AD67-71662D3A63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631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F219F660-0AF6-4B47-A705-A50668E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AABF-CD7B-4CE1-9972-14145167B6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F6D62241-9F1F-49EF-B8CE-DED9260D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C9F7B11B-5F9B-4D88-B982-86F53141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BCFE-4F34-4278-9DB6-DE5575E7C2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44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6D38CE00-7274-4219-B63B-D5D9D5A3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DC8E9-9AF5-4E89-9919-6341DA0358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CC27AB71-7328-41FD-9C24-633F9C59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37F8E6E0-E354-4E1E-BEAD-2033C59C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5D66A-1F73-4E3F-B16B-8E7BC2D3A7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764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2544CD35-6E8A-4E0C-8B78-A26AFB83BFED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E6605CA7-A5F2-4673-A8AE-FBA38EC21768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>
            <a:extLst>
              <a:ext uri="{FF2B5EF4-FFF2-40B4-BE49-F238E27FC236}">
                <a16:creationId xmlns:a16="http://schemas.microsoft.com/office/drawing/2014/main" id="{1666355A-FB50-47AA-9EA6-819BD22210C6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>
            <a:extLst>
              <a:ext uri="{FF2B5EF4-FFF2-40B4-BE49-F238E27FC236}">
                <a16:creationId xmlns:a16="http://schemas.microsoft.com/office/drawing/2014/main" id="{8FD50D37-3A7B-459E-BDE0-9813FC7BDEFE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A3CD0E03-9784-423B-A1D8-BD30984F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8AEC-611C-4415-9FC2-AA7CDFF858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873BD6A0-5982-4DBC-9BE3-D9D277DE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08178CB3-C55E-4A4E-A399-CB1059ED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3F5FB-F193-4D88-BD63-E6125C7B00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07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47983A79-AB19-40BE-B8AC-6B2CBDE1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FEF4-27E7-41B8-BE8F-D3F285AA5AC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2CDAF7E7-5482-4236-9C30-2F34A7D4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25284657-4299-4FBE-84AB-CA224B3B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61A63-E389-4872-9523-A44E90CB37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273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9FFC43B7-A1EB-463D-91BF-D25F1110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5D35-C454-447A-8BD4-29840B2529C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B71A35AA-437A-453A-8765-8358F08E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ED22EF1A-DC18-452A-9A70-8B9A7348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B2FE7-7403-4006-BFCC-E6CE5BF680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04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71B2F100-7514-4398-8579-9990807C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0FDF-0238-4679-B1AA-F85247BB69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1BCDC887-EE23-4468-BCB1-A57369AC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E3787475-3BE9-42E1-A20C-4FE3AECB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E9B2-FFE4-478D-A103-C9743354A3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399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4">
            <a:extLst>
              <a:ext uri="{FF2B5EF4-FFF2-40B4-BE49-F238E27FC236}">
                <a16:creationId xmlns:a16="http://schemas.microsoft.com/office/drawing/2014/main" id="{46188D54-E980-45EC-85BA-168D3D7F3F6A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avokotnik 5">
            <a:extLst>
              <a:ext uri="{FF2B5EF4-FFF2-40B4-BE49-F238E27FC236}">
                <a16:creationId xmlns:a16="http://schemas.microsoft.com/office/drawing/2014/main" id="{ACA02572-1131-4F68-888D-0747D725208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datuma 1">
            <a:extLst>
              <a:ext uri="{FF2B5EF4-FFF2-40B4-BE49-F238E27FC236}">
                <a16:creationId xmlns:a16="http://schemas.microsoft.com/office/drawing/2014/main" id="{3E7FF47B-EFC6-4D93-A81A-BFB4B6D7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60A4-E040-48DA-8026-768678FD3BE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E3AF31E-8362-4843-8935-AF3F9BDB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3">
            <a:extLst>
              <a:ext uri="{FF2B5EF4-FFF2-40B4-BE49-F238E27FC236}">
                <a16:creationId xmlns:a16="http://schemas.microsoft.com/office/drawing/2014/main" id="{222F4B6B-FC84-49A1-9F2F-5451BABA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0C83-25B6-4AE7-88CC-8BA415B8CD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182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7FC5637-DFBB-4880-8375-F1EB52E7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11189-2EBB-46E9-A63F-ACD860F0E8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890E2CC-669D-4ABC-862B-DBB73789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4C0BB9D2-C942-48AB-975F-A70D92C9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799F3-3167-4E1B-A068-9D9F95FACA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33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07A69E3A-2B39-4E82-B26E-585C965849F0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Diagram poteka: postopek 8">
            <a:extLst>
              <a:ext uri="{FF2B5EF4-FFF2-40B4-BE49-F238E27FC236}">
                <a16:creationId xmlns:a16="http://schemas.microsoft.com/office/drawing/2014/main" id="{E3CA3A45-7551-428D-9512-72F7036CAC69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agram poteka: postopek 9">
            <a:extLst>
              <a:ext uri="{FF2B5EF4-FFF2-40B4-BE49-F238E27FC236}">
                <a16:creationId xmlns:a16="http://schemas.microsoft.com/office/drawing/2014/main" id="{6F241225-ECE2-4965-B276-F3CEFBA113E5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4">
            <a:extLst>
              <a:ext uri="{FF2B5EF4-FFF2-40B4-BE49-F238E27FC236}">
                <a16:creationId xmlns:a16="http://schemas.microsoft.com/office/drawing/2014/main" id="{78A9523F-3BFA-47D8-BCAC-5DC83601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1568-1142-492D-A10B-2AD16DFB727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DCAA0742-6924-46DF-BD8B-C3B03ABC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E0E0DA3D-4E74-4A30-AE62-0C1A210A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C344-D79E-4AAC-BD0D-E0050E2FE6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28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>
            <a:extLst>
              <a:ext uri="{FF2B5EF4-FFF2-40B4-BE49-F238E27FC236}">
                <a16:creationId xmlns:a16="http://schemas.microsoft.com/office/drawing/2014/main" id="{6F1EE67D-2B2F-48CC-BD12-4DBDA28DFA9C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7AF66DD-4480-421A-8831-48A9B480EE59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Krof 10">
            <a:extLst>
              <a:ext uri="{FF2B5EF4-FFF2-40B4-BE49-F238E27FC236}">
                <a16:creationId xmlns:a16="http://schemas.microsoft.com/office/drawing/2014/main" id="{91868C8C-61C9-47AA-A137-BC10F5DE773B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0EC7D654-77D1-4547-A910-5DA83CBED86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BF48A1F0-A275-4A5F-8DDE-2E4A5DFD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8">
            <a:extLst>
              <a:ext uri="{FF2B5EF4-FFF2-40B4-BE49-F238E27FC236}">
                <a16:creationId xmlns:a16="http://schemas.microsoft.com/office/drawing/2014/main" id="{F154A591-8EAF-417F-9BF9-E7B9798AFF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4321A87B-2FA2-4577-B8C4-B24B47373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B7D8E68-F15A-4547-9F7A-53D588DEF6E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ECB58548-6024-4E50-94F3-FB05CDC1F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513627EB-9581-449E-AF1F-AE399C4E5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DAECB"/>
                </a:solidFill>
                <a:latin typeface="Gill Sans MT" panose="020B0502020104020203" pitchFamily="34" charset="-18"/>
              </a:defRPr>
            </a:lvl1pPr>
          </a:lstStyle>
          <a:p>
            <a:fld id="{78A448B2-9F03-4A1C-849B-7C2A1886BD2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10CBD99F-1524-4E91-9BFD-46C0AA7F1B8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anose="020B0502020104020203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odernword.com/gabo/gabo_biography.html" TargetMode="External"/><Relationship Id="rId2" Type="http://schemas.openxmlformats.org/officeDocument/2006/relationships/hyperlink" Target="http://sl.wikipedia.org/wiki/Gabriel_Garcia_Marque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ka.si/sto-let-samote/PR/28354,40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1A645B-7A60-4379-8A88-412565FAD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313" y="714375"/>
            <a:ext cx="7407275" cy="1471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2">
                    <a:satMod val="130000"/>
                  </a:schemeClr>
                </a:solidFill>
              </a:rPr>
              <a:t>GABRIEL GARCÍA MÁRQUEZ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E462DF10-BD25-41C9-869F-328E064D1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2500313"/>
            <a:ext cx="7407275" cy="1752600"/>
          </a:xfrm>
        </p:spPr>
        <p:txBody>
          <a:bodyPr/>
          <a:lstStyle/>
          <a:p>
            <a:pPr marL="26988" algn="ctr"/>
            <a:r>
              <a:rPr lang="sl-SI" altLang="sl-SI" sz="4000" b="1">
                <a:solidFill>
                  <a:schemeClr val="accent1"/>
                </a:solidFill>
              </a:rPr>
              <a:t>100 LET SAMOTE</a:t>
            </a:r>
          </a:p>
        </p:txBody>
      </p:sp>
      <p:pic>
        <p:nvPicPr>
          <p:cNvPr id="8197" name="Picture 2" descr="C:\Documents and Settings\Ines\Desktop\100letsamote\gabriel_garcia_marquez_1.jpg">
            <a:extLst>
              <a:ext uri="{FF2B5EF4-FFF2-40B4-BE49-F238E27FC236}">
                <a16:creationId xmlns:a16="http://schemas.microsoft.com/office/drawing/2014/main" id="{98520EB4-15BB-4BCC-B2CB-CA84DDE51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71813"/>
            <a:ext cx="3416300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vsebine 2">
            <a:extLst>
              <a:ext uri="{FF2B5EF4-FFF2-40B4-BE49-F238E27FC236}">
                <a16:creationId xmlns:a16="http://schemas.microsoft.com/office/drawing/2014/main" id="{DEDDC812-0AD1-49C0-82A8-190777445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071563"/>
            <a:ext cx="8355013" cy="4800600"/>
          </a:xfrm>
        </p:spPr>
        <p:txBody>
          <a:bodyPr/>
          <a:lstStyle/>
          <a:p>
            <a:r>
              <a:rPr lang="sl-SI" altLang="sl-SI" sz="2800" b="1"/>
              <a:t>osrednji temi</a:t>
            </a:r>
            <a:r>
              <a:rPr lang="sl-SI" altLang="sl-SI" sz="2800"/>
              <a:t>: </a:t>
            </a:r>
            <a:r>
              <a:rPr lang="sl-SI" altLang="sl-SI" sz="2800">
                <a:solidFill>
                  <a:schemeClr val="accent1"/>
                </a:solidFill>
              </a:rPr>
              <a:t>samota in smrt </a:t>
            </a:r>
          </a:p>
          <a:p>
            <a:r>
              <a:rPr lang="sl-SI" altLang="sl-SI" sz="2800" b="1"/>
              <a:t>zgradba</a:t>
            </a:r>
            <a:r>
              <a:rPr lang="sl-SI" altLang="sl-SI" sz="2800"/>
              <a:t>: spominja na krog in se sestavlja iz majhnih celot. Velikokrat se dogodek, ki je najprej le kratko omenjen, razvozla pozneje. V Macondu se stvari tako dolgo ponavljajo, da so vedno bolj zabrisane na koncu pa se spremenijo v nič.</a:t>
            </a:r>
          </a:p>
          <a:p>
            <a:r>
              <a:rPr lang="sl-SI" altLang="sl-SI" sz="2800" b="1"/>
              <a:t>jezik</a:t>
            </a:r>
            <a:r>
              <a:rPr lang="sl-SI" altLang="sl-SI" sz="2800"/>
              <a:t>:  </a:t>
            </a:r>
            <a:r>
              <a:rPr lang="sl-SI" altLang="sl-SI" sz="2800">
                <a:solidFill>
                  <a:schemeClr val="accent1"/>
                </a:solidFill>
              </a:rPr>
              <a:t>pretiravanje, stopnjevanje, simbolizmi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ADEA1-3696-43B2-B9F7-C1134015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285750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Viri in literatura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51289F85-AC2F-4D1D-8F1C-037270BF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428750"/>
            <a:ext cx="8001000" cy="5214938"/>
          </a:xfrm>
        </p:spPr>
        <p:txBody>
          <a:bodyPr/>
          <a:lstStyle/>
          <a:p>
            <a:r>
              <a:rPr lang="sl-SI" altLang="sl-SI" sz="1900"/>
              <a:t>Marquez,G. STO LET SAMOTE. (2008). Tržič: Učila International. Zbirka Žepna knjiga. </a:t>
            </a:r>
          </a:p>
          <a:p>
            <a:r>
              <a:rPr lang="sl-SI" altLang="sl-SI" sz="1900"/>
              <a:t>Ambrož, D. BRANJA 3.</a:t>
            </a:r>
          </a:p>
          <a:p>
            <a:r>
              <a:rPr lang="sl-SI" altLang="sl-SI" sz="1900"/>
              <a:t>[online] </a:t>
            </a:r>
            <a:r>
              <a:rPr lang="sl-SI" altLang="sl-SI" sz="1900" u="sng">
                <a:hlinkClick r:id="rId2"/>
              </a:rPr>
              <a:t>http://sl.wikipedia.org/wiki/Gabriel_Garcia_Marquez</a:t>
            </a:r>
            <a:endParaRPr lang="sl-SI" altLang="sl-SI" sz="1900"/>
          </a:p>
          <a:p>
            <a:r>
              <a:rPr lang="sl-SI" altLang="sl-SI" sz="1900"/>
              <a:t>[online] </a:t>
            </a:r>
            <a:r>
              <a:rPr lang="sl-SI" altLang="sl-SI" sz="1900" u="sng">
                <a:hlinkClick r:id="rId3"/>
              </a:rPr>
              <a:t>http://www.themodernword.com/gabo/gabo_biography.html</a:t>
            </a:r>
            <a:r>
              <a:rPr lang="sl-SI" altLang="sl-SI" sz="1900"/>
              <a:t> </a:t>
            </a:r>
          </a:p>
          <a:p>
            <a:r>
              <a:rPr lang="sl-SI" altLang="sl-SI" sz="1900"/>
              <a:t>[online] </a:t>
            </a:r>
            <a:r>
              <a:rPr lang="sl-SI" altLang="sl-SI" sz="1900" u="sng">
                <a:hlinkClick r:id="rId4"/>
              </a:rPr>
              <a:t>http://www.emka.si/sto-let-samote/PR/28354,408</a:t>
            </a:r>
            <a:r>
              <a:rPr lang="sl-SI" altLang="sl-SI" sz="1900"/>
              <a:t> 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0270E7-1376-4038-BBEF-556A44D7B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 pisatelju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90F2DC9-C867-42D1-B090-B344F35D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Rojen 6. marca 1928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S starimi staršem je živel v </a:t>
            </a:r>
            <a:r>
              <a:rPr lang="sl-SI" dirty="0" err="1"/>
              <a:t>Aracataci</a:t>
            </a:r>
            <a:r>
              <a:rPr lang="sl-SI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Po dedkovi smrti odide k staršem v </a:t>
            </a:r>
            <a:r>
              <a:rPr lang="sl-SI" dirty="0" err="1"/>
              <a:t>Sucre</a:t>
            </a: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pri 12 letih prejme štipendijo za nadarjene – šolanje v </a:t>
            </a:r>
            <a:r>
              <a:rPr lang="sl-SI" dirty="0" err="1"/>
              <a:t>Zipaquiri</a:t>
            </a: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po maturi se na željo starše vpiše na študij prava v Bogoti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izgubi voljo do študija, ter se posveti branju poezije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sl-SI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>
            <a:extLst>
              <a:ext uri="{FF2B5EF4-FFF2-40B4-BE49-F238E27FC236}">
                <a16:creationId xmlns:a16="http://schemas.microsoft.com/office/drawing/2014/main" id="{121F0DCD-9D65-421C-ADFB-3C53AB319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750"/>
            <a:ext cx="7497763" cy="6143625"/>
          </a:xfrm>
        </p:spPr>
        <p:txBody>
          <a:bodyPr/>
          <a:lstStyle/>
          <a:p>
            <a:r>
              <a:rPr lang="sl-SI" altLang="sl-SI"/>
              <a:t>Močan vtis je na njem pustila Kafkova Preobrazba – začel je pisati.</a:t>
            </a:r>
          </a:p>
          <a:p>
            <a:r>
              <a:rPr lang="sl-SI" altLang="sl-SI"/>
              <a:t>Prva zgodba </a:t>
            </a:r>
            <a:r>
              <a:rPr lang="sl-SI" altLang="sl-SI">
                <a:solidFill>
                  <a:schemeClr val="accent1"/>
                </a:solidFill>
              </a:rPr>
              <a:t>Tretji odstop - </a:t>
            </a:r>
            <a:r>
              <a:rPr lang="sl-SI" altLang="sl-SI"/>
              <a:t>objavljena v liberalnem Bogotskem časopisu</a:t>
            </a:r>
          </a:p>
          <a:p>
            <a:r>
              <a:rPr lang="sl-SI" altLang="sl-SI"/>
              <a:t>L. 1950 opusti pravo, se posveti pisanju in  preseli v Barranquillo.</a:t>
            </a:r>
          </a:p>
          <a:p>
            <a:r>
              <a:rPr lang="sl-SI" altLang="sl-SI"/>
              <a:t> prvo veliko delo - novela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chemeClr val="accent1"/>
                </a:solidFill>
              </a:rPr>
              <a:t>Pripoved brodolomca</a:t>
            </a:r>
            <a:r>
              <a:rPr lang="sl-SI" altLang="sl-SI"/>
              <a:t>– sproži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veliko polemik, objavljena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šele l. 1970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0243" name="Picture 2" descr="C:\Documents and Settings\Ines\Desktop\100letsamote\Gabriel-Garcia-Marquez-2-190.jpg">
            <a:extLst>
              <a:ext uri="{FF2B5EF4-FFF2-40B4-BE49-F238E27FC236}">
                <a16:creationId xmlns:a16="http://schemas.microsoft.com/office/drawing/2014/main" id="{2C9AA27E-D229-4CD0-B6FC-2FF1C25C4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000375"/>
            <a:ext cx="2614612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2">
            <a:extLst>
              <a:ext uri="{FF2B5EF4-FFF2-40B4-BE49-F238E27FC236}">
                <a16:creationId xmlns:a16="http://schemas.microsoft.com/office/drawing/2014/main" id="{431C588F-A4BD-4477-BA59-4E8114BBF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357188"/>
            <a:ext cx="7497762" cy="4800600"/>
          </a:xfrm>
        </p:spPr>
        <p:txBody>
          <a:bodyPr/>
          <a:lstStyle/>
          <a:p>
            <a:r>
              <a:rPr lang="sl-SI" altLang="sl-SI"/>
              <a:t>L.1999 so mu odkrili limfnega raka, leta 2000 pa je perujski dnevnik La Republica napačno poročal o njegovi smrti. Od takrat naprej se osredotoča na pisanje svojih spominov. </a:t>
            </a:r>
          </a:p>
          <a:p>
            <a:endParaRPr lang="sl-SI" altLang="sl-SI"/>
          </a:p>
          <a:p>
            <a:r>
              <a:rPr lang="sl-SI" altLang="sl-SI"/>
              <a:t>Prva knjiga je bila objavljena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leta 2001 pod naslovom </a:t>
            </a:r>
            <a:r>
              <a:rPr lang="sl-SI" altLang="sl-SI" i="1">
                <a:solidFill>
                  <a:schemeClr val="accent1"/>
                </a:solidFill>
              </a:rPr>
              <a:t>Živim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i="1">
                <a:solidFill>
                  <a:schemeClr val="accent1"/>
                </a:solidFill>
              </a:rPr>
              <a:t> da pripovedujem</a:t>
            </a:r>
            <a:r>
              <a:rPr lang="sl-SI" altLang="sl-SI">
                <a:solidFill>
                  <a:schemeClr val="accent1"/>
                </a:solidFill>
              </a:rPr>
              <a:t>. </a:t>
            </a:r>
          </a:p>
        </p:txBody>
      </p:sp>
      <p:pic>
        <p:nvPicPr>
          <p:cNvPr id="11267" name="Picture 2" descr="C:\Documents and Settings\Ines\Desktop\100letsamote\200px-Zivim_da_pripovedujem.jpg">
            <a:extLst>
              <a:ext uri="{FF2B5EF4-FFF2-40B4-BE49-F238E27FC236}">
                <a16:creationId xmlns:a16="http://schemas.microsoft.com/office/drawing/2014/main" id="{37A86A3E-C536-4380-B60D-C865B4AD1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500313"/>
            <a:ext cx="25400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1BEEEE-5050-4DAA-B929-3FF72F69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Delo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5D102AAA-34C6-4D7E-9E86-D626E5BE9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poročevalec, urednik regionalnih časopisov, dopisnik</a:t>
            </a:r>
          </a:p>
          <a:p>
            <a:r>
              <a:rPr lang="sl-SI" altLang="sl-SI"/>
              <a:t>najboljši svetovni pisec magičnega realizma (njegova dela zajemajo tudi druge smeri)</a:t>
            </a:r>
          </a:p>
          <a:p>
            <a:r>
              <a:rPr lang="sl-SI" altLang="sl-SI"/>
              <a:t>za roman Sto let samote je leta l.1972 prejel nagrado </a:t>
            </a:r>
            <a:r>
              <a:rPr lang="sl-SI" altLang="sl-SI">
                <a:solidFill>
                  <a:schemeClr val="accent1"/>
                </a:solidFill>
              </a:rPr>
              <a:t>Rómula Gallegosa</a:t>
            </a:r>
            <a:r>
              <a:rPr lang="sl-SI" altLang="sl-SI"/>
              <a:t>, l. 1982 pa je za svojo kratko prozo in romane prejel </a:t>
            </a:r>
            <a:r>
              <a:rPr lang="sl-SI" altLang="sl-SI">
                <a:solidFill>
                  <a:schemeClr val="accent1"/>
                </a:solidFill>
              </a:rPr>
              <a:t>Nobelovo nagrado za književnost</a:t>
            </a:r>
            <a:r>
              <a:rPr lang="sl-SI" altLang="sl-SI"/>
              <a:t>.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F47FDC-BED1-4848-901D-7B39B111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Romani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CD2F612-81B4-4751-ADDC-BC3D456F5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143000"/>
            <a:ext cx="7497763" cy="4800600"/>
          </a:xfrm>
        </p:spPr>
        <p:txBody>
          <a:bodyPr/>
          <a:lstStyle/>
          <a:p>
            <a:r>
              <a:rPr lang="sl-SI" altLang="sl-SI"/>
              <a:t>Huda ura (1962)</a:t>
            </a:r>
          </a:p>
          <a:p>
            <a:r>
              <a:rPr lang="sl-SI" altLang="sl-SI"/>
              <a:t>Sto let samote (1967) </a:t>
            </a:r>
          </a:p>
          <a:p>
            <a:r>
              <a:rPr lang="sl-SI" altLang="sl-SI"/>
              <a:t>Patriarhova jesen (1975) </a:t>
            </a:r>
          </a:p>
          <a:p>
            <a:r>
              <a:rPr lang="sl-SI" altLang="sl-SI"/>
              <a:t>Kronika najavljene smrti(1981) </a:t>
            </a:r>
          </a:p>
          <a:p>
            <a:r>
              <a:rPr lang="sl-SI" altLang="sl-SI"/>
              <a:t>Ljubezen v času kolere (1985) </a:t>
            </a:r>
          </a:p>
          <a:p>
            <a:r>
              <a:rPr lang="sl-SI" altLang="sl-SI"/>
              <a:t>General v svojem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blodnjaku (1989) </a:t>
            </a:r>
          </a:p>
          <a:p>
            <a:r>
              <a:rPr lang="sl-SI" altLang="sl-SI"/>
              <a:t>O ljubezni in drugih demonih (1994) </a:t>
            </a:r>
          </a:p>
          <a:p>
            <a:endParaRPr lang="sl-SI" altLang="sl-SI"/>
          </a:p>
        </p:txBody>
      </p:sp>
      <p:pic>
        <p:nvPicPr>
          <p:cNvPr id="4098" name="Picture 2" descr="C:\Documents and Settings\Ines\Desktop\100letsamote\love in kolera.jpg">
            <a:extLst>
              <a:ext uri="{FF2B5EF4-FFF2-40B4-BE49-F238E27FC236}">
                <a16:creationId xmlns:a16="http://schemas.microsoft.com/office/drawing/2014/main" id="{6CAB1018-00CB-475E-A4E6-DEFB66452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071546"/>
            <a:ext cx="2565637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Ines\Desktop\100letsamote\6a00e398bf4a3d000201101668d393860d-500pi.jpg">
            <a:extLst>
              <a:ext uri="{FF2B5EF4-FFF2-40B4-BE49-F238E27FC236}">
                <a16:creationId xmlns:a16="http://schemas.microsoft.com/office/drawing/2014/main" id="{D6BE0FE4-3BFD-4C4B-996D-B9A182383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714488"/>
            <a:ext cx="3019425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53F175C-DA5C-4309-A4D3-157A9508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Kratka proza, novele in zbirke</a:t>
            </a:r>
            <a:br>
              <a:rPr lang="sl-SI" dirty="0">
                <a:solidFill>
                  <a:schemeClr val="tx2">
                    <a:satMod val="130000"/>
                  </a:schemeClr>
                </a:solidFill>
              </a:rPr>
            </a:br>
            <a:endParaRPr lang="sl-S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70D1B324-164C-445C-890B-799E90F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00125"/>
            <a:ext cx="7497763" cy="1857375"/>
          </a:xfrm>
        </p:spPr>
        <p:txBody>
          <a:bodyPr/>
          <a:lstStyle/>
          <a:p>
            <a:r>
              <a:rPr lang="sl-SI" altLang="sl-SI"/>
              <a:t>Polkovnik nima nikogar, ki bi mu pisal (1961) </a:t>
            </a:r>
          </a:p>
          <a:p>
            <a:r>
              <a:rPr lang="sl-SI" altLang="sl-SI"/>
              <a:t>Žalostne kurbe mojega življenja (2004) 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154A16E-5BC1-41C7-BAE1-4BDD8F414870}"/>
              </a:ext>
            </a:extLst>
          </p:cNvPr>
          <p:cNvSpPr txBox="1">
            <a:spLocks/>
          </p:cNvSpPr>
          <p:nvPr/>
        </p:nvSpPr>
        <p:spPr>
          <a:xfrm>
            <a:off x="1285875" y="2786063"/>
            <a:ext cx="7497763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Neleposlovna dela</a:t>
            </a:r>
            <a:br>
              <a:rPr lang="sl-SI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sl-SI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42" name="Ograda vsebine 2">
            <a:extLst>
              <a:ext uri="{FF2B5EF4-FFF2-40B4-BE49-F238E27FC236}">
                <a16:creationId xmlns:a16="http://schemas.microsoft.com/office/drawing/2014/main" id="{66F16FD5-28B6-4D60-A6CB-C0A52D7875B7}"/>
              </a:ext>
            </a:extLst>
          </p:cNvPr>
          <p:cNvSpPr txBox="1">
            <a:spLocks/>
          </p:cNvSpPr>
          <p:nvPr/>
        </p:nvSpPr>
        <p:spPr bwMode="auto">
          <a:xfrm>
            <a:off x="1143000" y="3571875"/>
            <a:ext cx="74977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sl-SI" altLang="sl-SI" sz="3200"/>
              <a:t>Pripoved brodolomca(1970)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sl-SI" altLang="sl-SI" sz="3200"/>
              <a:t> Poročilo o ugrabitvi (1996)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sl-SI" altLang="sl-SI" sz="3200"/>
              <a:t>Živim da pripovedujem (2001)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Ines\Desktop\100letsamote\garciamarquez2rp3.jpg">
            <a:extLst>
              <a:ext uri="{FF2B5EF4-FFF2-40B4-BE49-F238E27FC236}">
                <a16:creationId xmlns:a16="http://schemas.microsoft.com/office/drawing/2014/main" id="{C3F0A3A4-E8C2-433D-ADDA-7DA7D0386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457833"/>
            <a:ext cx="2428892" cy="3400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36C8AFF-122B-4E57-B984-F60D9553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130000"/>
                  </a:schemeClr>
                </a:solidFill>
              </a:rPr>
              <a:t>O romanu Sto let samote (1967)</a:t>
            </a:r>
          </a:p>
        </p:txBody>
      </p:sp>
      <p:sp>
        <p:nvSpPr>
          <p:cNvPr id="15364" name="Ograda vsebine 2">
            <a:extLst>
              <a:ext uri="{FF2B5EF4-FFF2-40B4-BE49-F238E27FC236}">
                <a16:creationId xmlns:a16="http://schemas.microsoft.com/office/drawing/2014/main" id="{5B1CE044-B1EB-4A61-8C3C-868FEED1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 Večdimenzionalno zajema več desetletij življenja velike družine Buendía, ni samo odličen primer magičnega realizma, ampak tudi filozofsko razmišljanje o naravi časa in izolacije, pa tudi o povsem vsakodnevnem življenju.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2129A9-4697-4482-88FE-7222C7E1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428625"/>
            <a:ext cx="7497762" cy="582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/>
                </a:solidFill>
              </a:rPr>
              <a:t>Družinsko drevo </a:t>
            </a:r>
            <a:r>
              <a:rPr lang="sl-SI" dirty="0" err="1">
                <a:solidFill>
                  <a:schemeClr val="accent1"/>
                </a:solidFill>
              </a:rPr>
              <a:t>Buendía</a:t>
            </a:r>
            <a:endParaRPr lang="sl-SI" dirty="0">
              <a:solidFill>
                <a:schemeClr val="accent1"/>
              </a:solidFill>
            </a:endParaRPr>
          </a:p>
        </p:txBody>
      </p:sp>
      <p:grpSp>
        <p:nvGrpSpPr>
          <p:cNvPr id="16387" name="Group 2">
            <a:extLst>
              <a:ext uri="{FF2B5EF4-FFF2-40B4-BE49-F238E27FC236}">
                <a16:creationId xmlns:a16="http://schemas.microsoft.com/office/drawing/2014/main" id="{6964124C-A72B-45BE-9181-BA24249DEF5D}"/>
              </a:ext>
            </a:extLst>
          </p:cNvPr>
          <p:cNvGrpSpPr>
            <a:grpSpLocks/>
          </p:cNvGrpSpPr>
          <p:nvPr/>
        </p:nvGrpSpPr>
        <p:grpSpPr bwMode="auto">
          <a:xfrm>
            <a:off x="214313" y="1357313"/>
            <a:ext cx="8715375" cy="4786312"/>
            <a:chOff x="241" y="449"/>
            <a:chExt cx="13691" cy="7432"/>
          </a:xfrm>
        </p:grpSpPr>
        <p:cxnSp>
          <p:nvCxnSpPr>
            <p:cNvPr id="16388" name="AutoShape 3">
              <a:extLst>
                <a:ext uri="{FF2B5EF4-FFF2-40B4-BE49-F238E27FC236}">
                  <a16:creationId xmlns:a16="http://schemas.microsoft.com/office/drawing/2014/main" id="{FEC67891-4C6A-4190-85F4-9D9DE92C60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34" y="1534"/>
              <a:ext cx="0" cy="429"/>
            </a:xfrm>
            <a:prstGeom prst="straightConnector1">
              <a:avLst/>
            </a:prstGeom>
            <a:noFill/>
            <a:ln w="127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89" name="AutoShape 4">
              <a:extLst>
                <a:ext uri="{FF2B5EF4-FFF2-40B4-BE49-F238E27FC236}">
                  <a16:creationId xmlns:a16="http://schemas.microsoft.com/office/drawing/2014/main" id="{2E26EFF0-FD56-4B43-9BC3-E29331C2C5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748" y="1534"/>
              <a:ext cx="0" cy="429"/>
            </a:xfrm>
            <a:prstGeom prst="straightConnector1">
              <a:avLst/>
            </a:prstGeom>
            <a:noFill/>
            <a:ln w="127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390" name="Group 5">
              <a:extLst>
                <a:ext uri="{FF2B5EF4-FFF2-40B4-BE49-F238E27FC236}">
                  <a16:creationId xmlns:a16="http://schemas.microsoft.com/office/drawing/2014/main" id="{D2DA8CC4-B22F-4A88-A56E-494D694132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" y="449"/>
              <a:ext cx="13691" cy="7432"/>
              <a:chOff x="241" y="449"/>
              <a:chExt cx="13691" cy="7432"/>
            </a:xfrm>
          </p:grpSpPr>
          <p:sp>
            <p:nvSpPr>
              <p:cNvPr id="16391" name="AutoShape 6">
                <a:extLst>
                  <a:ext uri="{FF2B5EF4-FFF2-40B4-BE49-F238E27FC236}">
                    <a16:creationId xmlns:a16="http://schemas.microsoft.com/office/drawing/2014/main" id="{102F954D-1C89-4410-ACDA-77E59BEE1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0" y="449"/>
                <a:ext cx="2196" cy="87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Jose Arcadio Buendia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392" name="AutoShape 7">
                <a:extLst>
                  <a:ext uri="{FF2B5EF4-FFF2-40B4-BE49-F238E27FC236}">
                    <a16:creationId xmlns:a16="http://schemas.microsoft.com/office/drawing/2014/main" id="{44272517-6C12-49DB-BA60-9D769418C0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436" y="850"/>
                <a:ext cx="1204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393" name="AutoShape 8">
                <a:extLst>
                  <a:ext uri="{FF2B5EF4-FFF2-40B4-BE49-F238E27FC236}">
                    <a16:creationId xmlns:a16="http://schemas.microsoft.com/office/drawing/2014/main" id="{356D8B06-2206-4C49-BC5C-D3538BAB7D6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003" y="850"/>
                <a:ext cx="0" cy="684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394" name="AutoShape 9">
                <a:extLst>
                  <a:ext uri="{FF2B5EF4-FFF2-40B4-BE49-F238E27FC236}">
                    <a16:creationId xmlns:a16="http://schemas.microsoft.com/office/drawing/2014/main" id="{6A5AF2F0-EBE0-4628-85CF-A72AF131C8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934" y="1535"/>
                <a:ext cx="7814" cy="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395" name="AutoShape 10">
                <a:extLst>
                  <a:ext uri="{FF2B5EF4-FFF2-40B4-BE49-F238E27FC236}">
                    <a16:creationId xmlns:a16="http://schemas.microsoft.com/office/drawing/2014/main" id="{717358B3-7235-4A37-8E31-EF1824DAD8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9654" y="1536"/>
                <a:ext cx="23" cy="429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396" name="AutoShape 11">
                <a:extLst>
                  <a:ext uri="{FF2B5EF4-FFF2-40B4-BE49-F238E27FC236}">
                    <a16:creationId xmlns:a16="http://schemas.microsoft.com/office/drawing/2014/main" id="{19C74483-CB0C-4B4C-85F5-A51D4907D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0" y="449"/>
                <a:ext cx="2196" cy="755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Ursula Iguaran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397" name="AutoShape 12">
                <a:extLst>
                  <a:ext uri="{FF2B5EF4-FFF2-40B4-BE49-F238E27FC236}">
                    <a16:creationId xmlns:a16="http://schemas.microsoft.com/office/drawing/2014/main" id="{5C6D5D15-700E-4CE4-93A1-105C062B3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0" y="1963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José</a:t>
                </a:r>
                <a:r>
                  <a:rPr lang="sl-SI" altLang="sl-SI" sz="1200">
                    <a:latin typeface="Calibri" panose="020F0502020204030204" pitchFamily="34" charset="0"/>
                  </a:rPr>
                  <a:t> </a:t>
                </a: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Arcadio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398" name="AutoShape 13">
                <a:extLst>
                  <a:ext uri="{FF2B5EF4-FFF2-40B4-BE49-F238E27FC236}">
                    <a16:creationId xmlns:a16="http://schemas.microsoft.com/office/drawing/2014/main" id="{F55F8B00-03B3-41B1-8E2C-4346C013C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9" y="1963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Aureliano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399" name="AutoShape 14">
                <a:extLst>
                  <a:ext uri="{FF2B5EF4-FFF2-40B4-BE49-F238E27FC236}">
                    <a16:creationId xmlns:a16="http://schemas.microsoft.com/office/drawing/2014/main" id="{C3566A0D-5943-4A20-B003-07E2BE43C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36" y="1963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Amaranta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00" name="AutoShape 15">
                <a:extLst>
                  <a:ext uri="{FF2B5EF4-FFF2-40B4-BE49-F238E27FC236}">
                    <a16:creationId xmlns:a16="http://schemas.microsoft.com/office/drawing/2014/main" id="{3118324E-0A94-4D82-887C-519B1171365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3447" y="2195"/>
                <a:ext cx="593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1" name="AutoShape 16">
                <a:extLst>
                  <a:ext uri="{FF2B5EF4-FFF2-40B4-BE49-F238E27FC236}">
                    <a16:creationId xmlns:a16="http://schemas.microsoft.com/office/drawing/2014/main" id="{822FC841-8C3E-43E2-9C8F-CD974D2C4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963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Rebeca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02" name="AutoShape 17">
                <a:extLst>
                  <a:ext uri="{FF2B5EF4-FFF2-40B4-BE49-F238E27FC236}">
                    <a16:creationId xmlns:a16="http://schemas.microsoft.com/office/drawing/2014/main" id="{04D8F6D1-6793-47E8-91D2-4C87658D7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7" y="2084"/>
                <a:ext cx="1842" cy="466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Pilar Ternera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03" name="AutoShape 18">
                <a:extLst>
                  <a:ext uri="{FF2B5EF4-FFF2-40B4-BE49-F238E27FC236}">
                    <a16:creationId xmlns:a16="http://schemas.microsoft.com/office/drawing/2014/main" id="{1CABED66-F42D-4746-8AB0-AD3C17F0B60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499" y="2313"/>
                <a:ext cx="330" cy="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4" name="AutoShape 19">
                <a:extLst>
                  <a:ext uri="{FF2B5EF4-FFF2-40B4-BE49-F238E27FC236}">
                    <a16:creationId xmlns:a16="http://schemas.microsoft.com/office/drawing/2014/main" id="{FCB0324A-1F30-4600-B6C5-1093A263D4E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236" y="2314"/>
                <a:ext cx="421" cy="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5" name="AutoShape 20">
                <a:extLst>
                  <a:ext uri="{FF2B5EF4-FFF2-40B4-BE49-F238E27FC236}">
                    <a16:creationId xmlns:a16="http://schemas.microsoft.com/office/drawing/2014/main" id="{BD913AF4-F500-44CD-B721-64E1E3DEAEB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445" y="2313"/>
                <a:ext cx="0" cy="427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6" name="AutoShape 21">
                <a:extLst>
                  <a:ext uri="{FF2B5EF4-FFF2-40B4-BE49-F238E27FC236}">
                    <a16:creationId xmlns:a16="http://schemas.microsoft.com/office/drawing/2014/main" id="{C18B80C4-1DB6-46C7-B974-68A6AA2797E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640" y="2315"/>
                <a:ext cx="0" cy="425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07" name="AutoShape 22">
                <a:extLst>
                  <a:ext uri="{FF2B5EF4-FFF2-40B4-BE49-F238E27FC236}">
                    <a16:creationId xmlns:a16="http://schemas.microsoft.com/office/drawing/2014/main" id="{012572B9-14E7-40B1-906E-7F0FE166D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4" y="2740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Arcadio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08" name="AutoShape 23">
                <a:extLst>
                  <a:ext uri="{FF2B5EF4-FFF2-40B4-BE49-F238E27FC236}">
                    <a16:creationId xmlns:a16="http://schemas.microsoft.com/office/drawing/2014/main" id="{9BEB1223-3673-465B-9AA4-7D5364E8E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1" y="2740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Aureliano Jose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09" name="AutoShape 24">
                <a:extLst>
                  <a:ext uri="{FF2B5EF4-FFF2-40B4-BE49-F238E27FC236}">
                    <a16:creationId xmlns:a16="http://schemas.microsoft.com/office/drawing/2014/main" id="{24D441B6-0721-4444-8815-BD39367E5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29" y="2951"/>
                <a:ext cx="2873" cy="2099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r>
                  <a:rPr lang="sl-SI" altLang="sl-SI" sz="11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Aureliano Trise</a:t>
                </a:r>
              </a:p>
              <a:p>
                <a:r>
                  <a:rPr lang="sl-SI" altLang="sl-SI" sz="11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Aureliano Centero</a:t>
                </a:r>
              </a:p>
              <a:p>
                <a:r>
                  <a:rPr lang="sl-SI" altLang="sl-SI" sz="12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Aureliano Serrader</a:t>
                </a:r>
              </a:p>
              <a:p>
                <a:r>
                  <a:rPr lang="sl-SI" altLang="sl-SI" sz="12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Aureliano Arcaya</a:t>
                </a:r>
              </a:p>
              <a:p>
                <a:r>
                  <a:rPr lang="sl-SI" altLang="sl-SI" sz="12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Aureliano Amador </a:t>
                </a:r>
              </a:p>
              <a:p>
                <a:r>
                  <a:rPr lang="sl-SI" altLang="sl-SI" sz="1200">
                    <a:solidFill>
                      <a:srgbClr val="FFFFFF"/>
                    </a:solidFill>
                    <a:latin typeface="Times New Roman" panose="02020603050405020304" pitchFamily="18" charset="0"/>
                  </a:rPr>
                  <a:t>+ 15x Aureliano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10" name="AutoShape 25">
                <a:extLst>
                  <a:ext uri="{FF2B5EF4-FFF2-40B4-BE49-F238E27FC236}">
                    <a16:creationId xmlns:a16="http://schemas.microsoft.com/office/drawing/2014/main" id="{D3CB4725-DBF2-4071-B3D2-194CC2592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3" y="2740"/>
                <a:ext cx="2767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Santa Sofia de La piedad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11" name="AutoShape 26">
                <a:extLst>
                  <a:ext uri="{FF2B5EF4-FFF2-40B4-BE49-F238E27FC236}">
                    <a16:creationId xmlns:a16="http://schemas.microsoft.com/office/drawing/2014/main" id="{54949385-416C-4B94-B8DC-017CFE2663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0" y="3069"/>
                <a:ext cx="444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12" name="AutoShape 27">
                <a:extLst>
                  <a:ext uri="{FF2B5EF4-FFF2-40B4-BE49-F238E27FC236}">
                    <a16:creationId xmlns:a16="http://schemas.microsoft.com/office/drawing/2014/main" id="{5AE0852F-D796-49A1-9CDC-0BC5E5166CB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769" y="3069"/>
                <a:ext cx="0" cy="708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13" name="AutoShape 28">
                <a:extLst>
                  <a:ext uri="{FF2B5EF4-FFF2-40B4-BE49-F238E27FC236}">
                    <a16:creationId xmlns:a16="http://schemas.microsoft.com/office/drawing/2014/main" id="{63191F74-4ED2-4A3A-AB8C-DE38AC53E8F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251" y="3777"/>
                <a:ext cx="4985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14" name="AutoShape 29">
                <a:extLst>
                  <a:ext uri="{FF2B5EF4-FFF2-40B4-BE49-F238E27FC236}">
                    <a16:creationId xmlns:a16="http://schemas.microsoft.com/office/drawing/2014/main" id="{52CF2EA3-868D-48E7-9E7E-3ACE27648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" y="4252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Remedios, prelepa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15" name="AutoShape 30">
                <a:extLst>
                  <a:ext uri="{FF2B5EF4-FFF2-40B4-BE49-F238E27FC236}">
                    <a16:creationId xmlns:a16="http://schemas.microsoft.com/office/drawing/2014/main" id="{80582E48-8FD7-49EB-B540-01E9109B4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" y="4252"/>
                <a:ext cx="2502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Jose Arcadio Segundo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16" name="AutoShape 31">
                <a:extLst>
                  <a:ext uri="{FF2B5EF4-FFF2-40B4-BE49-F238E27FC236}">
                    <a16:creationId xmlns:a16="http://schemas.microsoft.com/office/drawing/2014/main" id="{C3F87601-9E0E-4773-9085-05535CC4C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0" y="4252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Aureliano Segundo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17" name="AutoShape 32">
                <a:extLst>
                  <a:ext uri="{FF2B5EF4-FFF2-40B4-BE49-F238E27FC236}">
                    <a16:creationId xmlns:a16="http://schemas.microsoft.com/office/drawing/2014/main" id="{2ED3D8F5-D280-4BB8-9874-1B2B12F6981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36" y="2550"/>
                <a:ext cx="0" cy="40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18" name="AutoShape 33">
                <a:extLst>
                  <a:ext uri="{FF2B5EF4-FFF2-40B4-BE49-F238E27FC236}">
                    <a16:creationId xmlns:a16="http://schemas.microsoft.com/office/drawing/2014/main" id="{5E996C88-EFE3-4134-844A-178C503560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251" y="3777"/>
                <a:ext cx="0" cy="475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19" name="AutoShape 34">
                <a:extLst>
                  <a:ext uri="{FF2B5EF4-FFF2-40B4-BE49-F238E27FC236}">
                    <a16:creationId xmlns:a16="http://schemas.microsoft.com/office/drawing/2014/main" id="{D9A3ABAB-0F77-45A7-803D-47E1756746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8" y="3777"/>
                <a:ext cx="0" cy="475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20" name="AutoShape 35">
                <a:extLst>
                  <a:ext uri="{FF2B5EF4-FFF2-40B4-BE49-F238E27FC236}">
                    <a16:creationId xmlns:a16="http://schemas.microsoft.com/office/drawing/2014/main" id="{B6605251-7835-4C58-BB2B-5D576A4463D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236" y="3777"/>
                <a:ext cx="0" cy="475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21" name="AutoShape 36">
                <a:extLst>
                  <a:ext uri="{FF2B5EF4-FFF2-40B4-BE49-F238E27FC236}">
                    <a16:creationId xmlns:a16="http://schemas.microsoft.com/office/drawing/2014/main" id="{85E9E132-2E7E-4322-95CB-4A5392CF1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8" y="4252"/>
                <a:ext cx="2404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Fernanda del Carpio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22" name="AutoShape 37">
                <a:extLst>
                  <a:ext uri="{FF2B5EF4-FFF2-40B4-BE49-F238E27FC236}">
                    <a16:creationId xmlns:a16="http://schemas.microsoft.com/office/drawing/2014/main" id="{E20E4514-C5AA-4C26-BCD3-375FFD2EDCB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436" y="4532"/>
                <a:ext cx="382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23" name="AutoShape 38">
                <a:extLst>
                  <a:ext uri="{FF2B5EF4-FFF2-40B4-BE49-F238E27FC236}">
                    <a16:creationId xmlns:a16="http://schemas.microsoft.com/office/drawing/2014/main" id="{B8590960-6248-4512-8D21-FFC66E048F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625" y="4532"/>
                <a:ext cx="0" cy="518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24" name="AutoShape 39">
                <a:extLst>
                  <a:ext uri="{FF2B5EF4-FFF2-40B4-BE49-F238E27FC236}">
                    <a16:creationId xmlns:a16="http://schemas.microsoft.com/office/drawing/2014/main" id="{5B6C0215-BD64-4E06-9735-D1D9F87FB03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178" y="5050"/>
                <a:ext cx="6044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25" name="AutoShape 40">
                <a:extLst>
                  <a:ext uri="{FF2B5EF4-FFF2-40B4-BE49-F238E27FC236}">
                    <a16:creationId xmlns:a16="http://schemas.microsoft.com/office/drawing/2014/main" id="{86508817-36F9-4683-A986-592C3198B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9" y="5311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Jose Arcadio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26" name="AutoShape 41">
                <a:extLst>
                  <a:ext uri="{FF2B5EF4-FFF2-40B4-BE49-F238E27FC236}">
                    <a16:creationId xmlns:a16="http://schemas.microsoft.com/office/drawing/2014/main" id="{D0F6FEB8-1207-4BF6-8DCA-136A6B6F6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0" y="5311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Renata Remedios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27" name="AutoShape 42">
                <a:extLst>
                  <a:ext uri="{FF2B5EF4-FFF2-40B4-BE49-F238E27FC236}">
                    <a16:creationId xmlns:a16="http://schemas.microsoft.com/office/drawing/2014/main" id="{29EB70EE-C84E-4679-A61A-8D14E0046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92" y="6209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Amaranta Ursula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28" name="AutoShape 43">
                <a:extLst>
                  <a:ext uri="{FF2B5EF4-FFF2-40B4-BE49-F238E27FC236}">
                    <a16:creationId xmlns:a16="http://schemas.microsoft.com/office/drawing/2014/main" id="{2D0EEACD-ABD2-4908-A0A3-90281EC64EF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178" y="5050"/>
                <a:ext cx="0" cy="26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29" name="AutoShape 44">
                <a:extLst>
                  <a:ext uri="{FF2B5EF4-FFF2-40B4-BE49-F238E27FC236}">
                    <a16:creationId xmlns:a16="http://schemas.microsoft.com/office/drawing/2014/main" id="{DFADD4F5-5B8A-400C-BCA7-9AFC2120EA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236" y="5050"/>
                <a:ext cx="0" cy="26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30" name="AutoShape 45">
                <a:extLst>
                  <a:ext uri="{FF2B5EF4-FFF2-40B4-BE49-F238E27FC236}">
                    <a16:creationId xmlns:a16="http://schemas.microsoft.com/office/drawing/2014/main" id="{BA806812-80A0-4C6E-B551-464D5416F10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222" y="5050"/>
                <a:ext cx="0" cy="1159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31" name="AutoShape 46">
                <a:extLst>
                  <a:ext uri="{FF2B5EF4-FFF2-40B4-BE49-F238E27FC236}">
                    <a16:creationId xmlns:a16="http://schemas.microsoft.com/office/drawing/2014/main" id="{7F926954-527C-4EB3-B87D-5498C02B3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8" y="5311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Mauricio Babilonia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sp>
            <p:nvSpPr>
              <p:cNvPr id="16432" name="AutoShape 47">
                <a:extLst>
                  <a:ext uri="{FF2B5EF4-FFF2-40B4-BE49-F238E27FC236}">
                    <a16:creationId xmlns:a16="http://schemas.microsoft.com/office/drawing/2014/main" id="{7B0DA9BC-A970-4FD6-BE18-D032373D0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7" y="6209"/>
                <a:ext cx="2196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Aureliano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  <p:cxnSp>
            <p:nvCxnSpPr>
              <p:cNvPr id="16433" name="AutoShape 48">
                <a:extLst>
                  <a:ext uri="{FF2B5EF4-FFF2-40B4-BE49-F238E27FC236}">
                    <a16:creationId xmlns:a16="http://schemas.microsoft.com/office/drawing/2014/main" id="{44F2E73F-E7F4-4E26-9847-F9A19F8B5A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488" y="5621"/>
                <a:ext cx="330" cy="1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34" name="AutoShape 49">
                <a:extLst>
                  <a:ext uri="{FF2B5EF4-FFF2-40B4-BE49-F238E27FC236}">
                    <a16:creationId xmlns:a16="http://schemas.microsoft.com/office/drawing/2014/main" id="{EFE7B17F-5D7F-4AF7-AF4D-C2C0B8F7EE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625" y="5621"/>
                <a:ext cx="0" cy="588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35" name="AutoShape 50">
                <a:extLst>
                  <a:ext uri="{FF2B5EF4-FFF2-40B4-BE49-F238E27FC236}">
                    <a16:creationId xmlns:a16="http://schemas.microsoft.com/office/drawing/2014/main" id="{C1176526-7EEE-4F38-8FF4-CC64303A7AE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006" y="6492"/>
                <a:ext cx="1089" cy="0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36" name="AutoShape 51">
                <a:extLst>
                  <a:ext uri="{FF2B5EF4-FFF2-40B4-BE49-F238E27FC236}">
                    <a16:creationId xmlns:a16="http://schemas.microsoft.com/office/drawing/2014/main" id="{8C234D26-EA32-415D-94F5-9CBC723F109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499" y="6492"/>
                <a:ext cx="0" cy="802"/>
              </a:xfrm>
              <a:prstGeom prst="straightConnector1">
                <a:avLst/>
              </a:prstGeom>
              <a:noFill/>
              <a:ln w="12700">
                <a:solidFill>
                  <a:srgbClr val="4F81BD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437" name="AutoShape 52">
                <a:extLst>
                  <a:ext uri="{FF2B5EF4-FFF2-40B4-BE49-F238E27FC236}">
                    <a16:creationId xmlns:a16="http://schemas.microsoft.com/office/drawing/2014/main" id="{F806FE64-520E-436A-9E09-6C54979ED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6" y="7294"/>
                <a:ext cx="2457" cy="5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95B3D7"/>
                  </a:gs>
                  <a:gs pos="50000">
                    <a:srgbClr val="4F81BD"/>
                  </a:gs>
                  <a:gs pos="100000">
                    <a:srgbClr val="95B3D7"/>
                  </a:gs>
                </a:gsLst>
                <a:lin ang="5400000" scaled="1"/>
              </a:gradFill>
              <a:ln w="12700">
                <a:solidFill>
                  <a:srgbClr val="4F81BD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-18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sl-SI" altLang="sl-SI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Aureliano Babilonia</a:t>
                </a:r>
                <a:endParaRPr lang="sl-SI" altLang="sl-SI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551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Verdana</vt:lpstr>
      <vt:lpstr>Wingdings 2</vt:lpstr>
      <vt:lpstr>Solsticij</vt:lpstr>
      <vt:lpstr>GABRIEL GARCÍA MÁRQUEZ</vt:lpstr>
      <vt:lpstr>O pisatelju</vt:lpstr>
      <vt:lpstr>PowerPoint Presentation</vt:lpstr>
      <vt:lpstr>PowerPoint Presentation</vt:lpstr>
      <vt:lpstr>Delo</vt:lpstr>
      <vt:lpstr>Romani</vt:lpstr>
      <vt:lpstr>Kratka proza, novele in zbirke </vt:lpstr>
      <vt:lpstr>O romanu Sto let samote (1967)</vt:lpstr>
      <vt:lpstr>Družinsko drevo Buendía</vt:lpstr>
      <vt:lpstr>PowerPoint Presentation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2019-06-03T09:08:36Z</dcterms:created>
  <dcterms:modified xsi:type="dcterms:W3CDTF">2019-06-03T09:08:36Z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