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62" r:id="rId4"/>
    <p:sldId id="265" r:id="rId5"/>
    <p:sldId id="258" r:id="rId6"/>
    <p:sldId id="259" r:id="rId7"/>
    <p:sldId id="260" r:id="rId8"/>
    <p:sldId id="272" r:id="rId9"/>
    <p:sldId id="266" r:id="rId10"/>
    <p:sldId id="267" r:id="rId11"/>
    <p:sldId id="268" r:id="rId12"/>
    <p:sldId id="271" r:id="rId13"/>
    <p:sldId id="269" r:id="rId14"/>
    <p:sldId id="270" r:id="rId15"/>
    <p:sldId id="273" r:id="rId16"/>
    <p:sldId id="274" r:id="rId17"/>
    <p:sldId id="275" r:id="rId18"/>
    <p:sldId id="276" r:id="rId19"/>
    <p:sldId id="277" r:id="rId20"/>
    <p:sldId id="278" r:id="rId21"/>
    <p:sldId id="279" r:id="rId22"/>
    <p:sldId id="284" r:id="rId23"/>
    <p:sldId id="280" r:id="rId24"/>
    <p:sldId id="281" r:id="rId25"/>
    <p:sldId id="282" r:id="rId26"/>
    <p:sldId id="285" r:id="rId27"/>
    <p:sldId id="290" r:id="rId28"/>
    <p:sldId id="291" r:id="rId29"/>
    <p:sldId id="292" r:id="rId30"/>
    <p:sldId id="293" r:id="rId31"/>
    <p:sldId id="294" r:id="rId32"/>
    <p:sldId id="296" r:id="rId33"/>
    <p:sldId id="297" r:id="rId34"/>
    <p:sldId id="298" r:id="rId35"/>
    <p:sldId id="299" r:id="rId36"/>
    <p:sldId id="300" r:id="rId37"/>
    <p:sldId id="301" r:id="rId38"/>
    <p:sldId id="302" r:id="rId39"/>
    <p:sldId id="303" r:id="rId40"/>
    <p:sldId id="304" r:id="rId41"/>
    <p:sldId id="305" r:id="rId42"/>
    <p:sldId id="306" r:id="rId43"/>
    <p:sldId id="287" r:id="rId44"/>
    <p:sldId id="288" r:id="rId45"/>
    <p:sldId id="289" r:id="rId46"/>
    <p:sldId id="295" r:id="rId47"/>
    <p:sldId id="307" r:id="rId48"/>
    <p:sldId id="308" r:id="rId49"/>
    <p:sldId id="309" r:id="rId50"/>
    <p:sldId id="31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Garamond" panose="02020404030301010803" pitchFamily="18" charset="0"/>
        <a:ea typeface="+mn-ea"/>
        <a:cs typeface="Arial" panose="020B0604020202020204" pitchFamily="34" charset="0"/>
      </a:defRPr>
    </a:lvl5pPr>
    <a:lvl6pPr marL="22860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6pPr>
    <a:lvl7pPr marL="27432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7pPr>
    <a:lvl8pPr marL="32004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8pPr>
    <a:lvl9pPr marL="3657600" algn="l" defTabSz="914400" rtl="0" eaLnBrk="1" latinLnBrk="0" hangingPunct="1">
      <a:defRPr kern="1200">
        <a:solidFill>
          <a:schemeClr val="tx1"/>
        </a:solidFill>
        <a:latin typeface="Garamond" panose="02020404030301010803"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108" d="100"/>
          <a:sy n="108" d="100"/>
        </p:scale>
        <p:origin x="23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flourish2.png">
            <a:extLst>
              <a:ext uri="{FF2B5EF4-FFF2-40B4-BE49-F238E27FC236}">
                <a16:creationId xmlns:a16="http://schemas.microsoft.com/office/drawing/2014/main" id="{9B6BD28F-8F38-48FB-8B2F-E0FDDBECD702}"/>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9B154D73-50ED-46B3-93D0-3D6727A95893}"/>
              </a:ext>
            </a:extLst>
          </p:cNvPr>
          <p:cNvSpPr>
            <a:spLocks noGrp="1"/>
          </p:cNvSpPr>
          <p:nvPr>
            <p:ph type="dt" sz="half" idx="10"/>
          </p:nvPr>
        </p:nvSpPr>
        <p:spPr/>
        <p:txBody>
          <a:bodyPr/>
          <a:lstStyle>
            <a:lvl1pPr>
              <a:defRPr/>
            </a:lvl1pPr>
          </a:lstStyle>
          <a:p>
            <a:pPr>
              <a:defRPr/>
            </a:pPr>
            <a:fld id="{C4C96CAC-BFE1-4884-9A45-E4CF7725FFE2}" type="datetimeFigureOut">
              <a:rPr lang="en-US"/>
              <a:pPr>
                <a:defRPr/>
              </a:pPr>
              <a:t>6/3/2019</a:t>
            </a:fld>
            <a:endParaRPr lang="en-US" dirty="0"/>
          </a:p>
        </p:txBody>
      </p:sp>
      <p:sp>
        <p:nvSpPr>
          <p:cNvPr id="6" name="Footer Placeholder 4">
            <a:extLst>
              <a:ext uri="{FF2B5EF4-FFF2-40B4-BE49-F238E27FC236}">
                <a16:creationId xmlns:a16="http://schemas.microsoft.com/office/drawing/2014/main" id="{0983ABB9-50AC-4E60-BCAC-A7C59C59168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C2E5E27-9E73-4CDD-A89E-72BD73DE5B70}"/>
              </a:ext>
            </a:extLst>
          </p:cNvPr>
          <p:cNvSpPr>
            <a:spLocks noGrp="1"/>
          </p:cNvSpPr>
          <p:nvPr>
            <p:ph type="sldNum" sz="quarter" idx="12"/>
          </p:nvPr>
        </p:nvSpPr>
        <p:spPr/>
        <p:txBody>
          <a:bodyPr/>
          <a:lstStyle>
            <a:lvl1pPr>
              <a:defRPr/>
            </a:lvl1pPr>
          </a:lstStyle>
          <a:p>
            <a:fld id="{46E90265-D236-4603-AD9A-365E5CF7AE5C}" type="slidenum">
              <a:rPr lang="en-US" altLang="sl-SI"/>
              <a:pPr/>
              <a:t>‹#›</a:t>
            </a:fld>
            <a:endParaRPr lang="en-US" altLang="sl-SI"/>
          </a:p>
        </p:txBody>
      </p:sp>
    </p:spTree>
    <p:extLst>
      <p:ext uri="{BB962C8B-B14F-4D97-AF65-F5344CB8AC3E}">
        <p14:creationId xmlns:p14="http://schemas.microsoft.com/office/powerpoint/2010/main" val="3026779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057A7C-00E6-45D2-A2B5-E9F93340EFE1}"/>
              </a:ext>
            </a:extLst>
          </p:cNvPr>
          <p:cNvSpPr>
            <a:spLocks noGrp="1"/>
          </p:cNvSpPr>
          <p:nvPr>
            <p:ph type="dt" sz="half" idx="10"/>
          </p:nvPr>
        </p:nvSpPr>
        <p:spPr>
          <a:ln/>
        </p:spPr>
        <p:txBody>
          <a:bodyPr/>
          <a:lstStyle>
            <a:lvl1pPr>
              <a:defRPr/>
            </a:lvl1pPr>
          </a:lstStyle>
          <a:p>
            <a:pPr>
              <a:defRPr/>
            </a:pPr>
            <a:fld id="{45056F70-85D8-4390-A311-5F78AC5BE567}" type="datetimeFigureOut">
              <a:rPr lang="en-US"/>
              <a:pPr>
                <a:defRPr/>
              </a:pPr>
              <a:t>6/3/2019</a:t>
            </a:fld>
            <a:endParaRPr lang="en-US" dirty="0"/>
          </a:p>
        </p:txBody>
      </p:sp>
      <p:sp>
        <p:nvSpPr>
          <p:cNvPr id="5" name="Footer Placeholder 4">
            <a:extLst>
              <a:ext uri="{FF2B5EF4-FFF2-40B4-BE49-F238E27FC236}">
                <a16:creationId xmlns:a16="http://schemas.microsoft.com/office/drawing/2014/main" id="{D4960411-6C1E-401F-B880-82EDFAEDFAF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85240F-B6C7-4607-B806-D52CA3E99022}"/>
              </a:ext>
            </a:extLst>
          </p:cNvPr>
          <p:cNvSpPr>
            <a:spLocks noGrp="1"/>
          </p:cNvSpPr>
          <p:nvPr>
            <p:ph type="sldNum" sz="quarter" idx="12"/>
          </p:nvPr>
        </p:nvSpPr>
        <p:spPr/>
        <p:txBody>
          <a:bodyPr/>
          <a:lstStyle>
            <a:lvl1pPr>
              <a:defRPr/>
            </a:lvl1pPr>
          </a:lstStyle>
          <a:p>
            <a:fld id="{BD4E4EB5-F21A-4263-B786-D04E0E6C9810}" type="slidenum">
              <a:rPr lang="en-US" altLang="sl-SI"/>
              <a:pPr/>
              <a:t>‹#›</a:t>
            </a:fld>
            <a:endParaRPr lang="en-US" altLang="sl-SI"/>
          </a:p>
        </p:txBody>
      </p:sp>
    </p:spTree>
    <p:extLst>
      <p:ext uri="{BB962C8B-B14F-4D97-AF65-F5344CB8AC3E}">
        <p14:creationId xmlns:p14="http://schemas.microsoft.com/office/powerpoint/2010/main" val="2647659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4BE9D04-E10D-4FF5-9735-B1DAE760B213}"/>
              </a:ext>
            </a:extLst>
          </p:cNvPr>
          <p:cNvSpPr>
            <a:spLocks noGrp="1"/>
          </p:cNvSpPr>
          <p:nvPr>
            <p:ph type="dt" sz="half" idx="10"/>
          </p:nvPr>
        </p:nvSpPr>
        <p:spPr>
          <a:ln/>
        </p:spPr>
        <p:txBody>
          <a:bodyPr/>
          <a:lstStyle>
            <a:lvl1pPr>
              <a:defRPr/>
            </a:lvl1pPr>
          </a:lstStyle>
          <a:p>
            <a:pPr>
              <a:defRPr/>
            </a:pPr>
            <a:fld id="{7EC7C7B2-B31A-4DD7-AA8E-A756317FEE86}" type="datetimeFigureOut">
              <a:rPr lang="en-US"/>
              <a:pPr>
                <a:defRPr/>
              </a:pPr>
              <a:t>6/3/2019</a:t>
            </a:fld>
            <a:endParaRPr lang="en-US" dirty="0"/>
          </a:p>
        </p:txBody>
      </p:sp>
      <p:sp>
        <p:nvSpPr>
          <p:cNvPr id="5" name="Footer Placeholder 4">
            <a:extLst>
              <a:ext uri="{FF2B5EF4-FFF2-40B4-BE49-F238E27FC236}">
                <a16:creationId xmlns:a16="http://schemas.microsoft.com/office/drawing/2014/main" id="{6F679DB3-58CC-4789-8D2F-EE0B2F5DFB9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A6EF2C1-F6A6-4F3C-AF07-9BD3C803BAC9}"/>
              </a:ext>
            </a:extLst>
          </p:cNvPr>
          <p:cNvSpPr>
            <a:spLocks noGrp="1"/>
          </p:cNvSpPr>
          <p:nvPr>
            <p:ph type="sldNum" sz="quarter" idx="12"/>
          </p:nvPr>
        </p:nvSpPr>
        <p:spPr/>
        <p:txBody>
          <a:bodyPr/>
          <a:lstStyle>
            <a:lvl1pPr>
              <a:defRPr/>
            </a:lvl1pPr>
          </a:lstStyle>
          <a:p>
            <a:fld id="{6A50FAD7-2559-42F8-9809-E3F66FAE223E}" type="slidenum">
              <a:rPr lang="en-US" altLang="sl-SI"/>
              <a:pPr/>
              <a:t>‹#›</a:t>
            </a:fld>
            <a:endParaRPr lang="en-US" altLang="sl-SI"/>
          </a:p>
        </p:txBody>
      </p:sp>
    </p:spTree>
    <p:extLst>
      <p:ext uri="{BB962C8B-B14F-4D97-AF65-F5344CB8AC3E}">
        <p14:creationId xmlns:p14="http://schemas.microsoft.com/office/powerpoint/2010/main" val="998152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flourish2.png">
            <a:extLst>
              <a:ext uri="{FF2B5EF4-FFF2-40B4-BE49-F238E27FC236}">
                <a16:creationId xmlns:a16="http://schemas.microsoft.com/office/drawing/2014/main" id="{7AEDD128-EF10-4319-AF9E-AFDAD157DBF8}"/>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9C63D9B6-09EF-4C07-A6B0-595530B85BBA}"/>
              </a:ext>
            </a:extLst>
          </p:cNvPr>
          <p:cNvSpPr>
            <a:spLocks noGrp="1"/>
          </p:cNvSpPr>
          <p:nvPr>
            <p:ph type="dt" sz="half" idx="10"/>
          </p:nvPr>
        </p:nvSpPr>
        <p:spPr/>
        <p:txBody>
          <a:bodyPr/>
          <a:lstStyle>
            <a:lvl1pPr>
              <a:defRPr/>
            </a:lvl1pPr>
          </a:lstStyle>
          <a:p>
            <a:pPr>
              <a:defRPr/>
            </a:pPr>
            <a:fld id="{D4C57505-D03F-48CC-A22B-10AD3B0EDC1B}" type="datetimeFigureOut">
              <a:rPr lang="en-US"/>
              <a:pPr>
                <a:defRPr/>
              </a:pPr>
              <a:t>6/3/2019</a:t>
            </a:fld>
            <a:endParaRPr lang="en-US" dirty="0"/>
          </a:p>
        </p:txBody>
      </p:sp>
      <p:sp>
        <p:nvSpPr>
          <p:cNvPr id="6" name="Footer Placeholder 4">
            <a:extLst>
              <a:ext uri="{FF2B5EF4-FFF2-40B4-BE49-F238E27FC236}">
                <a16:creationId xmlns:a16="http://schemas.microsoft.com/office/drawing/2014/main" id="{01D1EADE-5172-453D-ABC8-9FD8F4FDC4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4123256-A359-45B5-B0E5-9E4FF21791A7}"/>
              </a:ext>
            </a:extLst>
          </p:cNvPr>
          <p:cNvSpPr>
            <a:spLocks noGrp="1"/>
          </p:cNvSpPr>
          <p:nvPr>
            <p:ph type="sldNum" sz="quarter" idx="12"/>
          </p:nvPr>
        </p:nvSpPr>
        <p:spPr/>
        <p:txBody>
          <a:bodyPr/>
          <a:lstStyle>
            <a:lvl1pPr>
              <a:defRPr/>
            </a:lvl1pPr>
          </a:lstStyle>
          <a:p>
            <a:fld id="{442F9DE9-A7A7-4C71-9D9C-948CC15B87A6}" type="slidenum">
              <a:rPr lang="en-US" altLang="sl-SI"/>
              <a:pPr/>
              <a:t>‹#›</a:t>
            </a:fld>
            <a:endParaRPr lang="en-US" altLang="sl-SI"/>
          </a:p>
        </p:txBody>
      </p:sp>
    </p:spTree>
    <p:extLst>
      <p:ext uri="{BB962C8B-B14F-4D97-AF65-F5344CB8AC3E}">
        <p14:creationId xmlns:p14="http://schemas.microsoft.com/office/powerpoint/2010/main" val="404027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descr="flourish2.png">
            <a:extLst>
              <a:ext uri="{FF2B5EF4-FFF2-40B4-BE49-F238E27FC236}">
                <a16:creationId xmlns:a16="http://schemas.microsoft.com/office/drawing/2014/main" id="{C894FB24-45FF-4119-BD9A-77052E8B9A18}"/>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4" descr="flourish2.png">
            <a:extLst>
              <a:ext uri="{FF2B5EF4-FFF2-40B4-BE49-F238E27FC236}">
                <a16:creationId xmlns:a16="http://schemas.microsoft.com/office/drawing/2014/main" id="{7F2FB47C-BDA5-4556-8328-828F3C1CA92D}"/>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a:extLst>
              <a:ext uri="{FF2B5EF4-FFF2-40B4-BE49-F238E27FC236}">
                <a16:creationId xmlns:a16="http://schemas.microsoft.com/office/drawing/2014/main" id="{9A5FE092-B888-470B-A6AE-D2F44381AA9C}"/>
              </a:ext>
            </a:extLst>
          </p:cNvPr>
          <p:cNvSpPr>
            <a:spLocks noGrp="1"/>
          </p:cNvSpPr>
          <p:nvPr>
            <p:ph type="dt" sz="half" idx="10"/>
          </p:nvPr>
        </p:nvSpPr>
        <p:spPr/>
        <p:txBody>
          <a:bodyPr/>
          <a:lstStyle>
            <a:lvl1pPr>
              <a:defRPr/>
            </a:lvl1pPr>
          </a:lstStyle>
          <a:p>
            <a:pPr>
              <a:defRPr/>
            </a:pPr>
            <a:fld id="{E619A99D-AD32-4B9E-8259-ECC8024F21F6}" type="datetimeFigureOut">
              <a:rPr lang="en-US"/>
              <a:pPr>
                <a:defRPr/>
              </a:pPr>
              <a:t>6/3/2019</a:t>
            </a:fld>
            <a:endParaRPr lang="en-US" dirty="0"/>
          </a:p>
        </p:txBody>
      </p:sp>
      <p:sp>
        <p:nvSpPr>
          <p:cNvPr id="7" name="Footer Placeholder 4">
            <a:extLst>
              <a:ext uri="{FF2B5EF4-FFF2-40B4-BE49-F238E27FC236}">
                <a16:creationId xmlns:a16="http://schemas.microsoft.com/office/drawing/2014/main" id="{553AC7C1-1B15-46B8-BF7C-BD5B23E5BE4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9874DD05-1DF6-4852-B8FD-EC9851AEA6C9}"/>
              </a:ext>
            </a:extLst>
          </p:cNvPr>
          <p:cNvSpPr>
            <a:spLocks noGrp="1"/>
          </p:cNvSpPr>
          <p:nvPr>
            <p:ph type="sldNum" sz="quarter" idx="12"/>
          </p:nvPr>
        </p:nvSpPr>
        <p:spPr/>
        <p:txBody>
          <a:bodyPr/>
          <a:lstStyle>
            <a:lvl1pPr>
              <a:defRPr/>
            </a:lvl1pPr>
          </a:lstStyle>
          <a:p>
            <a:fld id="{1E5DECEB-038E-460C-ACC6-9CBA6F6DDE2C}" type="slidenum">
              <a:rPr lang="en-US" altLang="sl-SI"/>
              <a:pPr/>
              <a:t>‹#›</a:t>
            </a:fld>
            <a:endParaRPr lang="en-US" altLang="sl-SI"/>
          </a:p>
        </p:txBody>
      </p:sp>
    </p:spTree>
    <p:extLst>
      <p:ext uri="{BB962C8B-B14F-4D97-AF65-F5344CB8AC3E}">
        <p14:creationId xmlns:p14="http://schemas.microsoft.com/office/powerpoint/2010/main" val="1171468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flourish2.png">
            <a:extLst>
              <a:ext uri="{FF2B5EF4-FFF2-40B4-BE49-F238E27FC236}">
                <a16:creationId xmlns:a16="http://schemas.microsoft.com/office/drawing/2014/main" id="{3E570140-B479-439F-9E92-89ABEF72D155}"/>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2" name="Content Placeholder 11"/>
          <p:cNvSpPr>
            <a:spLocks noGrp="1"/>
          </p:cNvSpPr>
          <p:nvPr>
            <p:ph sz="quarter" idx="14"/>
          </p:nvPr>
        </p:nvSpPr>
        <p:spPr>
          <a:xfrm>
            <a:off x="4648200" y="2438400"/>
            <a:ext cx="3124200" cy="3124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a:extLst>
              <a:ext uri="{FF2B5EF4-FFF2-40B4-BE49-F238E27FC236}">
                <a16:creationId xmlns:a16="http://schemas.microsoft.com/office/drawing/2014/main" id="{A31E780C-2778-4670-8226-A45103C51033}"/>
              </a:ext>
            </a:extLst>
          </p:cNvPr>
          <p:cNvSpPr>
            <a:spLocks noGrp="1"/>
          </p:cNvSpPr>
          <p:nvPr>
            <p:ph type="dt" sz="half" idx="15"/>
          </p:nvPr>
        </p:nvSpPr>
        <p:spPr/>
        <p:txBody>
          <a:bodyPr/>
          <a:lstStyle>
            <a:lvl1pPr>
              <a:defRPr/>
            </a:lvl1pPr>
          </a:lstStyle>
          <a:p>
            <a:pPr>
              <a:defRPr/>
            </a:pPr>
            <a:fld id="{E3315F44-1C6B-460D-8913-CBAD6F6540CC}" type="datetimeFigureOut">
              <a:rPr lang="en-US"/>
              <a:pPr>
                <a:defRPr/>
              </a:pPr>
              <a:t>6/3/2019</a:t>
            </a:fld>
            <a:endParaRPr lang="en-US" dirty="0"/>
          </a:p>
        </p:txBody>
      </p:sp>
      <p:sp>
        <p:nvSpPr>
          <p:cNvPr id="7" name="Footer Placeholder 5">
            <a:extLst>
              <a:ext uri="{FF2B5EF4-FFF2-40B4-BE49-F238E27FC236}">
                <a16:creationId xmlns:a16="http://schemas.microsoft.com/office/drawing/2014/main" id="{048EEF07-14E4-4DA9-A767-5982C2D6C284}"/>
              </a:ext>
            </a:extLst>
          </p:cNvPr>
          <p:cNvSpPr>
            <a:spLocks noGrp="1"/>
          </p:cNvSpPr>
          <p:nvPr>
            <p:ph type="ftr" sz="quarter" idx="16"/>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2EF66036-E52B-4D2E-BDA8-CEAE7BEE050E}"/>
              </a:ext>
            </a:extLst>
          </p:cNvPr>
          <p:cNvSpPr>
            <a:spLocks noGrp="1"/>
          </p:cNvSpPr>
          <p:nvPr>
            <p:ph type="sldNum" sz="quarter" idx="17"/>
          </p:nvPr>
        </p:nvSpPr>
        <p:spPr/>
        <p:txBody>
          <a:bodyPr/>
          <a:lstStyle>
            <a:lvl1pPr>
              <a:defRPr/>
            </a:lvl1pPr>
          </a:lstStyle>
          <a:p>
            <a:fld id="{6C157188-FDB1-4A2E-A0F7-9AAF84111BD7}" type="slidenum">
              <a:rPr lang="en-US" altLang="sl-SI"/>
              <a:pPr/>
              <a:t>‹#›</a:t>
            </a:fld>
            <a:endParaRPr lang="en-US" altLang="sl-SI"/>
          </a:p>
        </p:txBody>
      </p:sp>
    </p:spTree>
    <p:extLst>
      <p:ext uri="{BB962C8B-B14F-4D97-AF65-F5344CB8AC3E}">
        <p14:creationId xmlns:p14="http://schemas.microsoft.com/office/powerpoint/2010/main" val="2265235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8" descr="flourish2.png">
            <a:extLst>
              <a:ext uri="{FF2B5EF4-FFF2-40B4-BE49-F238E27FC236}">
                <a16:creationId xmlns:a16="http://schemas.microsoft.com/office/drawing/2014/main" id="{398D302A-11A0-41C5-B9CC-7A7050E2DCAD}"/>
              </a:ext>
            </a:extLst>
          </p:cNvPr>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Date Placeholder 6">
            <a:extLst>
              <a:ext uri="{FF2B5EF4-FFF2-40B4-BE49-F238E27FC236}">
                <a16:creationId xmlns:a16="http://schemas.microsoft.com/office/drawing/2014/main" id="{6142EF9B-1E62-411A-8DA3-E2BA2A95454B}"/>
              </a:ext>
            </a:extLst>
          </p:cNvPr>
          <p:cNvSpPr>
            <a:spLocks noGrp="1"/>
          </p:cNvSpPr>
          <p:nvPr>
            <p:ph type="dt" sz="half" idx="15"/>
          </p:nvPr>
        </p:nvSpPr>
        <p:spPr/>
        <p:txBody>
          <a:bodyPr/>
          <a:lstStyle>
            <a:lvl1pPr>
              <a:defRPr/>
            </a:lvl1pPr>
          </a:lstStyle>
          <a:p>
            <a:pPr>
              <a:defRPr/>
            </a:pPr>
            <a:fld id="{9C1A8EF3-0CFE-43AD-924B-AC810599CB16}" type="datetimeFigureOut">
              <a:rPr lang="en-US"/>
              <a:pPr>
                <a:defRPr/>
              </a:pPr>
              <a:t>6/3/2019</a:t>
            </a:fld>
            <a:endParaRPr lang="en-US" dirty="0"/>
          </a:p>
        </p:txBody>
      </p:sp>
      <p:sp>
        <p:nvSpPr>
          <p:cNvPr id="9" name="Footer Placeholder 7">
            <a:extLst>
              <a:ext uri="{FF2B5EF4-FFF2-40B4-BE49-F238E27FC236}">
                <a16:creationId xmlns:a16="http://schemas.microsoft.com/office/drawing/2014/main" id="{31D2062C-6225-4011-9D1F-512D5F70BF45}"/>
              </a:ext>
            </a:extLst>
          </p:cNvPr>
          <p:cNvSpPr>
            <a:spLocks noGrp="1"/>
          </p:cNvSpPr>
          <p:nvPr>
            <p:ph type="ftr" sz="quarter" idx="16"/>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ACB7F54C-9E11-4D36-B027-73C5AE00F609}"/>
              </a:ext>
            </a:extLst>
          </p:cNvPr>
          <p:cNvSpPr>
            <a:spLocks noGrp="1"/>
          </p:cNvSpPr>
          <p:nvPr>
            <p:ph type="sldNum" sz="quarter" idx="17"/>
          </p:nvPr>
        </p:nvSpPr>
        <p:spPr/>
        <p:txBody>
          <a:bodyPr/>
          <a:lstStyle>
            <a:lvl1pPr>
              <a:defRPr/>
            </a:lvl1pPr>
          </a:lstStyle>
          <a:p>
            <a:fld id="{2128E45E-A062-4E6C-992B-2E1E22407953}" type="slidenum">
              <a:rPr lang="en-US" altLang="sl-SI"/>
              <a:pPr/>
              <a:t>‹#›</a:t>
            </a:fld>
            <a:endParaRPr lang="en-US" altLang="sl-SI"/>
          </a:p>
        </p:txBody>
      </p:sp>
    </p:spTree>
    <p:extLst>
      <p:ext uri="{BB962C8B-B14F-4D97-AF65-F5344CB8AC3E}">
        <p14:creationId xmlns:p14="http://schemas.microsoft.com/office/powerpoint/2010/main" val="3664382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flourish2.png">
            <a:extLst>
              <a:ext uri="{FF2B5EF4-FFF2-40B4-BE49-F238E27FC236}">
                <a16:creationId xmlns:a16="http://schemas.microsoft.com/office/drawing/2014/main" id="{58E91D0A-5DD6-4A58-A357-1DFA06D5770E}"/>
              </a:ext>
            </a:extLst>
          </p:cNvPr>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4" name="Date Placeholder 2">
            <a:extLst>
              <a:ext uri="{FF2B5EF4-FFF2-40B4-BE49-F238E27FC236}">
                <a16:creationId xmlns:a16="http://schemas.microsoft.com/office/drawing/2014/main" id="{F89A2B1E-840E-4EF7-A0BF-EFF509E1F6E6}"/>
              </a:ext>
            </a:extLst>
          </p:cNvPr>
          <p:cNvSpPr>
            <a:spLocks noGrp="1"/>
          </p:cNvSpPr>
          <p:nvPr>
            <p:ph type="dt" sz="half" idx="10"/>
          </p:nvPr>
        </p:nvSpPr>
        <p:spPr/>
        <p:txBody>
          <a:bodyPr/>
          <a:lstStyle>
            <a:lvl1pPr>
              <a:defRPr/>
            </a:lvl1pPr>
          </a:lstStyle>
          <a:p>
            <a:pPr>
              <a:defRPr/>
            </a:pPr>
            <a:fld id="{C3FD6CD2-B908-423D-AEED-536E50E042DD}" type="datetimeFigureOut">
              <a:rPr lang="en-US"/>
              <a:pPr>
                <a:defRPr/>
              </a:pPr>
              <a:t>6/3/2019</a:t>
            </a:fld>
            <a:endParaRPr lang="en-US" dirty="0"/>
          </a:p>
        </p:txBody>
      </p:sp>
      <p:sp>
        <p:nvSpPr>
          <p:cNvPr id="5" name="Footer Placeholder 3">
            <a:extLst>
              <a:ext uri="{FF2B5EF4-FFF2-40B4-BE49-F238E27FC236}">
                <a16:creationId xmlns:a16="http://schemas.microsoft.com/office/drawing/2014/main" id="{685A132F-AC21-4809-A935-EDBC786EA2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B1D3037-8407-42A5-BD12-48ADF4310B07}"/>
              </a:ext>
            </a:extLst>
          </p:cNvPr>
          <p:cNvSpPr>
            <a:spLocks noGrp="1"/>
          </p:cNvSpPr>
          <p:nvPr>
            <p:ph type="sldNum" sz="quarter" idx="12"/>
          </p:nvPr>
        </p:nvSpPr>
        <p:spPr/>
        <p:txBody>
          <a:bodyPr/>
          <a:lstStyle>
            <a:lvl1pPr>
              <a:defRPr/>
            </a:lvl1pPr>
          </a:lstStyle>
          <a:p>
            <a:fld id="{B6E2AF56-1304-4F5D-BA3A-D67C51C18A5E}" type="slidenum">
              <a:rPr lang="en-US" altLang="sl-SI"/>
              <a:pPr/>
              <a:t>‹#›</a:t>
            </a:fld>
            <a:endParaRPr lang="en-US" altLang="sl-SI"/>
          </a:p>
        </p:txBody>
      </p:sp>
    </p:spTree>
    <p:extLst>
      <p:ext uri="{BB962C8B-B14F-4D97-AF65-F5344CB8AC3E}">
        <p14:creationId xmlns:p14="http://schemas.microsoft.com/office/powerpoint/2010/main" val="2346294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FD50BF4-4016-432B-B71C-7874BC129C5D}"/>
              </a:ext>
            </a:extLst>
          </p:cNvPr>
          <p:cNvSpPr>
            <a:spLocks noGrp="1"/>
          </p:cNvSpPr>
          <p:nvPr>
            <p:ph type="dt" sz="half" idx="10"/>
          </p:nvPr>
        </p:nvSpPr>
        <p:spPr>
          <a:ln/>
        </p:spPr>
        <p:txBody>
          <a:bodyPr/>
          <a:lstStyle>
            <a:lvl1pPr>
              <a:defRPr/>
            </a:lvl1pPr>
          </a:lstStyle>
          <a:p>
            <a:pPr>
              <a:defRPr/>
            </a:pPr>
            <a:fld id="{B925DD47-3C74-446F-9BD5-28D186289B4B}" type="datetimeFigureOut">
              <a:rPr lang="en-US"/>
              <a:pPr>
                <a:defRPr/>
              </a:pPr>
              <a:t>6/3/2019</a:t>
            </a:fld>
            <a:endParaRPr lang="en-US" dirty="0"/>
          </a:p>
        </p:txBody>
      </p:sp>
      <p:sp>
        <p:nvSpPr>
          <p:cNvPr id="3" name="Footer Placeholder 4">
            <a:extLst>
              <a:ext uri="{FF2B5EF4-FFF2-40B4-BE49-F238E27FC236}">
                <a16:creationId xmlns:a16="http://schemas.microsoft.com/office/drawing/2014/main" id="{0D256957-0202-4AE3-83CF-195421F0B1C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79BBFE2-5246-4EED-9F0D-553E2E9F9C45}"/>
              </a:ext>
            </a:extLst>
          </p:cNvPr>
          <p:cNvSpPr>
            <a:spLocks noGrp="1"/>
          </p:cNvSpPr>
          <p:nvPr>
            <p:ph type="sldNum" sz="quarter" idx="12"/>
          </p:nvPr>
        </p:nvSpPr>
        <p:spPr/>
        <p:txBody>
          <a:bodyPr/>
          <a:lstStyle>
            <a:lvl1pPr>
              <a:defRPr/>
            </a:lvl1pPr>
          </a:lstStyle>
          <a:p>
            <a:fld id="{A4AAF716-1963-40E9-8E0D-4BE0776ED51A}" type="slidenum">
              <a:rPr lang="en-US" altLang="sl-SI"/>
              <a:pPr/>
              <a:t>‹#›</a:t>
            </a:fld>
            <a:endParaRPr lang="en-US" altLang="sl-SI"/>
          </a:p>
        </p:txBody>
      </p:sp>
    </p:spTree>
    <p:extLst>
      <p:ext uri="{BB962C8B-B14F-4D97-AF65-F5344CB8AC3E}">
        <p14:creationId xmlns:p14="http://schemas.microsoft.com/office/powerpoint/2010/main" val="4180338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en-US"/>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1371600" y="1676400"/>
            <a:ext cx="3276600" cy="3505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89BF633F-6AFE-48AA-96B0-8FBCCAD4977A}"/>
              </a:ext>
            </a:extLst>
          </p:cNvPr>
          <p:cNvSpPr>
            <a:spLocks noGrp="1"/>
          </p:cNvSpPr>
          <p:nvPr>
            <p:ph type="dt" sz="half" idx="14"/>
          </p:nvPr>
        </p:nvSpPr>
        <p:spPr>
          <a:ln/>
        </p:spPr>
        <p:txBody>
          <a:bodyPr/>
          <a:lstStyle>
            <a:lvl1pPr>
              <a:defRPr/>
            </a:lvl1pPr>
          </a:lstStyle>
          <a:p>
            <a:pPr>
              <a:defRPr/>
            </a:pPr>
            <a:fld id="{C4241DE4-6270-4B2F-81CE-D779E9A3C161}" type="datetimeFigureOut">
              <a:rPr lang="en-US"/>
              <a:pPr>
                <a:defRPr/>
              </a:pPr>
              <a:t>6/3/2019</a:t>
            </a:fld>
            <a:endParaRPr lang="en-US" dirty="0"/>
          </a:p>
        </p:txBody>
      </p:sp>
      <p:sp>
        <p:nvSpPr>
          <p:cNvPr id="6" name="Footer Placeholder 4">
            <a:extLst>
              <a:ext uri="{FF2B5EF4-FFF2-40B4-BE49-F238E27FC236}">
                <a16:creationId xmlns:a16="http://schemas.microsoft.com/office/drawing/2014/main" id="{4790B058-5EBA-4181-9FB0-27FA6FC1FB41}"/>
              </a:ext>
            </a:extLst>
          </p:cNvPr>
          <p:cNvSpPr>
            <a:spLocks noGrp="1"/>
          </p:cNvSpPr>
          <p:nvPr>
            <p:ph type="ftr" sz="quarter" idx="15"/>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6A19EA95-CCB1-4BFF-996D-9C12B4687F27}"/>
              </a:ext>
            </a:extLst>
          </p:cNvPr>
          <p:cNvSpPr>
            <a:spLocks noGrp="1"/>
          </p:cNvSpPr>
          <p:nvPr>
            <p:ph type="sldNum" sz="quarter" idx="16"/>
          </p:nvPr>
        </p:nvSpPr>
        <p:spPr/>
        <p:txBody>
          <a:bodyPr/>
          <a:lstStyle>
            <a:lvl1pPr>
              <a:defRPr/>
            </a:lvl1pPr>
          </a:lstStyle>
          <a:p>
            <a:fld id="{C988690A-5107-44BE-828A-2253A1AEDE83}" type="slidenum">
              <a:rPr lang="en-US" altLang="sl-SI"/>
              <a:pPr/>
              <a:t>‹#›</a:t>
            </a:fld>
            <a:endParaRPr lang="en-US" altLang="sl-SI"/>
          </a:p>
        </p:txBody>
      </p:sp>
    </p:spTree>
    <p:extLst>
      <p:ext uri="{BB962C8B-B14F-4D97-AF65-F5344CB8AC3E}">
        <p14:creationId xmlns:p14="http://schemas.microsoft.com/office/powerpoint/2010/main" val="277857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Plaque 4">
            <a:extLst>
              <a:ext uri="{FF2B5EF4-FFF2-40B4-BE49-F238E27FC236}">
                <a16:creationId xmlns:a16="http://schemas.microsoft.com/office/drawing/2014/main" id="{EBF0EDCA-1FEE-40D1-AC51-629D783275BF}"/>
              </a:ext>
            </a:extLst>
          </p:cNvPr>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en-US"/>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76F93597-8D49-4070-B6B4-32C0CB4D4F91}"/>
              </a:ext>
            </a:extLst>
          </p:cNvPr>
          <p:cNvSpPr>
            <a:spLocks noGrp="1"/>
          </p:cNvSpPr>
          <p:nvPr>
            <p:ph type="dt" sz="half" idx="10"/>
          </p:nvPr>
        </p:nvSpPr>
        <p:spPr/>
        <p:txBody>
          <a:bodyPr/>
          <a:lstStyle>
            <a:lvl1pPr>
              <a:defRPr/>
            </a:lvl1pPr>
          </a:lstStyle>
          <a:p>
            <a:pPr>
              <a:defRPr/>
            </a:pPr>
            <a:fld id="{6B0A1737-7121-470F-B62A-38D08C380A0D}" type="datetimeFigureOut">
              <a:rPr lang="en-US"/>
              <a:pPr>
                <a:defRPr/>
              </a:pPr>
              <a:t>6/3/2019</a:t>
            </a:fld>
            <a:endParaRPr lang="en-US" dirty="0"/>
          </a:p>
        </p:txBody>
      </p:sp>
      <p:sp>
        <p:nvSpPr>
          <p:cNvPr id="7" name="Footer Placeholder 5">
            <a:extLst>
              <a:ext uri="{FF2B5EF4-FFF2-40B4-BE49-F238E27FC236}">
                <a16:creationId xmlns:a16="http://schemas.microsoft.com/office/drawing/2014/main" id="{909AA5A6-44CB-46A7-BF38-96C8A1ACEE4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4EAE1115-FB8E-4440-80E1-5FAFB8FE1496}"/>
              </a:ext>
            </a:extLst>
          </p:cNvPr>
          <p:cNvSpPr>
            <a:spLocks noGrp="1"/>
          </p:cNvSpPr>
          <p:nvPr>
            <p:ph type="sldNum" sz="quarter" idx="12"/>
          </p:nvPr>
        </p:nvSpPr>
        <p:spPr/>
        <p:txBody>
          <a:bodyPr/>
          <a:lstStyle>
            <a:lvl1pPr>
              <a:defRPr/>
            </a:lvl1pPr>
          </a:lstStyle>
          <a:p>
            <a:fld id="{5F8AB644-D437-45F9-B308-2E187ACEB1F7}" type="slidenum">
              <a:rPr lang="en-US" altLang="sl-SI"/>
              <a:pPr/>
              <a:t>‹#›</a:t>
            </a:fld>
            <a:endParaRPr lang="en-US" altLang="sl-SI"/>
          </a:p>
        </p:txBody>
      </p:sp>
    </p:spTree>
    <p:extLst>
      <p:ext uri="{BB962C8B-B14F-4D97-AF65-F5344CB8AC3E}">
        <p14:creationId xmlns:p14="http://schemas.microsoft.com/office/powerpoint/2010/main" val="3583294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window3.png">
            <a:extLst>
              <a:ext uri="{FF2B5EF4-FFF2-40B4-BE49-F238E27FC236}">
                <a16:creationId xmlns:a16="http://schemas.microsoft.com/office/drawing/2014/main" id="{225314C2-49AA-49AB-8B6A-0C8C0ECCD3B6}"/>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a:extLst>
              <a:ext uri="{FF2B5EF4-FFF2-40B4-BE49-F238E27FC236}">
                <a16:creationId xmlns:a16="http://schemas.microsoft.com/office/drawing/2014/main" id="{CC421249-3770-443C-894D-561BF668DCA1}"/>
              </a:ext>
            </a:extLst>
          </p:cNvPr>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926E19A2-A54D-4DAE-8CED-599F27AE62E0}"/>
              </a:ext>
            </a:extLst>
          </p:cNvPr>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sl-SI"/>
              <a:t>Click to edit Master text styles</a:t>
            </a:r>
          </a:p>
          <a:p>
            <a:pPr lvl="1"/>
            <a:r>
              <a:rPr lang="en-US" altLang="sl-SI"/>
              <a:t>Second level</a:t>
            </a:r>
          </a:p>
          <a:p>
            <a:pPr lvl="2"/>
            <a:r>
              <a:rPr lang="en-US" altLang="sl-SI"/>
              <a:t>Third level</a:t>
            </a:r>
          </a:p>
          <a:p>
            <a:pPr lvl="3"/>
            <a:r>
              <a:rPr lang="en-US" altLang="sl-SI"/>
              <a:t>Fourth level</a:t>
            </a:r>
          </a:p>
          <a:p>
            <a:pPr lvl="4"/>
            <a:r>
              <a:rPr lang="en-US" altLang="sl-SI"/>
              <a:t>Fifth level</a:t>
            </a:r>
          </a:p>
        </p:txBody>
      </p:sp>
      <p:sp>
        <p:nvSpPr>
          <p:cNvPr id="4" name="Date Placeholder 3">
            <a:extLst>
              <a:ext uri="{FF2B5EF4-FFF2-40B4-BE49-F238E27FC236}">
                <a16:creationId xmlns:a16="http://schemas.microsoft.com/office/drawing/2014/main" id="{5FDF8E8A-BAF8-4940-A474-8DCF97B50335}"/>
              </a:ext>
            </a:extLst>
          </p:cNvPr>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F3ED471B-51AD-40A3-8F1C-08B1A5CBDF2F}" type="datetimeFigureOut">
              <a:rPr lang="en-US"/>
              <a:pPr>
                <a:defRPr/>
              </a:pPr>
              <a:t>6/3/2019</a:t>
            </a:fld>
            <a:endParaRPr lang="en-US" dirty="0"/>
          </a:p>
        </p:txBody>
      </p:sp>
      <p:sp>
        <p:nvSpPr>
          <p:cNvPr id="5" name="Footer Placeholder 4">
            <a:extLst>
              <a:ext uri="{FF2B5EF4-FFF2-40B4-BE49-F238E27FC236}">
                <a16:creationId xmlns:a16="http://schemas.microsoft.com/office/drawing/2014/main" id="{62488AB0-5058-4569-B2D0-7479DD31C1A9}"/>
              </a:ext>
            </a:extLst>
          </p:cNvPr>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dirty="0">
                <a:solidFill>
                  <a:schemeClr val="accent1">
                    <a:lumMod val="60000"/>
                    <a:lumOff val="40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B293090F-FD24-495F-942B-3DA377CEBEE6}"/>
              </a:ext>
            </a:extLst>
          </p:cNvPr>
          <p:cNvSpPr>
            <a:spLocks noGrp="1"/>
          </p:cNvSpPr>
          <p:nvPr>
            <p:ph type="sldNum" sz="quarter" idx="4"/>
          </p:nvPr>
        </p:nvSpPr>
        <p:spPr bwMode="white">
          <a:xfrm>
            <a:off x="6675438" y="6364288"/>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rgbClr val="C6BC9C"/>
                </a:solidFill>
              </a:defRPr>
            </a:lvl1pPr>
          </a:lstStyle>
          <a:p>
            <a:fld id="{33CD0565-F965-493D-BDFE-4B66410B669D}" type="slidenum">
              <a:rPr lang="en-US" altLang="sl-SI"/>
              <a:pPr/>
              <a:t>‹#›</a:t>
            </a:fld>
            <a:endParaRPr lang="en-US" altLang="sl-SI"/>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79" r:id="rId7"/>
    <p:sldLayoutId id="2147483680" r:id="rId8"/>
    <p:sldLayoutId id="2147483689" r:id="rId9"/>
    <p:sldLayoutId id="2147483681" r:id="rId10"/>
    <p:sldLayoutId id="2147483682"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Garamond" panose="02020404030301010803" pitchFamily="18" charset="0"/>
        </a:defRPr>
      </a:lvl2pPr>
      <a:lvl3pPr algn="ctr" rtl="0" fontAlgn="base">
        <a:spcBef>
          <a:spcPct val="0"/>
        </a:spcBef>
        <a:spcAft>
          <a:spcPct val="0"/>
        </a:spcAft>
        <a:defRPr sz="3600">
          <a:solidFill>
            <a:schemeClr val="tx1"/>
          </a:solidFill>
          <a:latin typeface="Garamond" panose="02020404030301010803" pitchFamily="18" charset="0"/>
        </a:defRPr>
      </a:lvl3pPr>
      <a:lvl4pPr algn="ctr" rtl="0" fontAlgn="base">
        <a:spcBef>
          <a:spcPct val="0"/>
        </a:spcBef>
        <a:spcAft>
          <a:spcPct val="0"/>
        </a:spcAft>
        <a:defRPr sz="3600">
          <a:solidFill>
            <a:schemeClr val="tx1"/>
          </a:solidFill>
          <a:latin typeface="Garamond" panose="02020404030301010803" pitchFamily="18" charset="0"/>
        </a:defRPr>
      </a:lvl4pPr>
      <a:lvl5pPr algn="ctr" rtl="0" fontAlgn="base">
        <a:spcBef>
          <a:spcPct val="0"/>
        </a:spcBef>
        <a:spcAft>
          <a:spcPct val="0"/>
        </a:spcAft>
        <a:defRPr sz="3600">
          <a:solidFill>
            <a:schemeClr val="tx1"/>
          </a:solidFill>
          <a:latin typeface="Garamond" panose="02020404030301010803"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anose="05000000000000000000"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panose="020B0604020202020204" pitchFamily="34"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43.xml.rels><?xml version="1.0" encoding="UTF-8" standalone="yes"?>
<Relationships xmlns="http://schemas.openxmlformats.org/package/2006/relationships"><Relationship Id="rId3" Type="http://schemas.openxmlformats.org/officeDocument/2006/relationships/hyperlink" Target="http://sl.wikipedia.org/wiki/Dragotin_Kette" TargetMode="External"/><Relationship Id="rId2" Type="http://schemas.openxmlformats.org/officeDocument/2006/relationships/hyperlink" Target="http://www.verzko.com/citati/2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dijaski.net/slovenscina/plonkci-knjizevnost.html?r=slo_plk_moderna_na_slovenskem_02.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l.wikipedia.org/wiki/Simbolizem_(knji%C5%BEevnost)" TargetMode="External"/><Relationship Id="rId2" Type="http://schemas.openxmlformats.org/officeDocument/2006/relationships/hyperlink" Target="http://sl.wikipedia.org/wiki/Dekadenca"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verzko.com/prispevek/9258/" TargetMode="External"/><Relationship Id="rId2" Type="http://schemas.openxmlformats.org/officeDocument/2006/relationships/hyperlink" Target="http://www.verzko.com/verzi/8/" TargetMode="External"/><Relationship Id="rId1" Type="http://schemas.openxmlformats.org/officeDocument/2006/relationships/slideLayout" Target="../slideLayouts/slideLayout2.xml"/><Relationship Id="rId5" Type="http://schemas.openxmlformats.org/officeDocument/2006/relationships/hyperlink" Target="http://www.rtvslo.si/" TargetMode="External"/><Relationship Id="rId4" Type="http://schemas.openxmlformats.org/officeDocument/2006/relationships/hyperlink" Target="http://sl.wikipedia.org/wiki/Oton_%C5%BDupan%C4%8Di%C4%8D"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nakamniskem.si/castni/index.php" TargetMode="External"/><Relationship Id="rId2" Type="http://schemas.openxmlformats.org/officeDocument/2006/relationships/hyperlink" Target="http://nakamniskem.si/castni/zupancic/index.php" TargetMode="External"/><Relationship Id="rId1" Type="http://schemas.openxmlformats.org/officeDocument/2006/relationships/slideLayout" Target="../slideLayouts/slideLayout2.xml"/><Relationship Id="rId4" Type="http://schemas.openxmlformats.org/officeDocument/2006/relationships/hyperlink" Target="http://www.murn-aleksandrov.net/_images/kdo_je_kdo/kette.jp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1D9BD-3B11-400F-A7BE-4BF4C813BF2E}"/>
              </a:ext>
            </a:extLst>
          </p:cNvPr>
          <p:cNvSpPr>
            <a:spLocks noGrp="1"/>
          </p:cNvSpPr>
          <p:nvPr>
            <p:ph type="ctrTitle"/>
          </p:nvPr>
        </p:nvSpPr>
        <p:spPr>
          <a:xfrm>
            <a:off x="1371600" y="1858963"/>
            <a:ext cx="6400800" cy="1295400"/>
          </a:xfrm>
        </p:spPr>
        <p:txBody>
          <a:bodyPr/>
          <a:lstStyle/>
          <a:p>
            <a:pPr fontAlgn="auto">
              <a:spcAft>
                <a:spcPts val="0"/>
              </a:spcAft>
              <a:defRPr/>
            </a:pPr>
            <a:r>
              <a:rPr lang="sl-SI" sz="5400" dirty="0"/>
              <a:t>mODERNA</a:t>
            </a:r>
          </a:p>
        </p:txBody>
      </p:sp>
      <p:sp>
        <p:nvSpPr>
          <p:cNvPr id="3" name="Subtitle 2">
            <a:extLst>
              <a:ext uri="{FF2B5EF4-FFF2-40B4-BE49-F238E27FC236}">
                <a16:creationId xmlns:a16="http://schemas.microsoft.com/office/drawing/2014/main" id="{CCF78907-8A04-4959-AFE5-8E241E31F1F4}"/>
              </a:ext>
            </a:extLst>
          </p:cNvPr>
          <p:cNvSpPr>
            <a:spLocks noGrp="1"/>
          </p:cNvSpPr>
          <p:nvPr>
            <p:ph type="subTitle" idx="1"/>
          </p:nvPr>
        </p:nvSpPr>
        <p:spPr/>
        <p:txBody>
          <a:bodyPr rtlCol="0"/>
          <a:lstStyle/>
          <a:p>
            <a:pPr fontAlgn="auto">
              <a:spcAft>
                <a:spcPts val="0"/>
              </a:spcAft>
              <a:defRPr/>
            </a:pPr>
            <a:r>
              <a:rPr lang="sl-SI"/>
              <a:t> </a:t>
            </a:r>
            <a:endParaRPr lang="sl-SI"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D56FA-19A4-4584-AC46-5AD5CBD7F675}"/>
              </a:ext>
            </a:extLst>
          </p:cNvPr>
          <p:cNvSpPr>
            <a:spLocks noGrp="1"/>
          </p:cNvSpPr>
          <p:nvPr>
            <p:ph type="title"/>
          </p:nvPr>
        </p:nvSpPr>
        <p:spPr/>
        <p:txBody>
          <a:bodyPr>
            <a:normAutofit fontScale="90000"/>
          </a:bodyPr>
          <a:lstStyle/>
          <a:p>
            <a:pPr fontAlgn="auto">
              <a:spcAft>
                <a:spcPts val="0"/>
              </a:spcAft>
              <a:defRPr/>
            </a:pPr>
            <a:r>
              <a:rPr lang="sl-SI" sz="4900" dirty="0"/>
              <a:t>LIRIKA </a:t>
            </a:r>
            <a:r>
              <a:rPr lang="sl-SI" sz="2800" dirty="0"/>
              <a:t>posebnosti</a:t>
            </a:r>
          </a:p>
        </p:txBody>
      </p:sp>
      <p:sp>
        <p:nvSpPr>
          <p:cNvPr id="3" name="Content Placeholder 2">
            <a:extLst>
              <a:ext uri="{FF2B5EF4-FFF2-40B4-BE49-F238E27FC236}">
                <a16:creationId xmlns:a16="http://schemas.microsoft.com/office/drawing/2014/main" id="{B4B59E1D-7730-44CF-93C3-32856944A2DC}"/>
              </a:ext>
            </a:extLst>
          </p:cNvPr>
          <p:cNvSpPr>
            <a:spLocks noGrp="1"/>
          </p:cNvSpPr>
          <p:nvPr>
            <p:ph idx="1"/>
          </p:nvPr>
        </p:nvSpPr>
        <p:spPr>
          <a:xfrm>
            <a:off x="1295400" y="1752600"/>
            <a:ext cx="6477000" cy="4114800"/>
          </a:xfrm>
        </p:spPr>
        <p:txBody>
          <a:bodyPr/>
          <a:lstStyle/>
          <a:p>
            <a:endParaRPr lang="sl-SI" altLang="sl-SI"/>
          </a:p>
          <a:p>
            <a:r>
              <a:rPr lang="sl-SI" altLang="sl-SI"/>
              <a:t> Najbolj tradicionalen je bil </a:t>
            </a:r>
            <a:r>
              <a:rPr lang="sl-SI" altLang="sl-SI" b="1"/>
              <a:t>Gradnik</a:t>
            </a:r>
            <a:r>
              <a:rPr lang="sl-SI" altLang="sl-SI"/>
              <a:t>, a le v obliki, nov pa je v jeziku in besedju. V obliki je bil tradicionalen tudi </a:t>
            </a:r>
            <a:r>
              <a:rPr lang="sl-SI" altLang="sl-SI" b="1"/>
              <a:t>Kette</a:t>
            </a:r>
            <a:r>
              <a:rPr lang="sl-SI" altLang="sl-SI"/>
              <a:t>. </a:t>
            </a:r>
          </a:p>
          <a:p>
            <a:r>
              <a:rPr lang="sl-SI" altLang="sl-SI"/>
              <a:t>Velik vpliv sta imela tudi </a:t>
            </a:r>
            <a:r>
              <a:rPr lang="sl-SI" altLang="sl-SI" b="1"/>
              <a:t>Borut Kokut </a:t>
            </a:r>
            <a:r>
              <a:rPr lang="sl-SI" altLang="sl-SI"/>
              <a:t>in </a:t>
            </a:r>
            <a:r>
              <a:rPr lang="sl-SI" altLang="sl-SI" b="1"/>
              <a:t>Simon Babič </a:t>
            </a:r>
            <a:r>
              <a:rPr lang="sl-SI" altLang="sl-SI"/>
              <a:t>saj sta denarno podpirala naše velike pisce kot sta </a:t>
            </a:r>
            <a:r>
              <a:rPr lang="sl-SI" altLang="sl-SI" b="1"/>
              <a:t>Oton Župančič </a:t>
            </a:r>
            <a:r>
              <a:rPr lang="sl-SI" altLang="sl-SI"/>
              <a:t>in </a:t>
            </a:r>
            <a:r>
              <a:rPr lang="sl-SI" altLang="sl-SI" b="1"/>
              <a:t>Dragotin Kette</a:t>
            </a:r>
            <a:r>
              <a:rPr lang="sl-SI" altLang="sl-SI"/>
              <a:t>.</a:t>
            </a:r>
          </a:p>
          <a:p>
            <a:r>
              <a:rPr lang="sl-SI" altLang="sl-SI"/>
              <a:t> Pri starejšem Župančiču in Cankarju pa najdemo simbolizem in dekadenco.</a:t>
            </a: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heel(1)">
                                      <p:cBhvr>
                                        <p:cTn id="14" dur="2000"/>
                                        <p:tgtEl>
                                          <p:spTgt spid="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heel(1)">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0E8F1-7353-477A-9F9F-F5C9A28750B4}"/>
              </a:ext>
            </a:extLst>
          </p:cNvPr>
          <p:cNvSpPr>
            <a:spLocks noGrp="1"/>
          </p:cNvSpPr>
          <p:nvPr>
            <p:ph type="title"/>
          </p:nvPr>
        </p:nvSpPr>
        <p:spPr/>
        <p:txBody>
          <a:bodyPr/>
          <a:lstStyle/>
          <a:p>
            <a:pPr fontAlgn="auto">
              <a:spcAft>
                <a:spcPts val="0"/>
              </a:spcAft>
              <a:defRPr/>
            </a:pPr>
            <a:r>
              <a:rPr lang="sl-SI" dirty="0"/>
              <a:t>SIMBOLIZEM</a:t>
            </a:r>
          </a:p>
        </p:txBody>
      </p:sp>
      <p:sp>
        <p:nvSpPr>
          <p:cNvPr id="3" name="Content Placeholder 2">
            <a:extLst>
              <a:ext uri="{FF2B5EF4-FFF2-40B4-BE49-F238E27FC236}">
                <a16:creationId xmlns:a16="http://schemas.microsoft.com/office/drawing/2014/main" id="{07B10313-79D7-4E51-BC95-2C25772E4DA7}"/>
              </a:ext>
            </a:extLst>
          </p:cNvPr>
          <p:cNvSpPr>
            <a:spLocks noGrp="1"/>
          </p:cNvSpPr>
          <p:nvPr>
            <p:ph idx="1"/>
          </p:nvPr>
        </p:nvSpPr>
        <p:spPr>
          <a:xfrm>
            <a:off x="1371600" y="2438400"/>
            <a:ext cx="6400800" cy="3048000"/>
          </a:xfrm>
        </p:spPr>
        <p:txBody>
          <a:bodyPr/>
          <a:lstStyle/>
          <a:p>
            <a:r>
              <a:rPr lang="sl-SI" altLang="sl-SI"/>
              <a:t>Simbolizem je umetnostna smer ob </a:t>
            </a:r>
            <a:r>
              <a:rPr lang="sl-SI" altLang="sl-SI" b="1"/>
              <a:t>koncu 19. </a:t>
            </a:r>
            <a:r>
              <a:rPr lang="sl-SI" altLang="sl-SI"/>
              <a:t>in </a:t>
            </a:r>
            <a:r>
              <a:rPr lang="sl-SI" altLang="sl-SI" b="1"/>
              <a:t>začetku 20.</a:t>
            </a:r>
            <a:r>
              <a:rPr lang="sl-SI" altLang="sl-SI"/>
              <a:t> stoletja, ki izraža duhovno dojemanje sveta zlasti s simboli kot izraz zavračanja pozitivizma in </a:t>
            </a:r>
            <a:r>
              <a:rPr lang="sl-SI" altLang="sl-SI" b="1"/>
              <a:t>naturalizma</a:t>
            </a:r>
            <a:r>
              <a:rPr lang="sl-SI" altLang="sl-SI"/>
              <a:t>.</a:t>
            </a:r>
          </a:p>
          <a:p>
            <a:r>
              <a:rPr lang="sl-SI" altLang="sl-SI"/>
              <a:t>Simbolizem je skušal na novo prikazati nadčutno bistvo stvari in njihovo skrivnostno povezanost.</a:t>
            </a:r>
          </a:p>
          <a:p>
            <a:r>
              <a:rPr lang="sl-SI" altLang="sl-SI"/>
              <a:t>Predtavnika, DELNA </a:t>
            </a:r>
            <a:r>
              <a:rPr lang="sl-SI" altLang="sl-SI" b="1"/>
              <a:t>Ivan Cankar </a:t>
            </a:r>
            <a:r>
              <a:rPr lang="sl-SI" altLang="sl-SI"/>
              <a:t>in </a:t>
            </a:r>
            <a:r>
              <a:rPr lang="sl-SI" altLang="sl-SI" b="1"/>
              <a:t>Oton Župančič</a:t>
            </a:r>
          </a:p>
          <a:p>
            <a:endParaRPr lang="sl-SI" altLang="sl-SI"/>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0BC56-E5D9-4510-AB03-4B5D066D1DF7}"/>
              </a:ext>
            </a:extLst>
          </p:cNvPr>
          <p:cNvSpPr>
            <a:spLocks noGrp="1"/>
          </p:cNvSpPr>
          <p:nvPr>
            <p:ph type="title"/>
          </p:nvPr>
        </p:nvSpPr>
        <p:spPr>
          <a:xfrm>
            <a:off x="4953000" y="1676400"/>
            <a:ext cx="2819400" cy="600075"/>
          </a:xfrm>
        </p:spPr>
        <p:txBody>
          <a:bodyPr/>
          <a:lstStyle/>
          <a:p>
            <a:pPr fontAlgn="auto">
              <a:spcAft>
                <a:spcPts val="0"/>
              </a:spcAft>
              <a:defRPr/>
            </a:pPr>
            <a:r>
              <a:rPr lang="sl-SI" dirty="0"/>
              <a:t>Citat </a:t>
            </a:r>
          </a:p>
        </p:txBody>
      </p:sp>
      <p:pic>
        <p:nvPicPr>
          <p:cNvPr id="5" name="Picture Placeholder 4">
            <a:extLst>
              <a:ext uri="{FF2B5EF4-FFF2-40B4-BE49-F238E27FC236}">
                <a16:creationId xmlns:a16="http://schemas.microsoft.com/office/drawing/2014/main" id="{0594367C-E4A8-4BFD-9EEC-A8AC1E5BAEBD}"/>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488" b="9488"/>
          <a:stretch>
            <a:fillRect/>
          </a:stretch>
        </p:blipFill>
        <p:spPr>
          <a:xfrm>
            <a:off x="1524000" y="1981200"/>
            <a:ext cx="2971800" cy="2971800"/>
          </a:xfrm>
        </p:spPr>
      </p:pic>
      <p:sp>
        <p:nvSpPr>
          <p:cNvPr id="4" name="Text Placeholder 3">
            <a:extLst>
              <a:ext uri="{FF2B5EF4-FFF2-40B4-BE49-F238E27FC236}">
                <a16:creationId xmlns:a16="http://schemas.microsoft.com/office/drawing/2014/main" id="{DF63BB97-1AE8-4616-B62C-D660637D2E42}"/>
              </a:ext>
            </a:extLst>
          </p:cNvPr>
          <p:cNvSpPr>
            <a:spLocks noGrp="1"/>
          </p:cNvSpPr>
          <p:nvPr>
            <p:ph type="body" sz="half" idx="2"/>
          </p:nvPr>
        </p:nvSpPr>
        <p:spPr>
          <a:xfrm>
            <a:off x="4953000" y="2276475"/>
            <a:ext cx="2819400" cy="2874963"/>
          </a:xfrm>
        </p:spPr>
        <p:txBody>
          <a:bodyPr/>
          <a:lstStyle/>
          <a:p>
            <a:r>
              <a:rPr lang="sl-SI" altLang="sl-SI"/>
              <a:t>»Da, tako sem rekel, bratje: ni je v soncu, ni je v vetru, ni v valovih je nemirnih, v krepkih dušah je usoda. «</a:t>
            </a:r>
          </a:p>
          <a:p>
            <a:r>
              <a:rPr lang="sl-SI" altLang="sl-SI" b="1"/>
              <a:t>Oton Župančič</a:t>
            </a:r>
          </a:p>
          <a:p>
            <a:endParaRPr lang="sl-SI" altLang="sl-SI"/>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randombar(horizontal)">
                                      <p:cBhvr>
                                        <p:cTn id="25" dur="500"/>
                                        <p:tgtEl>
                                          <p:spTgt spid="2"/>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49FB1-1FAB-4586-B163-68303F16F718}"/>
              </a:ext>
            </a:extLst>
          </p:cNvPr>
          <p:cNvSpPr>
            <a:spLocks noGrp="1"/>
          </p:cNvSpPr>
          <p:nvPr>
            <p:ph type="title"/>
          </p:nvPr>
        </p:nvSpPr>
        <p:spPr/>
        <p:txBody>
          <a:bodyPr/>
          <a:lstStyle/>
          <a:p>
            <a:pPr fontAlgn="auto">
              <a:spcAft>
                <a:spcPts val="0"/>
              </a:spcAft>
              <a:defRPr/>
            </a:pPr>
            <a:r>
              <a:rPr lang="sl-SI" dirty="0"/>
              <a:t>dekadenca</a:t>
            </a:r>
          </a:p>
        </p:txBody>
      </p:sp>
      <p:sp>
        <p:nvSpPr>
          <p:cNvPr id="3" name="Content Placeholder 2">
            <a:extLst>
              <a:ext uri="{FF2B5EF4-FFF2-40B4-BE49-F238E27FC236}">
                <a16:creationId xmlns:a16="http://schemas.microsoft.com/office/drawing/2014/main" id="{2977C4D1-DA3D-4F3E-BF5F-81A4D2A89693}"/>
              </a:ext>
            </a:extLst>
          </p:cNvPr>
          <p:cNvSpPr>
            <a:spLocks noGrp="1"/>
          </p:cNvSpPr>
          <p:nvPr>
            <p:ph idx="1"/>
          </p:nvPr>
        </p:nvSpPr>
        <p:spPr>
          <a:xfrm>
            <a:off x="1371600" y="2438400"/>
            <a:ext cx="6400800" cy="3048000"/>
          </a:xfrm>
        </p:spPr>
        <p:txBody>
          <a:bodyPr/>
          <a:lstStyle/>
          <a:p>
            <a:r>
              <a:rPr lang="sl-SI" altLang="sl-SI"/>
              <a:t>Pojem </a:t>
            </a:r>
            <a:r>
              <a:rPr lang="sl-SI" altLang="sl-SI" b="1"/>
              <a:t>dekadenca</a:t>
            </a:r>
            <a:r>
              <a:rPr lang="sl-SI" altLang="sl-SI"/>
              <a:t> (fran. décadence; propad) označuje smer nove romantike, ki se je iz meščanske družbe in njene kulturne poprečnosti umikala v pudarjeno gojenje individualnosti, čutnega in čustvenega življenja.</a:t>
            </a:r>
          </a:p>
          <a:p>
            <a:r>
              <a:rPr lang="sl-SI" altLang="sl-SI" b="1"/>
              <a:t>Ključne besede</a:t>
            </a:r>
            <a:r>
              <a:rPr lang="sl-SI" altLang="sl-SI"/>
              <a:t>: pesimizem, naveličanost, resignacija, perverzna nagnjenja, nova poimenovanja lepote.</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3A9A8-3C62-40F3-ABC5-0125C43CF3F1}"/>
              </a:ext>
            </a:extLst>
          </p:cNvPr>
          <p:cNvSpPr>
            <a:spLocks noGrp="1"/>
          </p:cNvSpPr>
          <p:nvPr>
            <p:ph type="title"/>
          </p:nvPr>
        </p:nvSpPr>
        <p:spPr>
          <a:xfrm>
            <a:off x="4953000" y="1676400"/>
            <a:ext cx="2819400" cy="600075"/>
          </a:xfrm>
        </p:spPr>
        <p:txBody>
          <a:bodyPr/>
          <a:lstStyle/>
          <a:p>
            <a:pPr fontAlgn="auto">
              <a:spcAft>
                <a:spcPts val="0"/>
              </a:spcAft>
              <a:defRPr/>
            </a:pPr>
            <a:r>
              <a:rPr lang="sl-SI" dirty="0"/>
              <a:t>Citat</a:t>
            </a:r>
          </a:p>
        </p:txBody>
      </p:sp>
      <p:pic>
        <p:nvPicPr>
          <p:cNvPr id="5" name="Picture Placeholder 4">
            <a:extLst>
              <a:ext uri="{FF2B5EF4-FFF2-40B4-BE49-F238E27FC236}">
                <a16:creationId xmlns:a16="http://schemas.microsoft.com/office/drawing/2014/main" id="{DA12C04E-1C3A-459B-8AE4-6D5666C8D5C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839" b="9839"/>
          <a:stretch>
            <a:fillRect/>
          </a:stretch>
        </p:blipFill>
        <p:spPr/>
      </p:pic>
      <p:sp>
        <p:nvSpPr>
          <p:cNvPr id="22532" name="Text Placeholder 3">
            <a:extLst>
              <a:ext uri="{FF2B5EF4-FFF2-40B4-BE49-F238E27FC236}">
                <a16:creationId xmlns:a16="http://schemas.microsoft.com/office/drawing/2014/main" id="{1A20C66C-3895-4797-8AAC-8E01AC8DD909}"/>
              </a:ext>
            </a:extLst>
          </p:cNvPr>
          <p:cNvSpPr>
            <a:spLocks noGrp="1"/>
          </p:cNvSpPr>
          <p:nvPr>
            <p:ph type="body" sz="half" idx="2"/>
          </p:nvPr>
        </p:nvSpPr>
        <p:spPr>
          <a:xfrm>
            <a:off x="4953000" y="2276475"/>
            <a:ext cx="2819400" cy="2874963"/>
          </a:xfrm>
        </p:spPr>
        <p:txBody>
          <a:bodyPr/>
          <a:lstStyle/>
          <a:p>
            <a:r>
              <a:rPr lang="sl-SI" altLang="sl-SI"/>
              <a:t>»Resnično lepo je samo tisto, kar ne koristi ničemur... Vse kar je koristno, je grdo.«</a:t>
            </a:r>
          </a:p>
          <a:p>
            <a:r>
              <a:rPr lang="sl-SI" altLang="sl-SI"/>
              <a:t> Francoski poet in dramatik </a:t>
            </a:r>
            <a:r>
              <a:rPr lang="sl-SI" altLang="sl-SI" b="1"/>
              <a:t>Théophile Gautier</a:t>
            </a:r>
            <a:r>
              <a:rPr lang="sl-SI" altLang="sl-SI"/>
              <a:t>.</a:t>
            </a:r>
          </a:p>
        </p:txBody>
      </p:sp>
    </p:spTree>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16617-904C-4E5A-AD9E-E9015CBFA95F}"/>
              </a:ext>
            </a:extLst>
          </p:cNvPr>
          <p:cNvSpPr>
            <a:spLocks noGrp="1"/>
          </p:cNvSpPr>
          <p:nvPr>
            <p:ph type="title"/>
          </p:nvPr>
        </p:nvSpPr>
        <p:spPr/>
        <p:txBody>
          <a:bodyPr/>
          <a:lstStyle/>
          <a:p>
            <a:pPr fontAlgn="auto">
              <a:spcAft>
                <a:spcPts val="0"/>
              </a:spcAft>
              <a:defRPr/>
            </a:pPr>
            <a:r>
              <a:rPr lang="sl-SI" dirty="0"/>
              <a:t>Dramatika</a:t>
            </a:r>
          </a:p>
        </p:txBody>
      </p:sp>
      <p:sp>
        <p:nvSpPr>
          <p:cNvPr id="3" name="Content Placeholder 2">
            <a:extLst>
              <a:ext uri="{FF2B5EF4-FFF2-40B4-BE49-F238E27FC236}">
                <a16:creationId xmlns:a16="http://schemas.microsoft.com/office/drawing/2014/main" id="{DF4F0795-D696-4B85-8E71-924D1FC9EE54}"/>
              </a:ext>
            </a:extLst>
          </p:cNvPr>
          <p:cNvSpPr>
            <a:spLocks noGrp="1"/>
          </p:cNvSpPr>
          <p:nvPr>
            <p:ph idx="1"/>
          </p:nvPr>
        </p:nvSpPr>
        <p:spPr>
          <a:xfrm>
            <a:off x="1371600" y="2438400"/>
            <a:ext cx="6400800" cy="3200400"/>
          </a:xfrm>
        </p:spPr>
        <p:txBody>
          <a:bodyPr rtlCol="0">
            <a:normAutofit fontScale="92500" lnSpcReduction="10000"/>
          </a:bodyPr>
          <a:lstStyle/>
          <a:p>
            <a:pPr indent="-274320" fontAlgn="auto">
              <a:spcAft>
                <a:spcPts val="0"/>
              </a:spcAft>
              <a:defRPr/>
            </a:pPr>
            <a:r>
              <a:rPr lang="sl-SI" b="1" dirty="0"/>
              <a:t>Dramatika</a:t>
            </a:r>
            <a:r>
              <a:rPr lang="sl-SI" dirty="0"/>
              <a:t> je samostojna literarna zvrst, ki se od drugih (</a:t>
            </a:r>
            <a:r>
              <a:rPr lang="sl-SI" b="1" dirty="0"/>
              <a:t>lirike in epike</a:t>
            </a:r>
            <a:r>
              <a:rPr lang="sl-SI" dirty="0"/>
              <a:t>) loči po tem, da ne vsebuje notranjih doživetij junakov (</a:t>
            </a:r>
            <a:r>
              <a:rPr lang="sl-SI" b="1" dirty="0"/>
              <a:t>čustev, razmišljanj, doživljanje dogodkov, ipd</a:t>
            </a:r>
            <a:r>
              <a:rPr lang="sl-SI" dirty="0"/>
              <a:t>.) in ne vsebuje opisa kraja in časa dogajanja</a:t>
            </a:r>
          </a:p>
          <a:p>
            <a:pPr indent="-274320" fontAlgn="auto">
              <a:spcAft>
                <a:spcPts val="0"/>
              </a:spcAft>
              <a:defRPr/>
            </a:pPr>
            <a:r>
              <a:rPr lang="sl-SI" dirty="0"/>
              <a:t>Beseda dramatika je </a:t>
            </a:r>
            <a:r>
              <a:rPr lang="sl-SI" b="1" dirty="0"/>
              <a:t>grškega izvora </a:t>
            </a:r>
            <a:r>
              <a:rPr lang="sl-SI" dirty="0"/>
              <a:t>in sicer izhaja iz glagola </a:t>
            </a:r>
            <a:r>
              <a:rPr lang="sl-SI" b="1" dirty="0"/>
              <a:t>drao</a:t>
            </a:r>
            <a:r>
              <a:rPr lang="sl-SI" dirty="0"/>
              <a:t>, ki pomeni delujem in je iz njega izpeljana tudi beseda dráma, ki pomeni določeno vrsto dramatskega dela. Pisatelj, ki piše </a:t>
            </a:r>
            <a:r>
              <a:rPr lang="sl-SI" b="1" dirty="0"/>
              <a:t>dramska dela</a:t>
            </a:r>
            <a:r>
              <a:rPr lang="sl-SI" dirty="0"/>
              <a:t>, se imenuje </a:t>
            </a:r>
            <a:r>
              <a:rPr lang="sl-SI" b="1" dirty="0"/>
              <a:t>dramatik</a:t>
            </a:r>
            <a:r>
              <a:rPr lang="sl-SI" dirty="0"/>
              <a:t> ali </a:t>
            </a:r>
            <a:r>
              <a:rPr lang="sl-SI" b="1" dirty="0"/>
              <a:t>dramatičarka</a:t>
            </a:r>
            <a:r>
              <a:rPr lang="sl-SI" dirty="0"/>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85A5-E06B-4364-81D2-EB4CF75019C7}"/>
              </a:ext>
            </a:extLst>
          </p:cNvPr>
          <p:cNvSpPr>
            <a:spLocks noGrp="1"/>
          </p:cNvSpPr>
          <p:nvPr>
            <p:ph type="title"/>
          </p:nvPr>
        </p:nvSpPr>
        <p:spPr>
          <a:xfrm>
            <a:off x="1371600" y="1066800"/>
            <a:ext cx="6400800" cy="1143000"/>
          </a:xfrm>
        </p:spPr>
        <p:txBody>
          <a:bodyPr>
            <a:normAutofit fontScale="90000"/>
          </a:bodyPr>
          <a:lstStyle/>
          <a:p>
            <a:pPr fontAlgn="auto">
              <a:spcAft>
                <a:spcPts val="0"/>
              </a:spcAft>
              <a:defRPr/>
            </a:pPr>
            <a:r>
              <a:rPr lang="sl-SI" dirty="0"/>
              <a:t>Vrste dramskega pesništva</a:t>
            </a:r>
          </a:p>
        </p:txBody>
      </p:sp>
      <p:sp>
        <p:nvSpPr>
          <p:cNvPr id="3" name="Content Placeholder 2">
            <a:extLst>
              <a:ext uri="{FF2B5EF4-FFF2-40B4-BE49-F238E27FC236}">
                <a16:creationId xmlns:a16="http://schemas.microsoft.com/office/drawing/2014/main" id="{F62D7384-EC83-4217-BF5F-54993FEA6E61}"/>
              </a:ext>
            </a:extLst>
          </p:cNvPr>
          <p:cNvSpPr>
            <a:spLocks noGrp="1"/>
          </p:cNvSpPr>
          <p:nvPr>
            <p:ph idx="1"/>
          </p:nvPr>
        </p:nvSpPr>
        <p:spPr>
          <a:xfrm>
            <a:off x="1371600" y="2438400"/>
            <a:ext cx="6400800" cy="3048000"/>
          </a:xfrm>
        </p:spPr>
        <p:txBody>
          <a:bodyPr rtlCol="0">
            <a:normAutofit/>
          </a:bodyPr>
          <a:lstStyle/>
          <a:p>
            <a:pPr indent="-274320" fontAlgn="auto">
              <a:spcAft>
                <a:spcPts val="0"/>
              </a:spcAft>
              <a:defRPr/>
            </a:pPr>
            <a:r>
              <a:rPr lang="sl-SI" dirty="0"/>
              <a:t>Igre s tragično vsebino </a:t>
            </a:r>
            <a:r>
              <a:rPr lang="pt-BR" b="1" dirty="0"/>
              <a:t>Tragedija ali žaloigra</a:t>
            </a:r>
            <a:r>
              <a:rPr lang="sl-SI" dirty="0"/>
              <a:t>, </a:t>
            </a:r>
            <a:r>
              <a:rPr lang="pt-BR" b="1" dirty="0"/>
              <a:t>Drama ali igrokaz</a:t>
            </a:r>
            <a:r>
              <a:rPr lang="sl-SI" dirty="0"/>
              <a:t>,</a:t>
            </a:r>
          </a:p>
          <a:p>
            <a:pPr indent="-274320" fontAlgn="auto">
              <a:spcAft>
                <a:spcPts val="0"/>
              </a:spcAft>
              <a:defRPr/>
            </a:pPr>
            <a:r>
              <a:rPr lang="sl-SI" dirty="0"/>
              <a:t>Igre z veselo vsebino </a:t>
            </a:r>
            <a:r>
              <a:rPr lang="sl-SI" b="1" dirty="0"/>
              <a:t>Komedija ali veseloigra, </a:t>
            </a:r>
            <a:r>
              <a:rPr lang="sl-SI" dirty="0"/>
              <a:t>Farsa, Burka,</a:t>
            </a:r>
          </a:p>
          <a:p>
            <a:pPr indent="-274320" fontAlgn="auto">
              <a:spcAft>
                <a:spcPts val="0"/>
              </a:spcAft>
              <a:defRPr/>
            </a:pPr>
            <a:r>
              <a:rPr lang="sl-SI" dirty="0"/>
              <a:t>Glasbena dela z resno vsebino </a:t>
            </a:r>
            <a:r>
              <a:rPr lang="sl-SI" b="1" dirty="0"/>
              <a:t>Opera</a:t>
            </a:r>
            <a:r>
              <a:rPr lang="sl-SI" dirty="0"/>
              <a:t>, </a:t>
            </a:r>
            <a:r>
              <a:rPr lang="sl-SI" b="1" dirty="0"/>
              <a:t>Kantata</a:t>
            </a:r>
            <a:r>
              <a:rPr lang="sl-SI" dirty="0"/>
              <a:t> in </a:t>
            </a:r>
            <a:r>
              <a:rPr lang="sl-SI" b="1" dirty="0"/>
              <a:t>Oratorij</a:t>
            </a:r>
            <a:r>
              <a:rPr lang="sl-SI" dirty="0"/>
              <a:t>.</a:t>
            </a:r>
          </a:p>
          <a:p>
            <a:pPr indent="0" fontAlgn="auto">
              <a:spcAft>
                <a:spcPts val="0"/>
              </a:spcAft>
              <a:buFont typeface="Wingdings" panose="05000000000000000000" pitchFamily="2" charset="2"/>
              <a:buNone/>
              <a:defRPr/>
            </a:pPr>
            <a:endParaRPr lang="sl-SI" b="1"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17F9A-E7FE-49E7-953B-E5F443DC2BAB}"/>
              </a:ext>
            </a:extLst>
          </p:cNvPr>
          <p:cNvSpPr>
            <a:spLocks noGrp="1"/>
          </p:cNvSpPr>
          <p:nvPr>
            <p:ph type="title"/>
          </p:nvPr>
        </p:nvSpPr>
        <p:spPr>
          <a:xfrm>
            <a:off x="1371600" y="1143000"/>
            <a:ext cx="6400800" cy="990600"/>
          </a:xfrm>
        </p:spPr>
        <p:txBody>
          <a:bodyPr>
            <a:normAutofit fontScale="90000"/>
          </a:bodyPr>
          <a:lstStyle/>
          <a:p>
            <a:pPr fontAlgn="auto">
              <a:spcAft>
                <a:spcPts val="0"/>
              </a:spcAft>
              <a:defRPr/>
            </a:pPr>
            <a:r>
              <a:rPr lang="sl-SI" dirty="0"/>
              <a:t>Ustvarljalci dramatike</a:t>
            </a:r>
          </a:p>
        </p:txBody>
      </p:sp>
      <p:sp>
        <p:nvSpPr>
          <p:cNvPr id="3" name="Content Placeholder 2">
            <a:extLst>
              <a:ext uri="{FF2B5EF4-FFF2-40B4-BE49-F238E27FC236}">
                <a16:creationId xmlns:a16="http://schemas.microsoft.com/office/drawing/2014/main" id="{5F4F9765-E35E-4B93-B40C-E6AF4FC52A49}"/>
              </a:ext>
            </a:extLst>
          </p:cNvPr>
          <p:cNvSpPr>
            <a:spLocks noGrp="1"/>
          </p:cNvSpPr>
          <p:nvPr>
            <p:ph idx="1"/>
          </p:nvPr>
        </p:nvSpPr>
        <p:spPr>
          <a:xfrm>
            <a:off x="1371600" y="2438400"/>
            <a:ext cx="6400800" cy="3048000"/>
          </a:xfrm>
        </p:spPr>
        <p:txBody>
          <a:bodyPr rtlCol="0">
            <a:normAutofit/>
          </a:bodyPr>
          <a:lstStyle/>
          <a:p>
            <a:pPr indent="-274320" fontAlgn="auto">
              <a:spcAft>
                <a:spcPts val="0"/>
              </a:spcAft>
              <a:defRPr/>
            </a:pPr>
            <a:r>
              <a:rPr lang="sl-SI" dirty="0"/>
              <a:t>Seznam slovenskih dramatikov je dolg.</a:t>
            </a:r>
          </a:p>
          <a:p>
            <a:pPr indent="-274320" fontAlgn="auto">
              <a:spcAft>
                <a:spcPts val="0"/>
              </a:spcAft>
              <a:defRPr/>
            </a:pPr>
            <a:r>
              <a:rPr lang="sl-SI" dirty="0"/>
              <a:t>Najboljši dramatiki tega obdobja so: </a:t>
            </a:r>
            <a:r>
              <a:rPr lang="sl-SI" b="1" dirty="0"/>
              <a:t>Fran Saleški Finžgar</a:t>
            </a:r>
            <a:r>
              <a:rPr lang="sl-SI" dirty="0"/>
              <a:t>,</a:t>
            </a:r>
            <a:r>
              <a:rPr lang="sl-SI" b="1" dirty="0"/>
              <a:t> Ivan Cankar</a:t>
            </a:r>
            <a:r>
              <a:rPr lang="sl-SI" dirty="0"/>
              <a:t>...</a:t>
            </a:r>
          </a:p>
          <a:p>
            <a:pPr indent="0" fontAlgn="auto">
              <a:spcAft>
                <a:spcPts val="0"/>
              </a:spcAft>
              <a:buFont typeface="Wingdings" panose="05000000000000000000" pitchFamily="2" charset="2"/>
              <a:buNone/>
              <a:defRPr/>
            </a:pPr>
            <a:endParaRPr lang="sl-SI" dirty="0"/>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BAB26-A618-4E9C-B712-163AD2654DB4}"/>
              </a:ext>
            </a:extLst>
          </p:cNvPr>
          <p:cNvSpPr>
            <a:spLocks noGrp="1"/>
          </p:cNvSpPr>
          <p:nvPr>
            <p:ph type="title"/>
          </p:nvPr>
        </p:nvSpPr>
        <p:spPr>
          <a:xfrm>
            <a:off x="1295400" y="1295400"/>
            <a:ext cx="6477000" cy="685800"/>
          </a:xfrm>
        </p:spPr>
        <p:txBody>
          <a:bodyPr>
            <a:normAutofit fontScale="90000"/>
          </a:bodyPr>
          <a:lstStyle/>
          <a:p>
            <a:pPr fontAlgn="auto">
              <a:spcAft>
                <a:spcPts val="0"/>
              </a:spcAft>
              <a:defRPr/>
            </a:pPr>
            <a:r>
              <a:rPr lang="sl-SI" dirty="0"/>
              <a:t>zgodovinsko dogajanje</a:t>
            </a:r>
          </a:p>
        </p:txBody>
      </p:sp>
      <p:sp>
        <p:nvSpPr>
          <p:cNvPr id="3" name="Content Placeholder 2">
            <a:extLst>
              <a:ext uri="{FF2B5EF4-FFF2-40B4-BE49-F238E27FC236}">
                <a16:creationId xmlns:a16="http://schemas.microsoft.com/office/drawing/2014/main" id="{9B156731-8A29-4A9F-AA4B-ECDDABA3F524}"/>
              </a:ext>
            </a:extLst>
          </p:cNvPr>
          <p:cNvSpPr>
            <a:spLocks noGrp="1"/>
          </p:cNvSpPr>
          <p:nvPr>
            <p:ph idx="1"/>
          </p:nvPr>
        </p:nvSpPr>
        <p:spPr>
          <a:xfrm>
            <a:off x="1371600" y="2438400"/>
            <a:ext cx="6400800" cy="3048000"/>
          </a:xfrm>
        </p:spPr>
        <p:txBody>
          <a:bodyPr rtlCol="0">
            <a:normAutofit/>
          </a:bodyPr>
          <a:lstStyle/>
          <a:p>
            <a:pPr indent="-274320" fontAlgn="auto">
              <a:spcAft>
                <a:spcPts val="0"/>
              </a:spcAft>
              <a:defRPr/>
            </a:pPr>
            <a:r>
              <a:rPr lang="sl-SI" dirty="0"/>
              <a:t>1918 - Slovenci smo dobili svojo državo SHS, </a:t>
            </a:r>
          </a:p>
          <a:p>
            <a:pPr indent="-274320" fontAlgn="auto">
              <a:spcAft>
                <a:spcPts val="0"/>
              </a:spcAft>
              <a:defRPr/>
            </a:pPr>
            <a:r>
              <a:rPr lang="sl-SI" dirty="0"/>
              <a:t>1918 - Avstrijci so nam za kratek čas odvzeli Velik del slovenije, Doblili smo ga nazaj, z Maistrom..</a:t>
            </a:r>
          </a:p>
          <a:p>
            <a:pPr indent="0" fontAlgn="auto">
              <a:spcAft>
                <a:spcPts val="0"/>
              </a:spcAft>
              <a:buFont typeface="Wingdings" panose="05000000000000000000" pitchFamily="2" charset="2"/>
              <a:buNone/>
              <a:defRPr/>
            </a:pPr>
            <a:endParaRPr lang="sl-SI" dirty="0"/>
          </a:p>
        </p:txBody>
      </p:sp>
    </p:spTree>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9A68F637-05CA-479B-988D-C4B97A43187A}"/>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49" r="249"/>
          <a:stretch>
            <a:fillRect/>
          </a:stretch>
        </p:blipFill>
        <p:spPr/>
      </p:pic>
      <p:sp>
        <p:nvSpPr>
          <p:cNvPr id="4" name="Text Placeholder 3">
            <a:extLst>
              <a:ext uri="{FF2B5EF4-FFF2-40B4-BE49-F238E27FC236}">
                <a16:creationId xmlns:a16="http://schemas.microsoft.com/office/drawing/2014/main" id="{6C7A6058-A706-4077-BB09-0C174D6FEC3D}"/>
              </a:ext>
            </a:extLst>
          </p:cNvPr>
          <p:cNvSpPr>
            <a:spLocks noGrp="1"/>
          </p:cNvSpPr>
          <p:nvPr>
            <p:ph type="body" sz="half" idx="2"/>
          </p:nvPr>
        </p:nvSpPr>
        <p:spPr>
          <a:xfrm>
            <a:off x="5105400" y="1295400"/>
            <a:ext cx="2819400" cy="4572000"/>
          </a:xfrm>
        </p:spPr>
        <p:txBody>
          <a:bodyPr/>
          <a:lstStyle/>
          <a:p>
            <a:r>
              <a:rPr lang="sl-SI" altLang="sl-SI" b="1"/>
              <a:t>Jože Plečnik </a:t>
            </a:r>
            <a:r>
              <a:rPr lang="sl-SI" altLang="sl-SI"/>
              <a:t>slovenski arhitekt, * 23. januar 1872</a:t>
            </a:r>
            <a:r>
              <a:rPr lang="sl-SI" altLang="sl-SI" b="1"/>
              <a:t>, Ljubljana</a:t>
            </a:r>
            <a:r>
              <a:rPr lang="sl-SI" altLang="sl-SI"/>
              <a:t>, † 7. januar 1957</a:t>
            </a:r>
            <a:r>
              <a:rPr lang="sl-SI" altLang="sl-SI" b="1"/>
              <a:t>, Ljubljana</a:t>
            </a:r>
            <a:r>
              <a:rPr lang="sl-SI" altLang="sl-SI"/>
              <a:t>.</a:t>
            </a:r>
          </a:p>
          <a:p>
            <a:r>
              <a:rPr lang="sl-SI" altLang="sl-SI"/>
              <a:t>Plečnik je celovito in izvirno reševal urbanistične probleme ter načrtoval javne in zasebne stavbe </a:t>
            </a:r>
            <a:r>
              <a:rPr lang="sl-SI" altLang="sl-SI" b="1"/>
              <a:t>na Dunaju</a:t>
            </a:r>
            <a:r>
              <a:rPr lang="sl-SI" altLang="sl-SI"/>
              <a:t>, v </a:t>
            </a:r>
            <a:r>
              <a:rPr lang="sl-SI" altLang="sl-SI" b="1"/>
              <a:t>Pragi</a:t>
            </a:r>
            <a:r>
              <a:rPr lang="sl-SI" altLang="sl-SI"/>
              <a:t>, v Ljubljani (</a:t>
            </a:r>
            <a:r>
              <a:rPr lang="sl-SI" altLang="sl-SI" b="1"/>
              <a:t>Tromostovje, arkade osrednje mestne tržnice, zapornice na Ljubljanici, stavba NUK, osrednje sprehajališče v Tivoliju, Čevljarski most, mestno pokopališče Žale, celostna prenova številnih ambientov</a:t>
            </a:r>
            <a:r>
              <a:rPr lang="sl-SI" altLang="sl-SI"/>
              <a:t>) in drugod.</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4">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p:cTn id="20" dur="10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4">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4">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93665-6465-405D-A5DF-1E777E9F939D}"/>
              </a:ext>
            </a:extLst>
          </p:cNvPr>
          <p:cNvSpPr>
            <a:spLocks noGrp="1"/>
          </p:cNvSpPr>
          <p:nvPr>
            <p:ph type="title"/>
          </p:nvPr>
        </p:nvSpPr>
        <p:spPr>
          <a:xfrm>
            <a:off x="4191000" y="1676400"/>
            <a:ext cx="4419600" cy="600075"/>
          </a:xfrm>
        </p:spPr>
        <p:txBody>
          <a:bodyPr/>
          <a:lstStyle/>
          <a:p>
            <a:pPr fontAlgn="auto">
              <a:spcAft>
                <a:spcPts val="0"/>
              </a:spcAft>
              <a:defRPr/>
            </a:pPr>
            <a:r>
              <a:rPr lang="sl-SI" sz="3600" dirty="0"/>
              <a:t>Moderna</a:t>
            </a:r>
          </a:p>
        </p:txBody>
      </p:sp>
      <p:pic>
        <p:nvPicPr>
          <p:cNvPr id="5" name="Picture Placeholder 4">
            <a:extLst>
              <a:ext uri="{FF2B5EF4-FFF2-40B4-BE49-F238E27FC236}">
                <a16:creationId xmlns:a16="http://schemas.microsoft.com/office/drawing/2014/main" id="{B944430C-97EC-4FF1-A011-355A06687D0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6897" r="6897"/>
          <a:stretch>
            <a:fillRect/>
          </a:stretch>
        </p:blipFill>
        <p:spPr/>
      </p:pic>
      <p:sp>
        <p:nvSpPr>
          <p:cNvPr id="4" name="Text Placeholder 3">
            <a:extLst>
              <a:ext uri="{FF2B5EF4-FFF2-40B4-BE49-F238E27FC236}">
                <a16:creationId xmlns:a16="http://schemas.microsoft.com/office/drawing/2014/main" id="{DB550D10-4494-43D5-8036-D2A12A5866CC}"/>
              </a:ext>
            </a:extLst>
          </p:cNvPr>
          <p:cNvSpPr>
            <a:spLocks noGrp="1"/>
          </p:cNvSpPr>
          <p:nvPr>
            <p:ph type="body" sz="half" idx="2"/>
          </p:nvPr>
        </p:nvSpPr>
        <p:spPr>
          <a:xfrm>
            <a:off x="4953000" y="2276475"/>
            <a:ext cx="2819400" cy="2874963"/>
          </a:xfrm>
        </p:spPr>
        <p:txBody>
          <a:bodyPr/>
          <a:lstStyle/>
          <a:p>
            <a:r>
              <a:rPr lang="sl-SI" altLang="sl-SI"/>
              <a:t>*</a:t>
            </a:r>
            <a:r>
              <a:rPr lang="pt-BR" altLang="sl-SI"/>
              <a:t>drugo ime za novo romantiko</a:t>
            </a:r>
            <a:endParaRPr lang="sl-SI" altLang="sl-SI"/>
          </a:p>
          <a:p>
            <a:r>
              <a:rPr lang="sl-SI" altLang="sl-SI"/>
              <a:t> Pojem moderna se prvič pojavi v Nemčiji , izhaja iz berlinskega literarnega krožka. </a:t>
            </a:r>
          </a:p>
          <a:p>
            <a:r>
              <a:rPr lang="sl-SI" altLang="sl-SI"/>
              <a:t>Izraz moderna izhaja iz besede </a:t>
            </a:r>
            <a:r>
              <a:rPr lang="sl-SI" altLang="sl-SI" b="1"/>
              <a:t>modernus</a:t>
            </a:r>
            <a:r>
              <a:rPr lang="sl-SI" altLang="sl-SI"/>
              <a:t>, kar pomeni nedaven, sodoben ali sodobna.</a:t>
            </a:r>
          </a:p>
          <a:p>
            <a:endParaRPr lang="sl-SI" altLang="sl-SI"/>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 calcmode="lin" valueType="num">
                                      <p:cBhvr additive="base">
                                        <p:cTn id="2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 calcmode="lin" valueType="num">
                                      <p:cBhvr additive="base">
                                        <p:cTn id="2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4ED1E-3BF4-4BB1-88D9-D2C51E88EC4A}"/>
              </a:ext>
            </a:extLst>
          </p:cNvPr>
          <p:cNvSpPr>
            <a:spLocks noGrp="1"/>
          </p:cNvSpPr>
          <p:nvPr>
            <p:ph type="ctrTitle"/>
          </p:nvPr>
        </p:nvSpPr>
        <p:spPr>
          <a:xfrm>
            <a:off x="1371600" y="1858963"/>
            <a:ext cx="6400800" cy="1295400"/>
          </a:xfrm>
        </p:spPr>
        <p:txBody>
          <a:bodyPr/>
          <a:lstStyle/>
          <a:p>
            <a:pPr fontAlgn="auto">
              <a:spcAft>
                <a:spcPts val="0"/>
              </a:spcAft>
              <a:defRPr/>
            </a:pPr>
            <a:r>
              <a:rPr lang="sl-SI" dirty="0"/>
              <a:t>Življenjepisi</a:t>
            </a:r>
          </a:p>
        </p:txBody>
      </p:sp>
      <p:sp>
        <p:nvSpPr>
          <p:cNvPr id="3" name="Subtitle 2">
            <a:extLst>
              <a:ext uri="{FF2B5EF4-FFF2-40B4-BE49-F238E27FC236}">
                <a16:creationId xmlns:a16="http://schemas.microsoft.com/office/drawing/2014/main" id="{C00364D5-DDE8-4978-876D-7703E8D4F0B6}"/>
              </a:ext>
            </a:extLst>
          </p:cNvPr>
          <p:cNvSpPr>
            <a:spLocks noGrp="1"/>
          </p:cNvSpPr>
          <p:nvPr>
            <p:ph type="subTitle" idx="1"/>
          </p:nvPr>
        </p:nvSpPr>
        <p:spPr/>
        <p:txBody>
          <a:bodyPr rtlCol="0"/>
          <a:lstStyle/>
          <a:p>
            <a:pPr fontAlgn="auto">
              <a:spcAft>
                <a:spcPts val="0"/>
              </a:spcAft>
              <a:defRPr/>
            </a:pPr>
            <a:r>
              <a:rPr lang="sl-SI" dirty="0"/>
              <a:t>KETTE, MURN, ŽUPANČIČ ter nekaj Sobotnikov</a:t>
            </a:r>
          </a:p>
          <a:p>
            <a:pPr fontAlgn="auto">
              <a:spcAft>
                <a:spcPts val="0"/>
              </a:spcAft>
              <a:defRPr/>
            </a:pPr>
            <a:endParaRPr lang="sl-SI" dirty="0"/>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EB1ED-8AEB-49D4-8BB5-456C21468617}"/>
              </a:ext>
            </a:extLst>
          </p:cNvPr>
          <p:cNvSpPr>
            <a:spLocks noGrp="1"/>
          </p:cNvSpPr>
          <p:nvPr>
            <p:ph type="title"/>
          </p:nvPr>
        </p:nvSpPr>
        <p:spPr/>
        <p:txBody>
          <a:bodyPr/>
          <a:lstStyle/>
          <a:p>
            <a:pPr fontAlgn="auto">
              <a:spcAft>
                <a:spcPts val="0"/>
              </a:spcAft>
              <a:defRPr/>
            </a:pPr>
            <a:r>
              <a:rPr lang="sl-SI" dirty="0"/>
              <a:t>Dragotin kette</a:t>
            </a:r>
          </a:p>
        </p:txBody>
      </p:sp>
      <p:sp>
        <p:nvSpPr>
          <p:cNvPr id="3" name="Content Placeholder 2">
            <a:extLst>
              <a:ext uri="{FF2B5EF4-FFF2-40B4-BE49-F238E27FC236}">
                <a16:creationId xmlns:a16="http://schemas.microsoft.com/office/drawing/2014/main" id="{226CE91E-5032-4EEE-B9B2-21C5E0BF69C1}"/>
              </a:ext>
            </a:extLst>
          </p:cNvPr>
          <p:cNvSpPr>
            <a:spLocks noGrp="1"/>
          </p:cNvSpPr>
          <p:nvPr>
            <p:ph idx="1"/>
          </p:nvPr>
        </p:nvSpPr>
        <p:spPr>
          <a:xfrm>
            <a:off x="1371600" y="2438400"/>
            <a:ext cx="6400800" cy="3048000"/>
          </a:xfrm>
        </p:spPr>
        <p:txBody>
          <a:bodyPr/>
          <a:lstStyle/>
          <a:p>
            <a:r>
              <a:rPr lang="sl-SI" altLang="sl-SI"/>
              <a:t>slovenski pesnik, * </a:t>
            </a:r>
            <a:r>
              <a:rPr lang="sl-SI" altLang="sl-SI" b="1" i="1"/>
              <a:t>19. januar 1876</a:t>
            </a:r>
            <a:r>
              <a:rPr lang="sl-SI" altLang="sl-SI"/>
              <a:t>, Prem pri Ilirski Bistrici</a:t>
            </a:r>
            <a:r>
              <a:rPr lang="sl-SI" altLang="sl-SI" b="1" i="1"/>
              <a:t>, † 26. april 1899</a:t>
            </a:r>
            <a:r>
              <a:rPr lang="sl-SI" altLang="sl-SI"/>
              <a:t>, Ljubljana.</a:t>
            </a:r>
          </a:p>
          <a:p>
            <a:endParaRPr lang="sl-SI" altLang="sl-SI"/>
          </a:p>
        </p:txBody>
      </p:sp>
      <p:pic>
        <p:nvPicPr>
          <p:cNvPr id="4" name="Picture 3">
            <a:extLst>
              <a:ext uri="{FF2B5EF4-FFF2-40B4-BE49-F238E27FC236}">
                <a16:creationId xmlns:a16="http://schemas.microsoft.com/office/drawing/2014/main" id="{BA9DB799-5DB7-4C76-BE41-87BABFF353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048000"/>
            <a:ext cx="2057400" cy="2647188"/>
          </a:xfrm>
          <a:prstGeom prst="rect">
            <a:avLst/>
          </a:prstGeom>
          <a:ln>
            <a:noFill/>
          </a:ln>
          <a:effectLst>
            <a:softEdge rad="112500"/>
          </a:effectLst>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63969-842E-42E7-AB4D-E15405ACCA38}"/>
              </a:ext>
            </a:extLst>
          </p:cNvPr>
          <p:cNvSpPr>
            <a:spLocks noGrp="1"/>
          </p:cNvSpPr>
          <p:nvPr>
            <p:ph type="title"/>
          </p:nvPr>
        </p:nvSpPr>
        <p:spPr/>
        <p:txBody>
          <a:bodyPr/>
          <a:lstStyle/>
          <a:p>
            <a:pPr fontAlgn="auto">
              <a:spcAft>
                <a:spcPts val="0"/>
              </a:spcAft>
              <a:defRPr/>
            </a:pPr>
            <a:r>
              <a:rPr lang="sl-SI" dirty="0"/>
              <a:t>Na hitro/splošno</a:t>
            </a:r>
          </a:p>
        </p:txBody>
      </p:sp>
      <p:sp>
        <p:nvSpPr>
          <p:cNvPr id="3" name="Content Placeholder 2">
            <a:extLst>
              <a:ext uri="{FF2B5EF4-FFF2-40B4-BE49-F238E27FC236}">
                <a16:creationId xmlns:a16="http://schemas.microsoft.com/office/drawing/2014/main" id="{884553CB-D986-4007-95ED-8E9842BD24D2}"/>
              </a:ext>
            </a:extLst>
          </p:cNvPr>
          <p:cNvSpPr>
            <a:spLocks noGrp="1"/>
          </p:cNvSpPr>
          <p:nvPr>
            <p:ph idx="1"/>
          </p:nvPr>
        </p:nvSpPr>
        <p:spPr>
          <a:xfrm>
            <a:off x="1371600" y="2438400"/>
            <a:ext cx="6400800" cy="3048000"/>
          </a:xfrm>
        </p:spPr>
        <p:txBody>
          <a:bodyPr/>
          <a:lstStyle/>
          <a:p>
            <a:r>
              <a:rPr lang="sl-SI" altLang="sl-SI"/>
              <a:t>Najbolj konzervativen član moderne.</a:t>
            </a:r>
          </a:p>
          <a:p>
            <a:r>
              <a:rPr lang="sl-SI" altLang="sl-SI"/>
              <a:t> Najmanj modern v smislu decadence in simbolizma. </a:t>
            </a:r>
          </a:p>
          <a:p>
            <a:r>
              <a:rPr lang="sl-SI" altLang="sl-SI"/>
              <a:t>V središču je bogata doživljajska vsebin pesnikovega jaza. </a:t>
            </a:r>
          </a:p>
          <a:p>
            <a:r>
              <a:rPr lang="sl-SI" altLang="sl-SI"/>
              <a:t>Slog = ni ravno modern, je imresionističen, misli in podobe sestavlja v barvite, muzikalno uglasene nasičene tvorbe.</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heel(1)">
                                      <p:cBhvr>
                                        <p:cTn id="2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B75CD-6B4B-4ED6-A697-397967F0A865}"/>
              </a:ext>
            </a:extLst>
          </p:cNvPr>
          <p:cNvSpPr>
            <a:spLocks noGrp="1"/>
          </p:cNvSpPr>
          <p:nvPr>
            <p:ph type="title"/>
          </p:nvPr>
        </p:nvSpPr>
        <p:spPr/>
        <p:txBody>
          <a:bodyPr/>
          <a:lstStyle/>
          <a:p>
            <a:pPr fontAlgn="auto">
              <a:spcAft>
                <a:spcPts val="0"/>
              </a:spcAft>
              <a:defRPr/>
            </a:pPr>
            <a:r>
              <a:rPr lang="sl-SI" dirty="0"/>
              <a:t>Življenje</a:t>
            </a:r>
          </a:p>
        </p:txBody>
      </p:sp>
      <p:sp>
        <p:nvSpPr>
          <p:cNvPr id="3" name="Content Placeholder 2">
            <a:extLst>
              <a:ext uri="{FF2B5EF4-FFF2-40B4-BE49-F238E27FC236}">
                <a16:creationId xmlns:a16="http://schemas.microsoft.com/office/drawing/2014/main" id="{D64D2AAC-5A8B-4808-8830-F757AEFB0D9A}"/>
              </a:ext>
            </a:extLst>
          </p:cNvPr>
          <p:cNvSpPr>
            <a:spLocks noGrp="1"/>
          </p:cNvSpPr>
          <p:nvPr>
            <p:ph idx="1"/>
          </p:nvPr>
        </p:nvSpPr>
        <p:spPr>
          <a:xfrm>
            <a:off x="1371600" y="2438400"/>
            <a:ext cx="6400800" cy="3048000"/>
          </a:xfrm>
        </p:spPr>
        <p:txBody>
          <a:bodyPr rtlCol="0">
            <a:normAutofit fontScale="92500"/>
          </a:bodyPr>
          <a:lstStyle/>
          <a:p>
            <a:pPr indent="-274320" fontAlgn="auto">
              <a:spcAft>
                <a:spcPts val="0"/>
              </a:spcAft>
              <a:defRPr/>
            </a:pPr>
            <a:r>
              <a:rPr lang="sl-SI" dirty="0"/>
              <a:t>Zaradi posledicami tuberkuloze </a:t>
            </a:r>
            <a:r>
              <a:rPr lang="sl-SI" b="1" dirty="0"/>
              <a:t>umrla </a:t>
            </a:r>
            <a:r>
              <a:rPr lang="sl-SI" dirty="0"/>
              <a:t>mati.</a:t>
            </a:r>
          </a:p>
          <a:p>
            <a:pPr indent="-274320" fontAlgn="auto">
              <a:spcAft>
                <a:spcPts val="0"/>
              </a:spcAft>
              <a:defRPr/>
            </a:pPr>
            <a:r>
              <a:rPr lang="sl-SI" b="1" dirty="0"/>
              <a:t>Peti razred </a:t>
            </a:r>
            <a:r>
              <a:rPr lang="sl-SI" dirty="0"/>
              <a:t>je obiskoval </a:t>
            </a:r>
            <a:r>
              <a:rPr lang="sl-SI" b="1" dirty="0"/>
              <a:t>v Ljubljani</a:t>
            </a:r>
            <a:r>
              <a:rPr lang="sl-SI" dirty="0"/>
              <a:t>. Pri petnajastih letih je </a:t>
            </a:r>
            <a:r>
              <a:rPr lang="sl-SI" b="1" dirty="0"/>
              <a:t>izgubil še očeta</a:t>
            </a:r>
            <a:r>
              <a:rPr lang="sl-SI" dirty="0"/>
              <a:t>, zato je </a:t>
            </a:r>
            <a:r>
              <a:rPr lang="sl-SI" b="1" dirty="0"/>
              <a:t>skrb zanj prevzel materin stric Janez Valenčič</a:t>
            </a:r>
            <a:r>
              <a:rPr lang="sl-SI" dirty="0"/>
              <a:t>. </a:t>
            </a:r>
          </a:p>
          <a:p>
            <a:pPr indent="-274320" fontAlgn="auto">
              <a:spcAft>
                <a:spcPts val="0"/>
              </a:spcAft>
              <a:defRPr/>
            </a:pPr>
            <a:r>
              <a:rPr lang="sl-SI" dirty="0"/>
              <a:t> </a:t>
            </a:r>
            <a:r>
              <a:rPr lang="sl-SI" b="1" dirty="0"/>
              <a:t>Leta 1888 </a:t>
            </a:r>
            <a:r>
              <a:rPr lang="sl-SI" dirty="0"/>
              <a:t>se je vpisal na </a:t>
            </a:r>
            <a:r>
              <a:rPr lang="sl-SI" b="1" dirty="0"/>
              <a:t>gimnazijo</a:t>
            </a:r>
            <a:r>
              <a:rPr lang="sl-SI" dirty="0"/>
              <a:t>, jo po </a:t>
            </a:r>
            <a:r>
              <a:rPr lang="sl-SI" b="1" dirty="0"/>
              <a:t>drugem letu zapustil </a:t>
            </a:r>
            <a:r>
              <a:rPr lang="sl-SI" dirty="0"/>
              <a:t>in se jeseni </a:t>
            </a:r>
            <a:r>
              <a:rPr lang="sl-SI" b="1" dirty="0"/>
              <a:t>vpisal</a:t>
            </a:r>
            <a:r>
              <a:rPr lang="sl-SI" dirty="0"/>
              <a:t> na </a:t>
            </a:r>
            <a:r>
              <a:rPr lang="sl-SI" b="1" dirty="0"/>
              <a:t>učiteljišče</a:t>
            </a:r>
            <a:r>
              <a:rPr lang="sl-SI" dirty="0"/>
              <a:t>.</a:t>
            </a:r>
          </a:p>
          <a:p>
            <a:pPr indent="-274320" fontAlgn="auto">
              <a:spcAft>
                <a:spcPts val="0"/>
              </a:spcAft>
              <a:defRPr/>
            </a:pPr>
            <a:r>
              <a:rPr lang="sl-SI" b="1" dirty="0"/>
              <a:t> Stric </a:t>
            </a:r>
            <a:r>
              <a:rPr lang="sl-SI" dirty="0"/>
              <a:t>ga je </a:t>
            </a:r>
            <a:r>
              <a:rPr lang="sl-SI" b="1" dirty="0"/>
              <a:t>prenehal denarno</a:t>
            </a:r>
            <a:r>
              <a:rPr lang="sl-SI" dirty="0"/>
              <a:t> podpirati </a:t>
            </a:r>
            <a:r>
              <a:rPr lang="sl-SI" b="1" dirty="0"/>
              <a:t>in sledilo </a:t>
            </a:r>
            <a:r>
              <a:rPr lang="sl-SI" dirty="0"/>
              <a:t>je </a:t>
            </a:r>
            <a:r>
              <a:rPr lang="sl-SI" b="1" dirty="0"/>
              <a:t>obdobje pomanjkanja.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barn(inVertical)">
                                      <p:cBhvr>
                                        <p:cTn id="29"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AF117-7794-45F1-BB7B-CFA85463CFE4}"/>
              </a:ext>
            </a:extLst>
          </p:cNvPr>
          <p:cNvSpPr>
            <a:spLocks noGrp="1"/>
          </p:cNvSpPr>
          <p:nvPr>
            <p:ph type="title"/>
          </p:nvPr>
        </p:nvSpPr>
        <p:spPr>
          <a:xfrm>
            <a:off x="1371600" y="1295400"/>
            <a:ext cx="6400800" cy="533400"/>
          </a:xfrm>
        </p:spPr>
        <p:txBody>
          <a:bodyPr>
            <a:normAutofit fontScale="90000"/>
          </a:bodyPr>
          <a:lstStyle/>
          <a:p>
            <a:pPr fontAlgn="auto">
              <a:spcAft>
                <a:spcPts val="0"/>
              </a:spcAft>
              <a:defRPr/>
            </a:pPr>
            <a:r>
              <a:rPr lang="sl-SI" dirty="0"/>
              <a:t>Življenje...</a:t>
            </a:r>
          </a:p>
        </p:txBody>
      </p:sp>
      <p:sp>
        <p:nvSpPr>
          <p:cNvPr id="3" name="Content Placeholder 2">
            <a:extLst>
              <a:ext uri="{FF2B5EF4-FFF2-40B4-BE49-F238E27FC236}">
                <a16:creationId xmlns:a16="http://schemas.microsoft.com/office/drawing/2014/main" id="{FAD61DCB-4521-4076-9B23-0E290E9440A5}"/>
              </a:ext>
            </a:extLst>
          </p:cNvPr>
          <p:cNvSpPr>
            <a:spLocks noGrp="1"/>
          </p:cNvSpPr>
          <p:nvPr>
            <p:ph idx="1"/>
          </p:nvPr>
        </p:nvSpPr>
        <p:spPr>
          <a:xfrm>
            <a:off x="1371600" y="2438400"/>
            <a:ext cx="6400800" cy="3048000"/>
          </a:xfrm>
        </p:spPr>
        <p:txBody>
          <a:bodyPr/>
          <a:lstStyle/>
          <a:p>
            <a:r>
              <a:rPr lang="sl-SI" altLang="sl-SI"/>
              <a:t> </a:t>
            </a:r>
            <a:r>
              <a:rPr lang="sl-SI" altLang="sl-SI" b="1"/>
              <a:t>poučeval </a:t>
            </a:r>
            <a:r>
              <a:rPr lang="sl-SI" altLang="sl-SI"/>
              <a:t>je </a:t>
            </a:r>
            <a:r>
              <a:rPr lang="sl-SI" altLang="sl-SI" b="1"/>
              <a:t>ruščino</a:t>
            </a:r>
            <a:r>
              <a:rPr lang="sl-SI" altLang="sl-SI"/>
              <a:t> </a:t>
            </a:r>
            <a:r>
              <a:rPr lang="sl-SI" altLang="sl-SI" b="1"/>
              <a:t>in prijateljeval</a:t>
            </a:r>
            <a:r>
              <a:rPr lang="sl-SI" altLang="sl-SI"/>
              <a:t> </a:t>
            </a:r>
            <a:r>
              <a:rPr lang="sl-SI" altLang="sl-SI" b="1"/>
              <a:t>z Ivanom Cankarjem</a:t>
            </a:r>
            <a:r>
              <a:rPr lang="sl-SI" altLang="sl-SI"/>
              <a:t>. Ker </a:t>
            </a:r>
            <a:r>
              <a:rPr lang="sl-SI" altLang="sl-SI" b="1"/>
              <a:t>ni plačal šolnine</a:t>
            </a:r>
            <a:r>
              <a:rPr lang="sl-SI" altLang="sl-SI"/>
              <a:t>, je bil </a:t>
            </a:r>
            <a:r>
              <a:rPr lang="sl-SI" altLang="sl-SI" b="1"/>
              <a:t>leta 1895 </a:t>
            </a:r>
            <a:r>
              <a:rPr lang="sl-SI" altLang="sl-SI"/>
              <a:t>kot </a:t>
            </a:r>
            <a:r>
              <a:rPr lang="sl-SI" altLang="sl-SI" b="1"/>
              <a:t>šestošolec izključen </a:t>
            </a:r>
            <a:r>
              <a:rPr lang="sl-SI" altLang="sl-SI"/>
              <a:t>iz </a:t>
            </a:r>
            <a:r>
              <a:rPr lang="sl-SI" altLang="sl-SI" b="1"/>
              <a:t>gimnazije</a:t>
            </a:r>
            <a:r>
              <a:rPr lang="sl-SI" altLang="sl-SI"/>
              <a:t>.</a:t>
            </a:r>
          </a:p>
          <a:p>
            <a:r>
              <a:rPr lang="sl-SI" altLang="sl-SI"/>
              <a:t> </a:t>
            </a:r>
            <a:r>
              <a:rPr lang="sl-SI" altLang="sl-SI" b="1"/>
              <a:t>Preživljal</a:t>
            </a:r>
            <a:r>
              <a:rPr lang="sl-SI" altLang="sl-SI"/>
              <a:t> se je </a:t>
            </a:r>
            <a:r>
              <a:rPr lang="sl-SI" altLang="sl-SI" b="1"/>
              <a:t>z inštrukcijam</a:t>
            </a:r>
            <a:r>
              <a:rPr lang="sl-SI" altLang="sl-SI"/>
              <a:t>i in </a:t>
            </a:r>
            <a:r>
              <a:rPr lang="sl-SI" altLang="sl-SI" b="1"/>
              <a:t>novinarstvom.</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BD7D7-C192-4D6E-BCA3-0B2260427E99}"/>
              </a:ext>
            </a:extLst>
          </p:cNvPr>
          <p:cNvSpPr>
            <a:spLocks noGrp="1"/>
          </p:cNvSpPr>
          <p:nvPr>
            <p:ph type="title"/>
          </p:nvPr>
        </p:nvSpPr>
        <p:spPr/>
        <p:txBody>
          <a:bodyPr/>
          <a:lstStyle/>
          <a:p>
            <a:pPr fontAlgn="auto">
              <a:spcAft>
                <a:spcPts val="0"/>
              </a:spcAft>
              <a:defRPr/>
            </a:pPr>
            <a:r>
              <a:rPr lang="sl-SI" dirty="0"/>
              <a:t>Dela</a:t>
            </a:r>
          </a:p>
        </p:txBody>
      </p:sp>
      <p:sp>
        <p:nvSpPr>
          <p:cNvPr id="3" name="Content Placeholder 2">
            <a:extLst>
              <a:ext uri="{FF2B5EF4-FFF2-40B4-BE49-F238E27FC236}">
                <a16:creationId xmlns:a16="http://schemas.microsoft.com/office/drawing/2014/main" id="{4FCDE426-1E35-47F6-A5B3-889C8DB7B525}"/>
              </a:ext>
            </a:extLst>
          </p:cNvPr>
          <p:cNvSpPr>
            <a:spLocks noGrp="1"/>
          </p:cNvSpPr>
          <p:nvPr>
            <p:ph idx="1"/>
          </p:nvPr>
        </p:nvSpPr>
        <p:spPr>
          <a:xfrm>
            <a:off x="1371600" y="2438400"/>
            <a:ext cx="6400800" cy="3048000"/>
          </a:xfrm>
        </p:spPr>
        <p:txBody>
          <a:bodyPr rtlCol="0">
            <a:normAutofit lnSpcReduction="10000"/>
          </a:bodyPr>
          <a:lstStyle/>
          <a:p>
            <a:pPr indent="-274320" fontAlgn="auto">
              <a:spcAft>
                <a:spcPts val="0"/>
              </a:spcAft>
              <a:defRPr/>
            </a:pPr>
            <a:r>
              <a:rPr lang="sl-SI" b="1" dirty="0"/>
              <a:t>Poznan</a:t>
            </a:r>
            <a:r>
              <a:rPr lang="sl-SI" dirty="0"/>
              <a:t> je po </a:t>
            </a:r>
            <a:r>
              <a:rPr lang="sl-SI" b="1" dirty="0"/>
              <a:t>svojih pesmih</a:t>
            </a:r>
            <a:r>
              <a:rPr lang="sl-SI" dirty="0"/>
              <a:t>. V obdobju ustvarjanja v </a:t>
            </a:r>
            <a:r>
              <a:rPr lang="sl-SI" b="1" dirty="0"/>
              <a:t>Ljubljani</a:t>
            </a:r>
            <a:r>
              <a:rPr lang="sl-SI" dirty="0"/>
              <a:t> je </a:t>
            </a:r>
            <a:r>
              <a:rPr lang="sl-SI" b="1" dirty="0"/>
              <a:t>pisal novoromantično poezijo</a:t>
            </a:r>
            <a:r>
              <a:rPr lang="sl-SI" dirty="0"/>
              <a:t>, ki je bila </a:t>
            </a:r>
            <a:r>
              <a:rPr lang="sl-SI" b="1" dirty="0"/>
              <a:t>igriva</a:t>
            </a:r>
            <a:r>
              <a:rPr lang="sl-SI" dirty="0"/>
              <a:t> in </a:t>
            </a:r>
            <a:r>
              <a:rPr lang="sl-SI" b="1" dirty="0"/>
              <a:t>hudomušna</a:t>
            </a:r>
            <a:r>
              <a:rPr lang="sl-SI" dirty="0"/>
              <a:t>.</a:t>
            </a:r>
          </a:p>
          <a:p>
            <a:pPr indent="0" algn="ctr" fontAlgn="auto">
              <a:spcAft>
                <a:spcPts val="0"/>
              </a:spcAft>
              <a:buFont typeface="Wingdings" panose="05000000000000000000" pitchFamily="2" charset="2"/>
              <a:buNone/>
              <a:defRPr/>
            </a:pPr>
            <a:r>
              <a:rPr lang="pl-PL" sz="1700" b="1" dirty="0"/>
              <a:t>   Na blejskem otoku</a:t>
            </a:r>
          </a:p>
          <a:p>
            <a:pPr indent="0" algn="ctr" fontAlgn="auto">
              <a:spcAft>
                <a:spcPts val="0"/>
              </a:spcAft>
              <a:buFont typeface="Wingdings" panose="05000000000000000000" pitchFamily="2" charset="2"/>
              <a:buNone/>
              <a:defRPr/>
            </a:pPr>
            <a:r>
              <a:rPr lang="sl-SI" sz="1700" dirty="0"/>
              <a:t> S ponižno sklonjeno glavó</a:t>
            </a:r>
          </a:p>
          <a:p>
            <a:pPr indent="0" algn="ctr" fontAlgn="auto">
              <a:spcAft>
                <a:spcPts val="0"/>
              </a:spcAft>
              <a:buFont typeface="Wingdings" panose="05000000000000000000" pitchFamily="2" charset="2"/>
              <a:buNone/>
              <a:defRPr/>
            </a:pPr>
            <a:r>
              <a:rPr lang="sl-SI" sz="1700" dirty="0"/>
              <a:t>sem stopil v Marijin hram,</a:t>
            </a:r>
          </a:p>
          <a:p>
            <a:pPr indent="0" algn="ctr" fontAlgn="auto">
              <a:spcAft>
                <a:spcPts val="0"/>
              </a:spcAft>
              <a:buFont typeface="Wingdings" panose="05000000000000000000" pitchFamily="2" charset="2"/>
              <a:buNone/>
              <a:defRPr/>
            </a:pPr>
            <a:r>
              <a:rPr lang="sl-SI" sz="1700" dirty="0"/>
              <a:t>uprl oči v Brezmadežno ...</a:t>
            </a:r>
          </a:p>
          <a:p>
            <a:pPr indent="0" algn="ctr" fontAlgn="auto">
              <a:spcAft>
                <a:spcPts val="0"/>
              </a:spcAft>
              <a:buFont typeface="Wingdings" panose="05000000000000000000" pitchFamily="2" charset="2"/>
              <a:buNone/>
              <a:defRPr/>
            </a:pPr>
            <a:r>
              <a:rPr lang="sl-SI" sz="1700" dirty="0"/>
              <a:t>Ne mislite, da se baham!</a:t>
            </a:r>
          </a:p>
          <a:p>
            <a:pPr indent="0" fontAlgn="auto">
              <a:spcAft>
                <a:spcPts val="0"/>
              </a:spcAft>
              <a:buFont typeface="Wingdings" panose="05000000000000000000" pitchFamily="2" charset="2"/>
              <a:buNone/>
              <a:defRPr/>
            </a:pPr>
            <a:endParaRPr lang="sl-SI" dirty="0"/>
          </a:p>
          <a:p>
            <a:pPr indent="0" fontAlgn="auto">
              <a:spcAft>
                <a:spcPts val="0"/>
              </a:spcAft>
              <a:buFont typeface="Wingdings" panose="05000000000000000000" pitchFamily="2" charset="2"/>
              <a:buNone/>
              <a:defRPr/>
            </a:pPr>
            <a:endParaRPr lang="sl-SI" dirty="0"/>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p:cTn id="4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5" dur="500"/>
                                        <p:tgtEl>
                                          <p:spTgt spid="3">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3">
                                            <p:txEl>
                                              <p:pRg st="5" end="5"/>
                                            </p:txEl>
                                          </p:spTgt>
                                        </p:tgtEl>
                                        <p:attrNameLst>
                                          <p:attrName>style.visibility</p:attrName>
                                        </p:attrNameLst>
                                      </p:cBhvr>
                                      <p:to>
                                        <p:strVal val="visible"/>
                                      </p:to>
                                    </p:set>
                                    <p:anim calcmode="lin" valueType="num">
                                      <p:cBhvr>
                                        <p:cTn id="5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91472-26A6-4D52-A917-5798405465E7}"/>
              </a:ext>
            </a:extLst>
          </p:cNvPr>
          <p:cNvSpPr>
            <a:spLocks noGrp="1"/>
          </p:cNvSpPr>
          <p:nvPr>
            <p:ph type="title"/>
          </p:nvPr>
        </p:nvSpPr>
        <p:spPr/>
        <p:txBody>
          <a:bodyPr/>
          <a:lstStyle/>
          <a:p>
            <a:pPr fontAlgn="auto">
              <a:spcAft>
                <a:spcPts val="0"/>
              </a:spcAft>
              <a:defRPr/>
            </a:pPr>
            <a:r>
              <a:rPr lang="sl-SI" dirty="0"/>
              <a:t>Slike...</a:t>
            </a:r>
          </a:p>
        </p:txBody>
      </p:sp>
      <p:pic>
        <p:nvPicPr>
          <p:cNvPr id="3" name="Picture 2">
            <a:extLst>
              <a:ext uri="{FF2B5EF4-FFF2-40B4-BE49-F238E27FC236}">
                <a16:creationId xmlns:a16="http://schemas.microsoft.com/office/drawing/2014/main" id="{725ACB84-4BAB-4C8F-9B8A-B390406670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828800"/>
            <a:ext cx="2085975" cy="27622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 name="Picture 4">
            <a:extLst>
              <a:ext uri="{FF2B5EF4-FFF2-40B4-BE49-F238E27FC236}">
                <a16:creationId xmlns:a16="http://schemas.microsoft.com/office/drawing/2014/main" id="{1AC47BC8-A8F7-4BA5-9BE0-42C006BBE65A}"/>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886200" y="2251295"/>
            <a:ext cx="3698240" cy="277368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circle(in)">
                                      <p:cBhvr>
                                        <p:cTn id="15" dur="20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5"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2000"/>
                                        <p:tgtEl>
                                          <p:spTgt spid="5"/>
                                        </p:tgtEl>
                                      </p:cBhvr>
                                    </p:animEffect>
                                    <p:anim calcmode="lin" valueType="num">
                                      <p:cBhvr>
                                        <p:cTn id="21" dur="2000" fill="hold"/>
                                        <p:tgtEl>
                                          <p:spTgt spid="5"/>
                                        </p:tgtEl>
                                        <p:attrNameLst>
                                          <p:attrName>ppt_w</p:attrName>
                                        </p:attrNameLst>
                                      </p:cBhvr>
                                      <p:tavLst>
                                        <p:tav tm="0" fmla="#ppt_w*sin(2.5*pi*$)">
                                          <p:val>
                                            <p:fltVal val="0"/>
                                          </p:val>
                                        </p:tav>
                                        <p:tav tm="100000">
                                          <p:val>
                                            <p:fltVal val="1"/>
                                          </p:val>
                                        </p:tav>
                                      </p:tavLst>
                                    </p:anim>
                                    <p:anim calcmode="lin" valueType="num">
                                      <p:cBhvr>
                                        <p:cTn id="22"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7D9EB-B0E0-4978-9C9F-7E93F5F1C318}"/>
              </a:ext>
            </a:extLst>
          </p:cNvPr>
          <p:cNvSpPr>
            <a:spLocks noGrp="1"/>
          </p:cNvSpPr>
          <p:nvPr>
            <p:ph type="title"/>
          </p:nvPr>
        </p:nvSpPr>
        <p:spPr/>
        <p:txBody>
          <a:bodyPr/>
          <a:lstStyle/>
          <a:p>
            <a:pPr fontAlgn="auto">
              <a:spcAft>
                <a:spcPts val="0"/>
              </a:spcAft>
              <a:defRPr/>
            </a:pPr>
            <a:r>
              <a:rPr lang="sl-SI" dirty="0"/>
              <a:t>Oton župančič</a:t>
            </a:r>
          </a:p>
        </p:txBody>
      </p:sp>
      <p:sp>
        <p:nvSpPr>
          <p:cNvPr id="3" name="Content Placeholder 2">
            <a:extLst>
              <a:ext uri="{FF2B5EF4-FFF2-40B4-BE49-F238E27FC236}">
                <a16:creationId xmlns:a16="http://schemas.microsoft.com/office/drawing/2014/main" id="{506A4D24-5ABD-4BC3-B2AD-4D45DD1F982D}"/>
              </a:ext>
            </a:extLst>
          </p:cNvPr>
          <p:cNvSpPr>
            <a:spLocks noGrp="1"/>
          </p:cNvSpPr>
          <p:nvPr>
            <p:ph idx="1"/>
          </p:nvPr>
        </p:nvSpPr>
        <p:spPr>
          <a:xfrm>
            <a:off x="2971800" y="2514600"/>
            <a:ext cx="5257800" cy="3048000"/>
          </a:xfrm>
        </p:spPr>
        <p:txBody>
          <a:bodyPr/>
          <a:lstStyle/>
          <a:p>
            <a:r>
              <a:rPr lang="sl-SI" altLang="sl-SI"/>
              <a:t>slovenski pesnik, dramatik, prevajalec in urednik revije Ljubljanski zvon, </a:t>
            </a:r>
            <a:r>
              <a:rPr lang="sl-SI" altLang="sl-SI" b="1"/>
              <a:t>* 23. januar 1878</a:t>
            </a:r>
            <a:r>
              <a:rPr lang="sl-SI" altLang="sl-SI"/>
              <a:t>, Vinica, Bela krajina</a:t>
            </a:r>
            <a:r>
              <a:rPr lang="sl-SI" altLang="sl-SI" b="1"/>
              <a:t>, † 11. junij 1949</a:t>
            </a:r>
            <a:r>
              <a:rPr lang="sl-SI" altLang="sl-SI"/>
              <a:t>, Ljubljana.</a:t>
            </a:r>
          </a:p>
        </p:txBody>
      </p:sp>
      <p:pic>
        <p:nvPicPr>
          <p:cNvPr id="5" name="Picture 4">
            <a:extLst>
              <a:ext uri="{FF2B5EF4-FFF2-40B4-BE49-F238E27FC236}">
                <a16:creationId xmlns:a16="http://schemas.microsoft.com/office/drawing/2014/main" id="{12A11037-0CA4-42A4-BF53-85230876DA2C}"/>
              </a:ext>
            </a:extLst>
          </p:cNvPr>
          <p:cNvPicPr>
            <a:picLocks noChangeAspect="1"/>
          </p:cNvPicPr>
          <p:nvPr/>
        </p:nvPicPr>
        <p:blipFill>
          <a:blip r:embed="rId2"/>
          <a:stretch>
            <a:fillRect/>
          </a:stretch>
        </p:blipFill>
        <p:spPr>
          <a:xfrm>
            <a:off x="609600" y="1752600"/>
            <a:ext cx="2266950" cy="304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E2EC6-045B-42FA-B560-CCC88E24F264}"/>
              </a:ext>
            </a:extLst>
          </p:cNvPr>
          <p:cNvSpPr>
            <a:spLocks noGrp="1"/>
          </p:cNvSpPr>
          <p:nvPr>
            <p:ph type="title"/>
          </p:nvPr>
        </p:nvSpPr>
        <p:spPr/>
        <p:txBody>
          <a:bodyPr/>
          <a:lstStyle/>
          <a:p>
            <a:pPr fontAlgn="auto">
              <a:spcAft>
                <a:spcPts val="0"/>
              </a:spcAft>
              <a:defRPr/>
            </a:pPr>
            <a:r>
              <a:rPr lang="sl-SI" dirty="0"/>
              <a:t>Življenje</a:t>
            </a:r>
          </a:p>
        </p:txBody>
      </p:sp>
      <p:sp>
        <p:nvSpPr>
          <p:cNvPr id="3" name="Content Placeholder 2">
            <a:extLst>
              <a:ext uri="{FF2B5EF4-FFF2-40B4-BE49-F238E27FC236}">
                <a16:creationId xmlns:a16="http://schemas.microsoft.com/office/drawing/2014/main" id="{7DC49E94-C451-4039-8632-6D5677D25653}"/>
              </a:ext>
            </a:extLst>
          </p:cNvPr>
          <p:cNvSpPr>
            <a:spLocks noGrp="1"/>
          </p:cNvSpPr>
          <p:nvPr>
            <p:ph idx="1"/>
          </p:nvPr>
        </p:nvSpPr>
        <p:spPr>
          <a:xfrm>
            <a:off x="1371600" y="2209800"/>
            <a:ext cx="6400800" cy="3276600"/>
          </a:xfrm>
        </p:spPr>
        <p:txBody>
          <a:bodyPr rtlCol="0">
            <a:normAutofit fontScale="92500" lnSpcReduction="20000"/>
          </a:bodyPr>
          <a:lstStyle/>
          <a:p>
            <a:pPr indent="-274320" fontAlgn="auto">
              <a:spcAft>
                <a:spcPts val="0"/>
              </a:spcAft>
              <a:defRPr/>
            </a:pPr>
            <a:r>
              <a:rPr lang="sl-SI" dirty="0"/>
              <a:t> Rodil se je 23. januarja leta 1878 v Vinici v Beli krajini v </a:t>
            </a:r>
            <a:r>
              <a:rPr lang="sl-SI" b="1" dirty="0"/>
              <a:t>premožni družini</a:t>
            </a:r>
            <a:r>
              <a:rPr lang="sl-SI" dirty="0"/>
              <a:t>. </a:t>
            </a:r>
            <a:r>
              <a:rPr lang="sl-SI" b="1" dirty="0"/>
              <a:t>Oče Franc</a:t>
            </a:r>
            <a:r>
              <a:rPr lang="sl-SI" dirty="0"/>
              <a:t> je bil doma iz Selišč pri Dolenjskih Toplicah, </a:t>
            </a:r>
            <a:r>
              <a:rPr lang="sl-SI" b="1" dirty="0"/>
              <a:t>mati Ana</a:t>
            </a:r>
            <a:r>
              <a:rPr lang="sl-SI" dirty="0"/>
              <a:t> pa je bila </a:t>
            </a:r>
            <a:r>
              <a:rPr lang="sl-SI" b="1" dirty="0"/>
              <a:t>hrvaškega rodu</a:t>
            </a:r>
            <a:r>
              <a:rPr lang="sl-SI" dirty="0"/>
              <a:t>.</a:t>
            </a:r>
          </a:p>
          <a:p>
            <a:pPr indent="-274320" fontAlgn="auto">
              <a:spcAft>
                <a:spcPts val="0"/>
              </a:spcAft>
              <a:defRPr/>
            </a:pPr>
            <a:r>
              <a:rPr lang="sl-SI" b="1" dirty="0"/>
              <a:t>Otroštvo je preživel </a:t>
            </a:r>
            <a:r>
              <a:rPr lang="sl-SI" dirty="0"/>
              <a:t>v idilični </a:t>
            </a:r>
            <a:r>
              <a:rPr lang="sl-SI" b="1" dirty="0"/>
              <a:t>vasi Dragatuš</a:t>
            </a:r>
            <a:r>
              <a:rPr lang="sl-SI" dirty="0"/>
              <a:t>. </a:t>
            </a:r>
            <a:r>
              <a:rPr lang="sl-SI" b="1" dirty="0"/>
              <a:t>Osnovno šolo </a:t>
            </a:r>
            <a:r>
              <a:rPr lang="sl-SI" dirty="0"/>
              <a:t>je končal v </a:t>
            </a:r>
            <a:r>
              <a:rPr lang="sl-SI" b="1" dirty="0"/>
              <a:t>Vinici</a:t>
            </a:r>
            <a:r>
              <a:rPr lang="sl-SI" dirty="0"/>
              <a:t>, večino nižje </a:t>
            </a:r>
            <a:r>
              <a:rPr lang="sl-SI" b="1" dirty="0"/>
              <a:t>gimnazije v Novem mestu</a:t>
            </a:r>
            <a:r>
              <a:rPr lang="sl-SI" dirty="0"/>
              <a:t>, nato pa se je družina </a:t>
            </a:r>
            <a:r>
              <a:rPr lang="sl-SI" b="1" dirty="0"/>
              <a:t>odselila v Ljubljano</a:t>
            </a:r>
            <a:r>
              <a:rPr lang="sl-SI" dirty="0"/>
              <a:t>, </a:t>
            </a:r>
            <a:r>
              <a:rPr lang="sl-SI" b="1" dirty="0"/>
              <a:t>kjer je dokončal gimnazijo</a:t>
            </a:r>
            <a:r>
              <a:rPr lang="sl-SI" dirty="0"/>
              <a:t>.</a:t>
            </a:r>
          </a:p>
          <a:p>
            <a:pPr indent="-274320" fontAlgn="auto">
              <a:spcAft>
                <a:spcPts val="0"/>
              </a:spcAft>
              <a:defRPr/>
            </a:pPr>
            <a:r>
              <a:rPr lang="sl-SI" b="1" dirty="0"/>
              <a:t>Živel je v Parizu, v Švici in Nemčiji</a:t>
            </a:r>
            <a:r>
              <a:rPr lang="sl-SI" dirty="0"/>
              <a:t>, kjer </a:t>
            </a:r>
            <a:r>
              <a:rPr lang="sl-SI" b="1" dirty="0"/>
              <a:t>se je preživljal </a:t>
            </a:r>
            <a:r>
              <a:rPr lang="sl-SI" dirty="0"/>
              <a:t>z zasebnim </a:t>
            </a:r>
            <a:r>
              <a:rPr lang="sl-SI" b="1" dirty="0"/>
              <a:t>poučevanjem</a:t>
            </a:r>
            <a:r>
              <a:rPr lang="sl-SI" dirty="0"/>
              <a:t>. </a:t>
            </a:r>
            <a:r>
              <a:rPr lang="sl-SI" b="1" dirty="0"/>
              <a:t>Vrnil se je </a:t>
            </a:r>
            <a:r>
              <a:rPr lang="sl-SI" dirty="0"/>
              <a:t>v Ljubljano in </a:t>
            </a:r>
            <a:r>
              <a:rPr lang="sl-SI" b="1" dirty="0"/>
              <a:t>po Aškerčevi</a:t>
            </a:r>
            <a:r>
              <a:rPr lang="sl-SI" b="1" u="sng" dirty="0"/>
              <a:t> smrti </a:t>
            </a:r>
            <a:r>
              <a:rPr lang="sl-SI" dirty="0"/>
              <a:t>postal </a:t>
            </a:r>
            <a:r>
              <a:rPr lang="sl-SI" b="1" dirty="0"/>
              <a:t>mestni arhivar</a:t>
            </a:r>
            <a:r>
              <a:rPr lang="sl-SI" dirty="0"/>
              <a:t>.  </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1F473-0189-4C39-B171-16F22264BD3F}"/>
              </a:ext>
            </a:extLst>
          </p:cNvPr>
          <p:cNvSpPr>
            <a:spLocks noGrp="1"/>
          </p:cNvSpPr>
          <p:nvPr>
            <p:ph type="title"/>
          </p:nvPr>
        </p:nvSpPr>
        <p:spPr/>
        <p:txBody>
          <a:bodyPr/>
          <a:lstStyle/>
          <a:p>
            <a:pPr fontAlgn="auto">
              <a:spcAft>
                <a:spcPts val="0"/>
              </a:spcAft>
              <a:defRPr/>
            </a:pPr>
            <a:r>
              <a:rPr lang="sl-SI" dirty="0"/>
              <a:t>Življenje...</a:t>
            </a:r>
          </a:p>
        </p:txBody>
      </p:sp>
      <p:sp>
        <p:nvSpPr>
          <p:cNvPr id="3" name="Content Placeholder 2">
            <a:extLst>
              <a:ext uri="{FF2B5EF4-FFF2-40B4-BE49-F238E27FC236}">
                <a16:creationId xmlns:a16="http://schemas.microsoft.com/office/drawing/2014/main" id="{8B3360F0-CD07-49B7-88B3-9163C75DA872}"/>
              </a:ext>
            </a:extLst>
          </p:cNvPr>
          <p:cNvSpPr>
            <a:spLocks noGrp="1"/>
          </p:cNvSpPr>
          <p:nvPr>
            <p:ph idx="1"/>
          </p:nvPr>
        </p:nvSpPr>
        <p:spPr>
          <a:xfrm>
            <a:off x="1371600" y="2438400"/>
            <a:ext cx="6400800" cy="3048000"/>
          </a:xfrm>
        </p:spPr>
        <p:txBody>
          <a:bodyPr/>
          <a:lstStyle/>
          <a:p>
            <a:r>
              <a:rPr lang="sl-SI" altLang="sl-SI"/>
              <a:t>Med </a:t>
            </a:r>
            <a:r>
              <a:rPr lang="sl-SI" altLang="sl-SI" b="1"/>
              <a:t>drugo svetovno vojno </a:t>
            </a:r>
            <a:r>
              <a:rPr lang="sl-SI" altLang="sl-SI"/>
              <a:t>je bil povezan z </a:t>
            </a:r>
            <a:r>
              <a:rPr lang="sl-SI" altLang="sl-SI" b="1"/>
              <a:t>NOB</a:t>
            </a:r>
            <a:r>
              <a:rPr lang="sl-SI" altLang="sl-SI"/>
              <a:t>-jem. Po koncu </a:t>
            </a:r>
            <a:r>
              <a:rPr lang="sl-SI" altLang="sl-SI" b="1"/>
              <a:t>druge svetovne vojne</a:t>
            </a:r>
            <a:r>
              <a:rPr lang="sl-SI" altLang="sl-SI"/>
              <a:t> je bil poslanec ljudske skupščine. Ob njegovi sedemdesetletnici mu je tedanja oblast podelila naziv </a:t>
            </a:r>
            <a:r>
              <a:rPr lang="sl-SI" altLang="sl-SI" b="1"/>
              <a:t>»ljudski umetnik«, </a:t>
            </a:r>
            <a:r>
              <a:rPr lang="sl-SI" altLang="sl-SI"/>
              <a:t>ljubljanska univerza pa ga je imenovala za častnega </a:t>
            </a:r>
            <a:r>
              <a:rPr lang="sl-SI" altLang="sl-SI" b="1"/>
              <a:t>doktorja</a:t>
            </a:r>
            <a:r>
              <a:rPr lang="sl-SI" altLang="sl-SI"/>
              <a:t>. </a:t>
            </a:r>
            <a:r>
              <a:rPr lang="sl-SI" altLang="sl-SI" b="1"/>
              <a:t>Umrl je v Ljubljani leta 1949 </a:t>
            </a:r>
            <a:r>
              <a:rPr lang="sl-SI" altLang="sl-SI"/>
              <a:t>in je </a:t>
            </a:r>
            <a:r>
              <a:rPr lang="sl-SI" altLang="sl-SI" b="1"/>
              <a:t>pokopan na Žalah</a:t>
            </a:r>
            <a:r>
              <a:rPr lang="sl-SI" altLang="sl-SI"/>
              <a:t>.</a:t>
            </a:r>
          </a:p>
          <a:p>
            <a:r>
              <a:rPr lang="sl-SI" altLang="sl-SI"/>
              <a:t>Njegova sinova sta </a:t>
            </a:r>
            <a:r>
              <a:rPr lang="sl-SI" altLang="sl-SI" b="1"/>
              <a:t>patofiziolog Andrej O. Župančič </a:t>
            </a:r>
            <a:r>
              <a:rPr lang="sl-SI" altLang="sl-SI"/>
              <a:t>in </a:t>
            </a:r>
            <a:r>
              <a:rPr lang="sl-SI" altLang="sl-SI" b="1"/>
              <a:t>arhitekt</a:t>
            </a:r>
            <a:r>
              <a:rPr lang="sl-SI" altLang="sl-SI"/>
              <a:t> </a:t>
            </a:r>
            <a:r>
              <a:rPr lang="sl-SI" altLang="sl-SI" b="1"/>
              <a:t>Marko Župančič</a:t>
            </a:r>
            <a:r>
              <a:rPr lang="sl-SI" altLang="sl-SI"/>
              <a:t>.</a:t>
            </a:r>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wheel(1)">
                                      <p:cBhvr>
                                        <p:cTn id="15" dur="2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wheel(1)">
                                      <p:cBhvr>
                                        <p:cTn id="2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0C066-E5F6-422B-B4FD-62628B6B029B}"/>
              </a:ext>
            </a:extLst>
          </p:cNvPr>
          <p:cNvSpPr>
            <a:spLocks noGrp="1"/>
          </p:cNvSpPr>
          <p:nvPr>
            <p:ph type="title"/>
          </p:nvPr>
        </p:nvSpPr>
        <p:spPr/>
        <p:txBody>
          <a:bodyPr/>
          <a:lstStyle/>
          <a:p>
            <a:pPr fontAlgn="auto">
              <a:spcAft>
                <a:spcPts val="0"/>
              </a:spcAft>
              <a:defRPr/>
            </a:pPr>
            <a:r>
              <a:rPr lang="sl-SI" dirty="0"/>
              <a:t>Moderna Spošno</a:t>
            </a:r>
          </a:p>
        </p:txBody>
      </p:sp>
      <p:sp>
        <p:nvSpPr>
          <p:cNvPr id="3" name="Content Placeholder 2">
            <a:extLst>
              <a:ext uri="{FF2B5EF4-FFF2-40B4-BE49-F238E27FC236}">
                <a16:creationId xmlns:a16="http://schemas.microsoft.com/office/drawing/2014/main" id="{ED3CF9C4-5C36-4D3E-94CA-9F8AECAFDB53}"/>
              </a:ext>
            </a:extLst>
          </p:cNvPr>
          <p:cNvSpPr>
            <a:spLocks noGrp="1"/>
          </p:cNvSpPr>
          <p:nvPr>
            <p:ph idx="1"/>
          </p:nvPr>
        </p:nvSpPr>
        <p:spPr>
          <a:xfrm>
            <a:off x="1371600" y="2438400"/>
            <a:ext cx="6400800" cy="3048000"/>
          </a:xfrm>
        </p:spPr>
        <p:txBody>
          <a:bodyPr/>
          <a:lstStyle/>
          <a:p>
            <a:r>
              <a:rPr lang="sl-SI" altLang="sl-SI"/>
              <a:t>Začetek leta 1899, ko izide Čaša opojnosti (Župančič) in Erotika ter Vinjete (Cankar).</a:t>
            </a:r>
          </a:p>
          <a:p>
            <a:r>
              <a:rPr lang="sl-SI" altLang="sl-SI"/>
              <a:t>Konec povezujemo s Cankarjevo smrtjo leta 1918; konec 1.svet.vojne.</a:t>
            </a:r>
          </a:p>
          <a:p>
            <a:endParaRPr lang="sl-SI" altLang="sl-SI"/>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8CA2-0942-4621-A95A-DD7CBFC84074}"/>
              </a:ext>
            </a:extLst>
          </p:cNvPr>
          <p:cNvSpPr>
            <a:spLocks noGrp="1"/>
          </p:cNvSpPr>
          <p:nvPr>
            <p:ph type="title"/>
          </p:nvPr>
        </p:nvSpPr>
        <p:spPr/>
        <p:txBody>
          <a:bodyPr/>
          <a:lstStyle/>
          <a:p>
            <a:pPr fontAlgn="auto">
              <a:spcAft>
                <a:spcPts val="0"/>
              </a:spcAft>
              <a:defRPr/>
            </a:pPr>
            <a:r>
              <a:rPr lang="sl-SI" dirty="0"/>
              <a:t>dela</a:t>
            </a:r>
          </a:p>
        </p:txBody>
      </p:sp>
      <p:sp>
        <p:nvSpPr>
          <p:cNvPr id="3" name="Content Placeholder 2">
            <a:extLst>
              <a:ext uri="{FF2B5EF4-FFF2-40B4-BE49-F238E27FC236}">
                <a16:creationId xmlns:a16="http://schemas.microsoft.com/office/drawing/2014/main" id="{1114DD07-5720-4C23-A063-ACFA794CD33A}"/>
              </a:ext>
            </a:extLst>
          </p:cNvPr>
          <p:cNvSpPr>
            <a:spLocks noGrp="1"/>
          </p:cNvSpPr>
          <p:nvPr>
            <p:ph idx="1"/>
          </p:nvPr>
        </p:nvSpPr>
        <p:spPr>
          <a:xfrm>
            <a:off x="1371600" y="2438400"/>
            <a:ext cx="6400800" cy="3048000"/>
          </a:xfrm>
        </p:spPr>
        <p:txBody>
          <a:bodyPr rtlCol="0">
            <a:normAutofit/>
          </a:bodyPr>
          <a:lstStyle/>
          <a:p>
            <a:pPr indent="0" fontAlgn="auto">
              <a:spcAft>
                <a:spcPts val="0"/>
              </a:spcAft>
              <a:buFont typeface="Wingdings" panose="05000000000000000000" pitchFamily="2" charset="2"/>
              <a:buNone/>
              <a:defRPr/>
            </a:pPr>
            <a:r>
              <a:rPr lang="sl-SI" b="1" dirty="0"/>
              <a:t>Poezije za odrasle</a:t>
            </a:r>
          </a:p>
          <a:p>
            <a:pPr indent="-274320" fontAlgn="auto">
              <a:spcAft>
                <a:spcPts val="0"/>
              </a:spcAft>
              <a:defRPr/>
            </a:pPr>
            <a:r>
              <a:rPr lang="sl-SI" dirty="0"/>
              <a:t>Čaša opojnosti (1899) </a:t>
            </a:r>
          </a:p>
          <a:p>
            <a:pPr indent="-274320" fontAlgn="auto">
              <a:spcAft>
                <a:spcPts val="0"/>
              </a:spcAft>
              <a:defRPr/>
            </a:pPr>
            <a:r>
              <a:rPr lang="sl-SI" dirty="0"/>
              <a:t>Čez plan (1904) </a:t>
            </a:r>
          </a:p>
          <a:p>
            <a:pPr indent="-274320" fontAlgn="auto">
              <a:spcAft>
                <a:spcPts val="0"/>
              </a:spcAft>
              <a:defRPr/>
            </a:pPr>
            <a:r>
              <a:rPr lang="sl-SI" dirty="0"/>
              <a:t>Samogovori (1908) </a:t>
            </a:r>
          </a:p>
          <a:p>
            <a:pPr indent="-274320" fontAlgn="auto">
              <a:spcAft>
                <a:spcPts val="0"/>
              </a:spcAft>
              <a:defRPr/>
            </a:pPr>
            <a:r>
              <a:rPr lang="sl-SI" dirty="0"/>
              <a:t>V zarje Vidove (1920)</a:t>
            </a:r>
          </a:p>
          <a:p>
            <a:pPr indent="-274320" fontAlgn="auto">
              <a:spcAft>
                <a:spcPts val="0"/>
              </a:spcAft>
              <a:defRPr/>
            </a:pPr>
            <a:r>
              <a:rPr lang="sl-SI" dirty="0"/>
              <a:t>Zimzelen pod snegom (1945)</a:t>
            </a:r>
          </a:p>
        </p:txBody>
      </p:sp>
      <p:sp>
        <p:nvSpPr>
          <p:cNvPr id="4" name="Rectangle 3">
            <a:extLst>
              <a:ext uri="{FF2B5EF4-FFF2-40B4-BE49-F238E27FC236}">
                <a16:creationId xmlns:a16="http://schemas.microsoft.com/office/drawing/2014/main" id="{1E3B635A-EA3B-40DC-B98D-8F50AA75F9B3}"/>
              </a:ext>
            </a:extLst>
          </p:cNvPr>
          <p:cNvSpPr>
            <a:spLocks noChangeArrowheads="1"/>
          </p:cNvSpPr>
          <p:nvPr/>
        </p:nvSpPr>
        <p:spPr bwMode="auto">
          <a:xfrm>
            <a:off x="5105400" y="2940050"/>
            <a:ext cx="2286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r>
              <a:rPr lang="sl-SI" altLang="sl-SI"/>
              <a:t>»Kako bi dihal rad, poslušal, gledal,</a:t>
            </a:r>
          </a:p>
          <a:p>
            <a:r>
              <a:rPr lang="sl-SI" altLang="sl-SI"/>
              <a:t>sedel med vami, katero vmes povedal,</a:t>
            </a:r>
          </a:p>
          <a:p>
            <a:r>
              <a:rPr lang="sl-SI" altLang="sl-SI"/>
              <a:t>pa me tišči teptan nad mano grob preran.«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circle(in)">
                                      <p:cBhvr>
                                        <p:cTn id="20" dur="2000"/>
                                        <p:tgtEl>
                                          <p:spTgt spid="3">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circle(in)">
                                      <p:cBhvr>
                                        <p:cTn id="25" dur="2000"/>
                                        <p:tgtEl>
                                          <p:spTgt spid="3">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circle(in)">
                                      <p:cBhvr>
                                        <p:cTn id="30" dur="2000"/>
                                        <p:tgtEl>
                                          <p:spTgt spid="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circle(in)">
                                      <p:cBhvr>
                                        <p:cTn id="35" dur="2000"/>
                                        <p:tgtEl>
                                          <p:spTgt spid="3">
                                            <p:txEl>
                                              <p:pRg st="4" end="4"/>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circle(in)">
                                      <p:cBhvr>
                                        <p:cTn id="40" dur="2000"/>
                                        <p:tgtEl>
                                          <p:spTgt spid="3">
                                            <p:txEl>
                                              <p:pRg st="5" end="5"/>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p:cTn id="45" dur="500" fill="hold"/>
                                        <p:tgtEl>
                                          <p:spTgt spid="4"/>
                                        </p:tgtEl>
                                        <p:attrNameLst>
                                          <p:attrName>ppt_w</p:attrName>
                                        </p:attrNameLst>
                                      </p:cBhvr>
                                      <p:tavLst>
                                        <p:tav tm="0">
                                          <p:val>
                                            <p:fltVal val="0"/>
                                          </p:val>
                                        </p:tav>
                                        <p:tav tm="100000">
                                          <p:val>
                                            <p:strVal val="#ppt_w"/>
                                          </p:val>
                                        </p:tav>
                                      </p:tavLst>
                                    </p:anim>
                                    <p:anim calcmode="lin" valueType="num">
                                      <p:cBhvr>
                                        <p:cTn id="46" dur="500" fill="hold"/>
                                        <p:tgtEl>
                                          <p:spTgt spid="4"/>
                                        </p:tgtEl>
                                        <p:attrNameLst>
                                          <p:attrName>ppt_h</p:attrName>
                                        </p:attrNameLst>
                                      </p:cBhvr>
                                      <p:tavLst>
                                        <p:tav tm="0">
                                          <p:val>
                                            <p:fltVal val="0"/>
                                          </p:val>
                                        </p:tav>
                                        <p:tav tm="100000">
                                          <p:val>
                                            <p:strVal val="#ppt_h"/>
                                          </p:val>
                                        </p:tav>
                                      </p:tavLst>
                                    </p:anim>
                                    <p:animEffect transition="in" filter="fade">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E8232-19D1-417C-B3A7-F8714C918BB5}"/>
              </a:ext>
            </a:extLst>
          </p:cNvPr>
          <p:cNvSpPr>
            <a:spLocks noGrp="1"/>
          </p:cNvSpPr>
          <p:nvPr>
            <p:ph type="title"/>
          </p:nvPr>
        </p:nvSpPr>
        <p:spPr/>
        <p:txBody>
          <a:bodyPr/>
          <a:lstStyle/>
          <a:p>
            <a:pPr fontAlgn="auto">
              <a:spcAft>
                <a:spcPts val="0"/>
              </a:spcAft>
              <a:defRPr/>
            </a:pPr>
            <a:r>
              <a:rPr lang="sl-SI" dirty="0"/>
              <a:t>Dela</a:t>
            </a:r>
          </a:p>
        </p:txBody>
      </p:sp>
      <p:sp>
        <p:nvSpPr>
          <p:cNvPr id="3" name="Content Placeholder 2">
            <a:extLst>
              <a:ext uri="{FF2B5EF4-FFF2-40B4-BE49-F238E27FC236}">
                <a16:creationId xmlns:a16="http://schemas.microsoft.com/office/drawing/2014/main" id="{9F17F4F9-E7E7-4FF0-BF38-1F438A83551E}"/>
              </a:ext>
            </a:extLst>
          </p:cNvPr>
          <p:cNvSpPr>
            <a:spLocks noGrp="1"/>
          </p:cNvSpPr>
          <p:nvPr>
            <p:ph idx="1"/>
          </p:nvPr>
        </p:nvSpPr>
        <p:spPr>
          <a:xfrm>
            <a:off x="1295400" y="2209800"/>
            <a:ext cx="6477000" cy="3276600"/>
          </a:xfrm>
        </p:spPr>
        <p:txBody>
          <a:bodyPr rtlCol="0">
            <a:normAutofit fontScale="92500" lnSpcReduction="20000"/>
          </a:bodyPr>
          <a:lstStyle/>
          <a:p>
            <a:pPr indent="0" fontAlgn="auto">
              <a:spcAft>
                <a:spcPts val="0"/>
              </a:spcAft>
              <a:buFont typeface="Wingdings" panose="05000000000000000000" pitchFamily="2" charset="2"/>
              <a:buNone/>
              <a:defRPr/>
            </a:pPr>
            <a:r>
              <a:rPr lang="sl-SI" b="1" dirty="0"/>
              <a:t>Otroške pesniške zbirke</a:t>
            </a:r>
          </a:p>
          <a:p>
            <a:pPr indent="-274320" fontAlgn="auto">
              <a:spcAft>
                <a:spcPts val="0"/>
              </a:spcAft>
              <a:defRPr/>
            </a:pPr>
            <a:r>
              <a:rPr lang="sl-SI" dirty="0"/>
              <a:t>Pisanice (1900) </a:t>
            </a:r>
          </a:p>
          <a:p>
            <a:pPr indent="-274320" fontAlgn="auto">
              <a:spcAft>
                <a:spcPts val="0"/>
              </a:spcAft>
              <a:defRPr/>
            </a:pPr>
            <a:r>
              <a:rPr lang="sl-SI" dirty="0"/>
              <a:t>Sto ugank (1915) </a:t>
            </a:r>
          </a:p>
          <a:p>
            <a:pPr indent="-274320" fontAlgn="auto">
              <a:spcAft>
                <a:spcPts val="0"/>
              </a:spcAft>
              <a:defRPr/>
            </a:pPr>
            <a:r>
              <a:rPr lang="sl-SI" dirty="0"/>
              <a:t>Ciciban in še kaj (1915)</a:t>
            </a:r>
          </a:p>
          <a:p>
            <a:pPr indent="0" fontAlgn="auto">
              <a:spcAft>
                <a:spcPts val="0"/>
              </a:spcAft>
              <a:buFont typeface="Wingdings" panose="05000000000000000000" pitchFamily="2" charset="2"/>
              <a:buNone/>
              <a:defRPr/>
            </a:pPr>
            <a:r>
              <a:rPr lang="sl-SI" dirty="0"/>
              <a:t>	</a:t>
            </a:r>
          </a:p>
          <a:p>
            <a:pPr indent="0" algn="ctr" fontAlgn="auto">
              <a:spcAft>
                <a:spcPts val="0"/>
              </a:spcAft>
              <a:buFont typeface="Wingdings" panose="05000000000000000000" pitchFamily="2" charset="2"/>
              <a:buNone/>
              <a:defRPr/>
            </a:pPr>
            <a:r>
              <a:rPr lang="sl-SI" dirty="0"/>
              <a:t>»Meh za smeh in vrečo sreče</a:t>
            </a:r>
          </a:p>
          <a:p>
            <a:pPr indent="0" algn="ctr" fontAlgn="auto">
              <a:spcAft>
                <a:spcPts val="0"/>
              </a:spcAft>
              <a:buFont typeface="Wingdings" panose="05000000000000000000" pitchFamily="2" charset="2"/>
              <a:buNone/>
              <a:defRPr/>
            </a:pPr>
            <a:r>
              <a:rPr lang="sl-SI" dirty="0"/>
              <a:t>Ciciban za name vleče, ne za hišo zidano,</a:t>
            </a:r>
          </a:p>
          <a:p>
            <a:pPr indent="0" algn="ctr" fontAlgn="auto">
              <a:spcAft>
                <a:spcPts val="0"/>
              </a:spcAft>
              <a:buFont typeface="Wingdings" panose="05000000000000000000" pitchFamily="2" charset="2"/>
              <a:buNone/>
              <a:defRPr/>
            </a:pPr>
            <a:r>
              <a:rPr lang="sl-SI" dirty="0"/>
              <a:t>Le za voljo židano! «</a:t>
            </a:r>
          </a:p>
          <a:p>
            <a:pPr indent="-274320" fontAlgn="auto">
              <a:spcAft>
                <a:spcPts val="0"/>
              </a:spcAft>
              <a:defRPr/>
            </a:pPr>
            <a:endParaRPr lang="sl-SI" dirty="0"/>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3">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3">
                                            <p:txEl>
                                              <p:pRg st="4" end="4"/>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3">
                                            <p:txEl>
                                              <p:pRg st="5" end="5"/>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 calcmode="lin" valueType="num">
                                      <p:cBhvr>
                                        <p:cTn id="56"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3">
                                            <p:txEl>
                                              <p:pRg st="6" end="6"/>
                                            </p:txEl>
                                          </p:spTgt>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 calcmode="lin" valueType="num">
                                      <p:cBhvr>
                                        <p:cTn id="6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Content Placeholder 6">
            <a:extLst>
              <a:ext uri="{FF2B5EF4-FFF2-40B4-BE49-F238E27FC236}">
                <a16:creationId xmlns:a16="http://schemas.microsoft.com/office/drawing/2014/main" id="{D4B82DD7-3625-4CD9-BC5A-340D9443766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rcRect/>
          <a:stretch>
            <a:fillRect/>
          </a:stretch>
        </p:blipFill>
        <p:spPr>
          <a:xfrm>
            <a:off x="1066800" y="3276600"/>
            <a:ext cx="3959225" cy="2395538"/>
          </a:xfrm>
        </p:spPr>
      </p:pic>
      <p:sp>
        <p:nvSpPr>
          <p:cNvPr id="4" name="Title 3">
            <a:extLst>
              <a:ext uri="{FF2B5EF4-FFF2-40B4-BE49-F238E27FC236}">
                <a16:creationId xmlns:a16="http://schemas.microsoft.com/office/drawing/2014/main" id="{27B3E96D-9213-4259-89DC-F6D0F06D9471}"/>
              </a:ext>
            </a:extLst>
          </p:cNvPr>
          <p:cNvSpPr>
            <a:spLocks noGrp="1"/>
          </p:cNvSpPr>
          <p:nvPr>
            <p:ph type="title"/>
          </p:nvPr>
        </p:nvSpPr>
        <p:spPr/>
        <p:txBody>
          <a:bodyPr/>
          <a:lstStyle/>
          <a:p>
            <a:pPr fontAlgn="auto">
              <a:spcAft>
                <a:spcPts val="0"/>
              </a:spcAft>
              <a:defRPr/>
            </a:pPr>
            <a:r>
              <a:rPr lang="sl-SI" dirty="0"/>
              <a:t>Slike...</a:t>
            </a:r>
          </a:p>
        </p:txBody>
      </p:sp>
      <p:sp>
        <p:nvSpPr>
          <p:cNvPr id="5" name="Text Placeholder 4">
            <a:extLst>
              <a:ext uri="{FF2B5EF4-FFF2-40B4-BE49-F238E27FC236}">
                <a16:creationId xmlns:a16="http://schemas.microsoft.com/office/drawing/2014/main" id="{D995A67A-80CA-4948-A676-72730EE923F5}"/>
              </a:ext>
            </a:extLst>
          </p:cNvPr>
          <p:cNvSpPr>
            <a:spLocks noGrp="1"/>
          </p:cNvSpPr>
          <p:nvPr>
            <p:ph type="body" idx="1"/>
          </p:nvPr>
        </p:nvSpPr>
        <p:spPr>
          <a:xfrm>
            <a:off x="1371600" y="2362200"/>
            <a:ext cx="3125788" cy="450850"/>
          </a:xfrm>
        </p:spPr>
        <p:txBody>
          <a:bodyPr rtlCol="0">
            <a:normAutofit lnSpcReduction="10000"/>
          </a:bodyPr>
          <a:lstStyle/>
          <a:p>
            <a:pPr fontAlgn="auto">
              <a:spcAft>
                <a:spcPts val="0"/>
              </a:spcAft>
              <a:defRPr/>
            </a:pPr>
            <a:r>
              <a:rPr lang="sl-SI" dirty="0"/>
              <a:t>Rojstna hiša</a:t>
            </a:r>
          </a:p>
        </p:txBody>
      </p:sp>
      <p:sp>
        <p:nvSpPr>
          <p:cNvPr id="6" name="Text Placeholder 5">
            <a:extLst>
              <a:ext uri="{FF2B5EF4-FFF2-40B4-BE49-F238E27FC236}">
                <a16:creationId xmlns:a16="http://schemas.microsoft.com/office/drawing/2014/main" id="{A5420067-0FC3-483C-879E-3AE5E8147E38}"/>
              </a:ext>
            </a:extLst>
          </p:cNvPr>
          <p:cNvSpPr>
            <a:spLocks noGrp="1"/>
          </p:cNvSpPr>
          <p:nvPr>
            <p:ph type="body" sz="quarter" idx="3"/>
          </p:nvPr>
        </p:nvSpPr>
        <p:spPr>
          <a:xfrm>
            <a:off x="4645025" y="2359025"/>
            <a:ext cx="3127375" cy="447675"/>
          </a:xfrm>
        </p:spPr>
        <p:txBody>
          <a:bodyPr rtlCol="0">
            <a:normAutofit lnSpcReduction="10000"/>
          </a:bodyPr>
          <a:lstStyle/>
          <a:p>
            <a:pPr fontAlgn="auto">
              <a:spcAft>
                <a:spcPts val="0"/>
              </a:spcAft>
              <a:defRPr/>
            </a:pPr>
            <a:r>
              <a:rPr lang="sl-SI" dirty="0"/>
              <a:t>Ciciban</a:t>
            </a:r>
          </a:p>
        </p:txBody>
      </p:sp>
      <p:pic>
        <p:nvPicPr>
          <p:cNvPr id="12" name="Content Placeholder 11">
            <a:extLst>
              <a:ext uri="{FF2B5EF4-FFF2-40B4-BE49-F238E27FC236}">
                <a16:creationId xmlns:a16="http://schemas.microsoft.com/office/drawing/2014/main" id="{E9E3AC14-8307-4900-BF56-ED9F371144C2}"/>
              </a:ext>
            </a:extLst>
          </p:cNvPr>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5486400" y="2895600"/>
            <a:ext cx="1621156" cy="226770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9CC75-FDE6-4271-88FC-472AC98DDC74}"/>
              </a:ext>
            </a:extLst>
          </p:cNvPr>
          <p:cNvSpPr>
            <a:spLocks noGrp="1"/>
          </p:cNvSpPr>
          <p:nvPr>
            <p:ph type="title"/>
          </p:nvPr>
        </p:nvSpPr>
        <p:spPr>
          <a:xfrm>
            <a:off x="838200" y="1295400"/>
            <a:ext cx="7162800" cy="685800"/>
          </a:xfrm>
        </p:spPr>
        <p:txBody>
          <a:bodyPr>
            <a:normAutofit fontScale="90000"/>
          </a:bodyPr>
          <a:lstStyle/>
          <a:p>
            <a:pPr fontAlgn="auto">
              <a:spcAft>
                <a:spcPts val="0"/>
              </a:spcAft>
              <a:defRPr/>
            </a:pPr>
            <a:r>
              <a:rPr lang="sl-SI" dirty="0"/>
              <a:t>Josip Murn - Aleksandrov</a:t>
            </a:r>
          </a:p>
        </p:txBody>
      </p:sp>
      <p:sp>
        <p:nvSpPr>
          <p:cNvPr id="3" name="Content Placeholder 2">
            <a:extLst>
              <a:ext uri="{FF2B5EF4-FFF2-40B4-BE49-F238E27FC236}">
                <a16:creationId xmlns:a16="http://schemas.microsoft.com/office/drawing/2014/main" id="{1376D3B0-0652-4F8F-9A6E-7E0DF602FB37}"/>
              </a:ext>
            </a:extLst>
          </p:cNvPr>
          <p:cNvSpPr>
            <a:spLocks noGrp="1"/>
          </p:cNvSpPr>
          <p:nvPr>
            <p:ph idx="1"/>
          </p:nvPr>
        </p:nvSpPr>
        <p:spPr>
          <a:xfrm>
            <a:off x="1371600" y="2438400"/>
            <a:ext cx="6400800" cy="3048000"/>
          </a:xfrm>
        </p:spPr>
        <p:txBody>
          <a:bodyPr/>
          <a:lstStyle/>
          <a:p>
            <a:r>
              <a:rPr lang="sl-SI" altLang="sl-SI"/>
              <a:t>slovenski pesnik, </a:t>
            </a:r>
            <a:r>
              <a:rPr lang="sl-SI" altLang="sl-SI" b="1"/>
              <a:t>* 4. marec 1879</a:t>
            </a:r>
            <a:r>
              <a:rPr lang="sl-SI" altLang="sl-SI"/>
              <a:t>, Ljubljana, </a:t>
            </a:r>
            <a:r>
              <a:rPr lang="sl-SI" altLang="sl-SI" b="1"/>
              <a:t>† 18. junij 1901</a:t>
            </a:r>
            <a:r>
              <a:rPr lang="sl-SI" altLang="sl-SI"/>
              <a:t>, Ljubljana.</a:t>
            </a:r>
          </a:p>
        </p:txBody>
      </p:sp>
      <p:pic>
        <p:nvPicPr>
          <p:cNvPr id="4" name="Picture 3">
            <a:extLst>
              <a:ext uri="{FF2B5EF4-FFF2-40B4-BE49-F238E27FC236}">
                <a16:creationId xmlns:a16="http://schemas.microsoft.com/office/drawing/2014/main" id="{A8A30DD3-CE1B-4FF6-A2A4-CA1C40B98B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438400"/>
            <a:ext cx="3262313" cy="439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07F36-9523-4FFE-8394-40EE0E123442}"/>
              </a:ext>
            </a:extLst>
          </p:cNvPr>
          <p:cNvSpPr>
            <a:spLocks noGrp="1"/>
          </p:cNvSpPr>
          <p:nvPr>
            <p:ph type="title"/>
          </p:nvPr>
        </p:nvSpPr>
        <p:spPr/>
        <p:txBody>
          <a:bodyPr/>
          <a:lstStyle/>
          <a:p>
            <a:pPr fontAlgn="auto">
              <a:spcAft>
                <a:spcPts val="0"/>
              </a:spcAft>
              <a:defRPr/>
            </a:pPr>
            <a:r>
              <a:rPr lang="sl-SI" dirty="0"/>
              <a:t>življenje</a:t>
            </a:r>
          </a:p>
        </p:txBody>
      </p:sp>
      <p:sp>
        <p:nvSpPr>
          <p:cNvPr id="3" name="Content Placeholder 2">
            <a:extLst>
              <a:ext uri="{FF2B5EF4-FFF2-40B4-BE49-F238E27FC236}">
                <a16:creationId xmlns:a16="http://schemas.microsoft.com/office/drawing/2014/main" id="{C678C40D-5A30-4311-B943-3BB61D3AC875}"/>
              </a:ext>
            </a:extLst>
          </p:cNvPr>
          <p:cNvSpPr>
            <a:spLocks noGrp="1"/>
          </p:cNvSpPr>
          <p:nvPr>
            <p:ph idx="1"/>
          </p:nvPr>
        </p:nvSpPr>
        <p:spPr>
          <a:xfrm>
            <a:off x="1371600" y="2438400"/>
            <a:ext cx="6400800" cy="3276600"/>
          </a:xfrm>
        </p:spPr>
        <p:txBody>
          <a:bodyPr rtlCol="0">
            <a:normAutofit fontScale="92500" lnSpcReduction="10000"/>
          </a:bodyPr>
          <a:lstStyle/>
          <a:p>
            <a:pPr indent="-274320" fontAlgn="auto">
              <a:spcAft>
                <a:spcPts val="0"/>
              </a:spcAft>
              <a:defRPr/>
            </a:pPr>
            <a:r>
              <a:rPr lang="sl-SI" b="1" dirty="0"/>
              <a:t>Rodil se je kot nezakonski otrok Mariji Murn in Ignacu Cankarju</a:t>
            </a:r>
            <a:r>
              <a:rPr lang="sl-SI" dirty="0"/>
              <a:t>. </a:t>
            </a:r>
          </a:p>
          <a:p>
            <a:pPr indent="-274320" fontAlgn="auto">
              <a:spcAft>
                <a:spcPts val="0"/>
              </a:spcAft>
              <a:defRPr/>
            </a:pPr>
            <a:r>
              <a:rPr lang="sl-SI" b="1" dirty="0"/>
              <a:t>Mati je prišla z Gorenjske </a:t>
            </a:r>
            <a:r>
              <a:rPr lang="sl-SI" dirty="0"/>
              <a:t>služit k </a:t>
            </a:r>
            <a:r>
              <a:rPr lang="sl-SI" b="1" dirty="0"/>
              <a:t>družini Mayer v Ljubljano</a:t>
            </a:r>
            <a:r>
              <a:rPr lang="sl-SI" dirty="0"/>
              <a:t>, kjer je bil njegov </a:t>
            </a:r>
            <a:r>
              <a:rPr lang="sl-SI" b="1" dirty="0"/>
              <a:t>oče hlapec.</a:t>
            </a:r>
          </a:p>
          <a:p>
            <a:pPr indent="-274320" fontAlgn="auto">
              <a:spcAft>
                <a:spcPts val="0"/>
              </a:spcAft>
              <a:defRPr/>
            </a:pPr>
            <a:r>
              <a:rPr lang="sl-SI" dirty="0"/>
              <a:t> Ta zanj </a:t>
            </a:r>
            <a:r>
              <a:rPr lang="sl-SI" b="1" dirty="0"/>
              <a:t>ni skrbel</a:t>
            </a:r>
            <a:r>
              <a:rPr lang="sl-SI" dirty="0"/>
              <a:t>, kmalu </a:t>
            </a:r>
            <a:r>
              <a:rPr lang="sl-SI" b="1" dirty="0"/>
              <a:t>po njegovem rojstvu</a:t>
            </a:r>
            <a:r>
              <a:rPr lang="sl-SI" dirty="0"/>
              <a:t> se je poročil z d</a:t>
            </a:r>
            <a:r>
              <a:rPr lang="sl-SI" b="1" dirty="0"/>
              <a:t>rug</a:t>
            </a:r>
            <a:r>
              <a:rPr lang="sl-SI" dirty="0"/>
              <a:t>o, štiri leta kasneje </a:t>
            </a:r>
            <a:r>
              <a:rPr lang="sl-SI" b="1" dirty="0"/>
              <a:t>pa umrl za tuberkolozo</a:t>
            </a:r>
            <a:r>
              <a:rPr lang="sl-SI" dirty="0"/>
              <a:t>. </a:t>
            </a:r>
          </a:p>
          <a:p>
            <a:pPr indent="-274320" fontAlgn="auto">
              <a:spcAft>
                <a:spcPts val="0"/>
              </a:spcAft>
              <a:defRPr/>
            </a:pPr>
            <a:r>
              <a:rPr lang="sl-SI" b="1" dirty="0"/>
              <a:t>Mati ga je v duševni stiski </a:t>
            </a:r>
            <a:r>
              <a:rPr lang="sl-SI" dirty="0"/>
              <a:t>dala v </a:t>
            </a:r>
            <a:r>
              <a:rPr lang="sl-SI" b="1" dirty="0"/>
              <a:t>rejo v Zadobrovo</a:t>
            </a:r>
            <a:r>
              <a:rPr lang="sl-SI" dirty="0"/>
              <a:t>, sama pa je šla </a:t>
            </a:r>
            <a:r>
              <a:rPr lang="sl-SI" b="1" dirty="0"/>
              <a:t>služit v Trst</a:t>
            </a:r>
            <a:r>
              <a:rPr lang="sl-SI" dirty="0"/>
              <a:t>, od </a:t>
            </a:r>
            <a:r>
              <a:rPr lang="sl-SI" b="1" dirty="0"/>
              <a:t>koder se ni vrnila</a:t>
            </a:r>
            <a:r>
              <a:rPr lang="sl-SI" dirty="0"/>
              <a:t>. </a:t>
            </a:r>
          </a:p>
        </p:txBody>
      </p:sp>
    </p:spTree>
  </p:cSld>
  <p:clrMapOvr>
    <a:masterClrMapping/>
  </p:clrMapOvr>
  <p:transition spd="slow">
    <p:pull/>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41BEB-4DB8-4238-8A1F-79B736513F04}"/>
              </a:ext>
            </a:extLst>
          </p:cNvPr>
          <p:cNvSpPr>
            <a:spLocks noGrp="1"/>
          </p:cNvSpPr>
          <p:nvPr>
            <p:ph type="title"/>
          </p:nvPr>
        </p:nvSpPr>
        <p:spPr/>
        <p:txBody>
          <a:bodyPr/>
          <a:lstStyle/>
          <a:p>
            <a:pPr fontAlgn="auto">
              <a:spcAft>
                <a:spcPts val="0"/>
              </a:spcAft>
              <a:defRPr/>
            </a:pPr>
            <a:r>
              <a:rPr lang="sl-SI" dirty="0"/>
              <a:t>Življenje...</a:t>
            </a:r>
          </a:p>
        </p:txBody>
      </p:sp>
      <p:sp>
        <p:nvSpPr>
          <p:cNvPr id="3" name="Content Placeholder 2">
            <a:extLst>
              <a:ext uri="{FF2B5EF4-FFF2-40B4-BE49-F238E27FC236}">
                <a16:creationId xmlns:a16="http://schemas.microsoft.com/office/drawing/2014/main" id="{B32F3932-85EB-4F7D-917B-54B135A240B9}"/>
              </a:ext>
            </a:extLst>
          </p:cNvPr>
          <p:cNvSpPr>
            <a:spLocks noGrp="1"/>
          </p:cNvSpPr>
          <p:nvPr>
            <p:ph idx="1"/>
          </p:nvPr>
        </p:nvSpPr>
        <p:spPr>
          <a:xfrm>
            <a:off x="1371600" y="2438400"/>
            <a:ext cx="6400800" cy="3429000"/>
          </a:xfrm>
        </p:spPr>
        <p:txBody>
          <a:bodyPr rtlCol="0">
            <a:normAutofit/>
          </a:bodyPr>
          <a:lstStyle/>
          <a:p>
            <a:pPr indent="-274320" fontAlgn="auto">
              <a:spcAft>
                <a:spcPts val="0"/>
              </a:spcAft>
              <a:defRPr/>
            </a:pPr>
            <a:r>
              <a:rPr lang="sl-SI" dirty="0"/>
              <a:t>Leta </a:t>
            </a:r>
            <a:r>
              <a:rPr lang="sl-SI" b="1" dirty="0"/>
              <a:t>1885</a:t>
            </a:r>
            <a:r>
              <a:rPr lang="sl-SI" dirty="0"/>
              <a:t> je bil sprejet v </a:t>
            </a:r>
            <a:r>
              <a:rPr lang="sl-SI" b="1" dirty="0"/>
              <a:t>cerkveni šolski zavod Marijanišče</a:t>
            </a:r>
            <a:r>
              <a:rPr lang="sl-SI" dirty="0"/>
              <a:t>. Od </a:t>
            </a:r>
            <a:r>
              <a:rPr lang="sl-SI" b="1" dirty="0"/>
              <a:t>leta 1890 do 1895 </a:t>
            </a:r>
            <a:r>
              <a:rPr lang="sl-SI" dirty="0"/>
              <a:t>je obiskoval </a:t>
            </a:r>
            <a:r>
              <a:rPr lang="sl-SI" b="1" dirty="0"/>
              <a:t>nižjo gimnazijo v Ljubljani </a:t>
            </a:r>
            <a:r>
              <a:rPr lang="sl-SI" dirty="0"/>
              <a:t>in objavljal rokopise svojih pesmi v literarnem časopisu </a:t>
            </a:r>
            <a:r>
              <a:rPr lang="sl-SI" b="1" dirty="0"/>
              <a:t>Dijaške vaje.</a:t>
            </a:r>
          </a:p>
          <a:p>
            <a:pPr indent="-274320" fontAlgn="auto">
              <a:spcAft>
                <a:spcPts val="0"/>
              </a:spcAft>
              <a:defRPr/>
            </a:pPr>
            <a:r>
              <a:rPr lang="sl-SI" dirty="0"/>
              <a:t>Po ljubljanskem potresu leta 1895 se je vrnil k materi Kalanovi, s katero sta se preselila v </a:t>
            </a:r>
            <a:r>
              <a:rPr lang="sl-SI" b="1" dirty="0"/>
              <a:t>Cukrarno</a:t>
            </a:r>
            <a:r>
              <a:rPr lang="sl-SI" dirty="0"/>
              <a:t>, kjer je preživel zadnji del svojega življenja. Tam se je spoprijateljil </a:t>
            </a:r>
            <a:r>
              <a:rPr lang="sl-SI" b="1" dirty="0"/>
              <a:t>z Ivanom Cankarjem</a:t>
            </a:r>
            <a:r>
              <a:rPr lang="sl-SI" dirty="0"/>
              <a:t>,</a:t>
            </a:r>
            <a:r>
              <a:rPr lang="sl-SI" b="1" dirty="0"/>
              <a:t> Dragotinom Kettejem in Otonom Župančičem</a:t>
            </a:r>
            <a:r>
              <a:rPr lang="sl-SI" dirty="0"/>
              <a:t>. Vpisal se je na </a:t>
            </a:r>
            <a:r>
              <a:rPr lang="sl-SI" b="1" dirty="0"/>
              <a:t>višjo gimnazijo </a:t>
            </a:r>
            <a:r>
              <a:rPr lang="sl-SI" dirty="0"/>
              <a:t>v Ljubljani in </a:t>
            </a:r>
            <a:r>
              <a:rPr lang="sl-SI" b="1" dirty="0"/>
              <a:t>postal sošolec Ivana Prijatelja</a:t>
            </a:r>
            <a:r>
              <a:rPr lang="sl-SI" dirty="0"/>
              <a:t>. </a:t>
            </a:r>
          </a:p>
        </p:txBody>
      </p:sp>
    </p:spTree>
  </p:cSld>
  <p:clrMapOvr>
    <a:masterClrMapping/>
  </p:clrMapOvr>
  <p:transition spd="slow">
    <p:randomBar dir="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BC50C-6A03-45E9-B19D-2C05F66320EC}"/>
              </a:ext>
            </a:extLst>
          </p:cNvPr>
          <p:cNvSpPr>
            <a:spLocks noGrp="1"/>
          </p:cNvSpPr>
          <p:nvPr>
            <p:ph type="title"/>
          </p:nvPr>
        </p:nvSpPr>
        <p:spPr/>
        <p:txBody>
          <a:bodyPr/>
          <a:lstStyle/>
          <a:p>
            <a:pPr fontAlgn="auto">
              <a:spcAft>
                <a:spcPts val="0"/>
              </a:spcAft>
              <a:defRPr/>
            </a:pPr>
            <a:r>
              <a:rPr lang="sl-SI" dirty="0"/>
              <a:t>Življenje...</a:t>
            </a:r>
          </a:p>
        </p:txBody>
      </p:sp>
      <p:sp>
        <p:nvSpPr>
          <p:cNvPr id="3" name="Content Placeholder 2">
            <a:extLst>
              <a:ext uri="{FF2B5EF4-FFF2-40B4-BE49-F238E27FC236}">
                <a16:creationId xmlns:a16="http://schemas.microsoft.com/office/drawing/2014/main" id="{897A4439-7E25-4887-A9D7-7BCF6B3A2EA1}"/>
              </a:ext>
            </a:extLst>
          </p:cNvPr>
          <p:cNvSpPr>
            <a:spLocks noGrp="1"/>
          </p:cNvSpPr>
          <p:nvPr>
            <p:ph idx="1"/>
          </p:nvPr>
        </p:nvSpPr>
        <p:spPr>
          <a:xfrm>
            <a:off x="1371600" y="2209800"/>
            <a:ext cx="6400800" cy="3810000"/>
          </a:xfrm>
        </p:spPr>
        <p:txBody>
          <a:bodyPr rtlCol="0">
            <a:normAutofit/>
          </a:bodyPr>
          <a:lstStyle/>
          <a:p>
            <a:pPr indent="-274320" fontAlgn="auto">
              <a:spcAft>
                <a:spcPts val="0"/>
              </a:spcAft>
              <a:defRPr/>
            </a:pPr>
            <a:r>
              <a:rPr lang="sl-SI" dirty="0"/>
              <a:t> </a:t>
            </a:r>
            <a:r>
              <a:rPr lang="sl-SI" b="1" dirty="0"/>
              <a:t>Zaljubil se je </a:t>
            </a:r>
            <a:r>
              <a:rPr lang="sl-SI" dirty="0"/>
              <a:t>v </a:t>
            </a:r>
            <a:r>
              <a:rPr lang="sl-SI" dirty="0">
                <a:effectLst>
                  <a:outerShdw blurRad="38100" dist="38100" dir="2700000" algn="tl">
                    <a:srgbClr val="000000">
                      <a:alpha val="43137"/>
                    </a:srgbClr>
                  </a:outerShdw>
                </a:effectLst>
              </a:rPr>
              <a:t>Almo Souvan </a:t>
            </a:r>
            <a:r>
              <a:rPr lang="sl-SI" dirty="0"/>
              <a:t>in ji v zborniku ljubljanskih maturantov posvetil cikel pesmi </a:t>
            </a:r>
            <a:r>
              <a:rPr lang="sl-SI" b="1" dirty="0"/>
              <a:t>Noči.</a:t>
            </a:r>
          </a:p>
          <a:p>
            <a:pPr indent="0" algn="ctr" fontAlgn="auto">
              <a:spcAft>
                <a:spcPts val="0"/>
              </a:spcAft>
              <a:buFont typeface="Wingdings" panose="05000000000000000000" pitchFamily="2" charset="2"/>
              <a:buNone/>
              <a:defRPr/>
            </a:pPr>
            <a:r>
              <a:rPr lang="sl-SI" b="1" dirty="0"/>
              <a:t>»Alma, glej, kak lučke</a:t>
            </a:r>
          </a:p>
          <a:p>
            <a:pPr indent="0" algn="ctr" fontAlgn="auto">
              <a:spcAft>
                <a:spcPts val="0"/>
              </a:spcAft>
              <a:buFont typeface="Wingdings" panose="05000000000000000000" pitchFamily="2" charset="2"/>
              <a:buNone/>
              <a:defRPr/>
            </a:pPr>
            <a:r>
              <a:rPr lang="sl-SI" b="1" dirty="0"/>
              <a:t>trudno se leskečejo...</a:t>
            </a:r>
          </a:p>
          <a:p>
            <a:pPr indent="0" algn="ctr" fontAlgn="auto">
              <a:spcAft>
                <a:spcPts val="0"/>
              </a:spcAft>
              <a:buFont typeface="Wingdings" panose="05000000000000000000" pitchFamily="2" charset="2"/>
              <a:buNone/>
              <a:defRPr/>
            </a:pPr>
            <a:r>
              <a:rPr lang="sl-SI" b="1" dirty="0"/>
              <a:t>Kakor duše neutešne tak trepečejo,</a:t>
            </a:r>
          </a:p>
          <a:p>
            <a:pPr indent="0" algn="ctr" fontAlgn="auto">
              <a:spcAft>
                <a:spcPts val="0"/>
              </a:spcAft>
              <a:buFont typeface="Wingdings" panose="05000000000000000000" pitchFamily="2" charset="2"/>
              <a:buNone/>
              <a:defRPr/>
            </a:pPr>
            <a:r>
              <a:rPr lang="sl-SI" b="1" dirty="0"/>
              <a:t>zadnje žarke dolge, mehke v temo mečejo,</a:t>
            </a:r>
          </a:p>
          <a:p>
            <a:pPr indent="0" algn="ctr" fontAlgn="auto">
              <a:spcAft>
                <a:spcPts val="0"/>
              </a:spcAft>
              <a:buFont typeface="Wingdings" panose="05000000000000000000" pitchFamily="2" charset="2"/>
              <a:buNone/>
              <a:defRPr/>
            </a:pPr>
            <a:r>
              <a:rPr lang="sl-SI" b="1" dirty="0"/>
              <a:t>ah, in teme grozne noči </a:t>
            </a:r>
          </a:p>
          <a:p>
            <a:pPr indent="0" algn="ctr" fontAlgn="auto">
              <a:spcAft>
                <a:spcPts val="0"/>
              </a:spcAft>
              <a:buFont typeface="Wingdings" panose="05000000000000000000" pitchFamily="2" charset="2"/>
              <a:buNone/>
              <a:defRPr/>
            </a:pPr>
            <a:r>
              <a:rPr lang="sl-SI" b="1" dirty="0"/>
              <a:t>dvigniti se nečejo.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D17E-980C-44FF-99B3-E1CCF1648D12}"/>
              </a:ext>
            </a:extLst>
          </p:cNvPr>
          <p:cNvSpPr>
            <a:spLocks noGrp="1"/>
          </p:cNvSpPr>
          <p:nvPr>
            <p:ph type="title"/>
          </p:nvPr>
        </p:nvSpPr>
        <p:spPr/>
        <p:txBody>
          <a:bodyPr/>
          <a:lstStyle/>
          <a:p>
            <a:pPr fontAlgn="auto">
              <a:spcAft>
                <a:spcPts val="0"/>
              </a:spcAft>
              <a:defRPr/>
            </a:pPr>
            <a:r>
              <a:rPr lang="sl-SI" dirty="0"/>
              <a:t>smrt</a:t>
            </a:r>
          </a:p>
        </p:txBody>
      </p:sp>
      <p:sp>
        <p:nvSpPr>
          <p:cNvPr id="3" name="Content Placeholder 2">
            <a:extLst>
              <a:ext uri="{FF2B5EF4-FFF2-40B4-BE49-F238E27FC236}">
                <a16:creationId xmlns:a16="http://schemas.microsoft.com/office/drawing/2014/main" id="{A2F373CA-5059-4031-8414-4390CBAF2E37}"/>
              </a:ext>
            </a:extLst>
          </p:cNvPr>
          <p:cNvSpPr>
            <a:spLocks noGrp="1"/>
          </p:cNvSpPr>
          <p:nvPr>
            <p:ph idx="1"/>
          </p:nvPr>
        </p:nvSpPr>
        <p:spPr>
          <a:xfrm>
            <a:off x="1371600" y="2438400"/>
            <a:ext cx="6400800" cy="3048000"/>
          </a:xfrm>
        </p:spPr>
        <p:txBody>
          <a:bodyPr/>
          <a:lstStyle/>
          <a:p>
            <a:r>
              <a:rPr lang="sl-SI" altLang="sl-SI"/>
              <a:t>Junija je v Cukrarni umrl za jetiko na isti postelji kot dve leti prej Kette. Pokopali so ga pri Sv. Krištofu, pozneje pa prenesli v grob pesnikov slovenske moderne na ljubljanskih Žalah, kjer je pokopan skupaj s Cankarjem, Kettejem in Župančičem.</a:t>
            </a:r>
          </a:p>
        </p:txBody>
      </p:sp>
      <p:pic>
        <p:nvPicPr>
          <p:cNvPr id="5" name="Picture 4">
            <a:extLst>
              <a:ext uri="{FF2B5EF4-FFF2-40B4-BE49-F238E27FC236}">
                <a16:creationId xmlns:a16="http://schemas.microsoft.com/office/drawing/2014/main" id="{8572B75B-E75E-4C16-815C-29902D369D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5486400"/>
          </a:xfrm>
          <a:prstGeom prst="rect">
            <a:avLst/>
          </a:prstGeom>
          <a:ln>
            <a:noFill/>
          </a:ln>
          <a:effectLst>
            <a:softEdge rad="112500"/>
          </a:effectLst>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73AFD-6D7F-4A59-B983-80F74C308489}"/>
              </a:ext>
            </a:extLst>
          </p:cNvPr>
          <p:cNvSpPr>
            <a:spLocks noGrp="1"/>
          </p:cNvSpPr>
          <p:nvPr>
            <p:ph type="title"/>
          </p:nvPr>
        </p:nvSpPr>
        <p:spPr/>
        <p:txBody>
          <a:bodyPr/>
          <a:lstStyle/>
          <a:p>
            <a:pPr fontAlgn="auto">
              <a:spcAft>
                <a:spcPts val="0"/>
              </a:spcAft>
              <a:defRPr/>
            </a:pPr>
            <a:r>
              <a:rPr lang="sl-SI" dirty="0"/>
              <a:t>Dela</a:t>
            </a:r>
          </a:p>
        </p:txBody>
      </p:sp>
      <p:sp>
        <p:nvSpPr>
          <p:cNvPr id="47107" name="Content Placeholder 2">
            <a:extLst>
              <a:ext uri="{FF2B5EF4-FFF2-40B4-BE49-F238E27FC236}">
                <a16:creationId xmlns:a16="http://schemas.microsoft.com/office/drawing/2014/main" id="{E799BEFB-E089-4470-926A-2F42ABCDCF42}"/>
              </a:ext>
            </a:extLst>
          </p:cNvPr>
          <p:cNvSpPr>
            <a:spLocks noGrp="1"/>
          </p:cNvSpPr>
          <p:nvPr>
            <p:ph idx="1"/>
          </p:nvPr>
        </p:nvSpPr>
        <p:spPr>
          <a:xfrm>
            <a:off x="1143000" y="2057400"/>
            <a:ext cx="6629400" cy="4038600"/>
          </a:xfrm>
        </p:spPr>
        <p:txBody>
          <a:bodyPr/>
          <a:lstStyle/>
          <a:p>
            <a:r>
              <a:rPr lang="sl-SI" altLang="sl-SI"/>
              <a:t> </a:t>
            </a:r>
            <a:r>
              <a:rPr lang="sl-SI" altLang="sl-SI" b="1"/>
              <a:t>Za časa svojega življenja </a:t>
            </a:r>
            <a:r>
              <a:rPr lang="sl-SI" altLang="sl-SI"/>
              <a:t>ni bil poznan, </a:t>
            </a:r>
            <a:r>
              <a:rPr lang="sl-SI" altLang="sl-SI" b="1"/>
              <a:t>danes</a:t>
            </a:r>
            <a:r>
              <a:rPr lang="sl-SI" altLang="sl-SI"/>
              <a:t> pa njegova dela štejemo med </a:t>
            </a:r>
            <a:r>
              <a:rPr lang="sl-SI" altLang="sl-SI" b="1"/>
              <a:t>najpomembnejše stvaritve slovenske književnosti</a:t>
            </a:r>
            <a:r>
              <a:rPr lang="sl-SI" altLang="sl-SI"/>
              <a:t>.</a:t>
            </a:r>
          </a:p>
          <a:p>
            <a:r>
              <a:rPr lang="sl-SI" altLang="sl-SI"/>
              <a:t>Njegove pesmi so </a:t>
            </a:r>
            <a:r>
              <a:rPr lang="sl-SI" altLang="sl-SI" b="1"/>
              <a:t>bivanjske, osebno izpovedne, razpoloženjske, le malo je ljubezenskih oz. erotičnih </a:t>
            </a:r>
            <a:r>
              <a:rPr lang="sl-SI" altLang="sl-SI"/>
              <a:t>- namenjene so bile </a:t>
            </a:r>
            <a:r>
              <a:rPr lang="sl-SI" altLang="sl-SI" b="1"/>
              <a:t>Almi Souvan. Tematika je pogosto kmečka</a:t>
            </a:r>
            <a:r>
              <a:rPr lang="sl-SI" altLang="sl-SI"/>
              <a:t>, motivi pa so iz </a:t>
            </a:r>
            <a:r>
              <a:rPr lang="sl-SI" altLang="sl-SI" b="1"/>
              <a:t>narave</a:t>
            </a:r>
            <a:r>
              <a:rPr lang="sl-SI" altLang="sl-SI"/>
              <a:t>.</a:t>
            </a:r>
          </a:p>
          <a:p>
            <a:r>
              <a:rPr lang="sl-SI" altLang="sl-SI" b="1"/>
              <a:t> Pesmi zaznamuje </a:t>
            </a:r>
            <a:r>
              <a:rPr lang="sl-SI" altLang="sl-SI"/>
              <a:t>brezdomstvo</a:t>
            </a:r>
            <a:r>
              <a:rPr lang="sl-SI" altLang="sl-SI" b="1"/>
              <a:t>, hrepenenje, melanholija, revščina</a:t>
            </a:r>
            <a:r>
              <a:rPr lang="sl-SI" altLang="sl-SI"/>
              <a:t>, odtujenost in slutnja smrti, kar odraža njegovo n</a:t>
            </a:r>
            <a:r>
              <a:rPr lang="sl-SI" altLang="sl-SI" b="1"/>
              <a:t>agnjenj</a:t>
            </a:r>
            <a:r>
              <a:rPr lang="sl-SI" altLang="sl-SI"/>
              <a:t>e k </a:t>
            </a:r>
            <a:r>
              <a:rPr lang="sl-SI" altLang="sl-SI" b="1"/>
              <a:t>pesimizmu,</a:t>
            </a:r>
            <a:r>
              <a:rPr lang="sl-SI" altLang="sl-SI"/>
              <a:t> duševni nemir </a:t>
            </a:r>
            <a:r>
              <a:rPr lang="sl-SI" altLang="sl-SI" b="1"/>
              <a:t>- težilo </a:t>
            </a:r>
            <a:r>
              <a:rPr lang="sl-SI" altLang="sl-SI"/>
              <a:t>ga je dejstvo, da je </a:t>
            </a:r>
            <a:r>
              <a:rPr lang="sl-SI" altLang="sl-SI" b="1"/>
              <a:t>nezakonski otro</a:t>
            </a:r>
            <a:r>
              <a:rPr lang="sl-SI" altLang="sl-SI"/>
              <a:t>k.</a:t>
            </a: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75C99-C128-466B-930A-1560416B288F}"/>
              </a:ext>
            </a:extLst>
          </p:cNvPr>
          <p:cNvSpPr>
            <a:spLocks noGrp="1"/>
          </p:cNvSpPr>
          <p:nvPr>
            <p:ph type="title"/>
          </p:nvPr>
        </p:nvSpPr>
        <p:spPr/>
        <p:txBody>
          <a:bodyPr/>
          <a:lstStyle/>
          <a:p>
            <a:pPr fontAlgn="auto">
              <a:spcAft>
                <a:spcPts val="0"/>
              </a:spcAft>
              <a:defRPr/>
            </a:pPr>
            <a:r>
              <a:rPr lang="sl-SI" dirty="0"/>
              <a:t>dela</a:t>
            </a:r>
          </a:p>
        </p:txBody>
      </p:sp>
      <p:sp>
        <p:nvSpPr>
          <p:cNvPr id="3" name="Content Placeholder 2">
            <a:extLst>
              <a:ext uri="{FF2B5EF4-FFF2-40B4-BE49-F238E27FC236}">
                <a16:creationId xmlns:a16="http://schemas.microsoft.com/office/drawing/2014/main" id="{3CF3E7C3-7082-43C5-B45C-46EA9F2ACD4C}"/>
              </a:ext>
            </a:extLst>
          </p:cNvPr>
          <p:cNvSpPr>
            <a:spLocks noGrp="1"/>
          </p:cNvSpPr>
          <p:nvPr>
            <p:ph idx="1"/>
          </p:nvPr>
        </p:nvSpPr>
        <p:spPr>
          <a:xfrm>
            <a:off x="1447800" y="2438400"/>
            <a:ext cx="6400800" cy="3048000"/>
          </a:xfrm>
        </p:spPr>
        <p:txBody>
          <a:bodyPr rtlCol="0">
            <a:normAutofit/>
          </a:bodyPr>
          <a:lstStyle/>
          <a:p>
            <a:pPr indent="-274320" fontAlgn="auto">
              <a:spcAft>
                <a:spcPts val="0"/>
              </a:spcAft>
              <a:defRPr/>
            </a:pPr>
            <a:r>
              <a:rPr lang="sl-SI" dirty="0"/>
              <a:t>Otroške pesmi:</a:t>
            </a:r>
          </a:p>
          <a:p>
            <a:pPr indent="0" algn="ctr" fontAlgn="auto">
              <a:spcAft>
                <a:spcPts val="0"/>
              </a:spcAft>
              <a:buFont typeface="Wingdings" panose="05000000000000000000" pitchFamily="2" charset="2"/>
              <a:buNone/>
              <a:defRPr/>
            </a:pPr>
            <a:r>
              <a:rPr lang="sl-SI" b="1" dirty="0"/>
              <a:t>Z</a:t>
            </a:r>
            <a:r>
              <a:rPr lang="sl-SI" sz="1600" b="1" dirty="0"/>
              <a:t>imski večer</a:t>
            </a:r>
          </a:p>
          <a:p>
            <a:pPr indent="0" algn="ctr" fontAlgn="auto">
              <a:spcAft>
                <a:spcPts val="0"/>
              </a:spcAft>
              <a:buFont typeface="Wingdings" panose="05000000000000000000" pitchFamily="2" charset="2"/>
              <a:buNone/>
              <a:defRPr/>
            </a:pPr>
            <a:r>
              <a:rPr lang="sl-SI" sz="1600" b="1" dirty="0"/>
              <a:t>Vetrc</a:t>
            </a:r>
          </a:p>
          <a:p>
            <a:pPr indent="0" algn="ctr" fontAlgn="auto">
              <a:spcAft>
                <a:spcPts val="0"/>
              </a:spcAft>
              <a:buFont typeface="Wingdings" panose="05000000000000000000" pitchFamily="2" charset="2"/>
              <a:buNone/>
              <a:defRPr/>
            </a:pPr>
            <a:r>
              <a:rPr lang="sl-SI" sz="1600" b="1" dirty="0"/>
              <a:t>Holandec</a:t>
            </a:r>
          </a:p>
          <a:p>
            <a:pPr indent="0" algn="ctr" fontAlgn="auto">
              <a:spcAft>
                <a:spcPts val="0"/>
              </a:spcAft>
              <a:buFont typeface="Wingdings" panose="05000000000000000000" pitchFamily="2" charset="2"/>
              <a:buNone/>
              <a:defRPr/>
            </a:pPr>
            <a:r>
              <a:rPr lang="sl-SI" sz="1600" b="1" dirty="0"/>
              <a:t>Hude sanje</a:t>
            </a:r>
          </a:p>
          <a:p>
            <a:pPr indent="0" algn="ctr" fontAlgn="auto">
              <a:spcAft>
                <a:spcPts val="0"/>
              </a:spcAft>
              <a:buFont typeface="Wingdings" panose="05000000000000000000" pitchFamily="2" charset="2"/>
              <a:buNone/>
              <a:defRPr/>
            </a:pPr>
            <a:r>
              <a:rPr lang="sl-SI" sz="1600" b="1" dirty="0"/>
              <a:t>O učenem psičku</a:t>
            </a:r>
          </a:p>
          <a:p>
            <a:pPr indent="0" algn="ctr" fontAlgn="auto">
              <a:spcAft>
                <a:spcPts val="0"/>
              </a:spcAft>
              <a:buFont typeface="Wingdings" panose="05000000000000000000" pitchFamily="2" charset="2"/>
              <a:buNone/>
              <a:defRPr/>
            </a:pPr>
            <a:r>
              <a:rPr lang="sl-SI" sz="1600" b="1" dirty="0"/>
              <a:t>Opomin...</a:t>
            </a:r>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7812-888F-4A23-A8BB-50AE2764D9E6}"/>
              </a:ext>
            </a:extLst>
          </p:cNvPr>
          <p:cNvSpPr>
            <a:spLocks noGrp="1"/>
          </p:cNvSpPr>
          <p:nvPr>
            <p:ph type="title"/>
          </p:nvPr>
        </p:nvSpPr>
        <p:spPr/>
        <p:txBody>
          <a:bodyPr>
            <a:normAutofit fontScale="90000"/>
          </a:bodyPr>
          <a:lstStyle/>
          <a:p>
            <a:pPr fontAlgn="auto">
              <a:spcAft>
                <a:spcPts val="0"/>
              </a:spcAft>
              <a:defRPr/>
            </a:pPr>
            <a:r>
              <a:rPr lang="sl-SI" dirty="0"/>
              <a:t>Predstavniki moderne</a:t>
            </a:r>
          </a:p>
        </p:txBody>
      </p:sp>
      <p:sp>
        <p:nvSpPr>
          <p:cNvPr id="3" name="Content Placeholder 2">
            <a:extLst>
              <a:ext uri="{FF2B5EF4-FFF2-40B4-BE49-F238E27FC236}">
                <a16:creationId xmlns:a16="http://schemas.microsoft.com/office/drawing/2014/main" id="{1D564307-E3C6-42DB-B62F-9495513E160C}"/>
              </a:ext>
            </a:extLst>
          </p:cNvPr>
          <p:cNvSpPr>
            <a:spLocks noGrp="1"/>
          </p:cNvSpPr>
          <p:nvPr>
            <p:ph idx="1"/>
          </p:nvPr>
        </p:nvSpPr>
        <p:spPr>
          <a:xfrm>
            <a:off x="1371600" y="2438400"/>
            <a:ext cx="6400800" cy="3048000"/>
          </a:xfrm>
        </p:spPr>
        <p:txBody>
          <a:bodyPr/>
          <a:lstStyle/>
          <a:p>
            <a:endParaRPr lang="sl-SI" altLang="sl-SI"/>
          </a:p>
          <a:p>
            <a:r>
              <a:rPr lang="sl-SI" altLang="sl-SI"/>
              <a:t>Ivan Cankar	</a:t>
            </a:r>
          </a:p>
          <a:p>
            <a:r>
              <a:rPr lang="sl-SI" altLang="sl-SI"/>
              <a:t>Dragotin Kette</a:t>
            </a:r>
          </a:p>
          <a:p>
            <a:r>
              <a:rPr lang="sl-SI" altLang="sl-SI"/>
              <a:t>Josip Murn - Aleksandrov	</a:t>
            </a:r>
          </a:p>
          <a:p>
            <a:r>
              <a:rPr lang="sl-SI" altLang="sl-SI"/>
              <a:t>Oton Župančič</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C6450-156D-4270-96CC-9B4A73CC2A4F}"/>
              </a:ext>
            </a:extLst>
          </p:cNvPr>
          <p:cNvSpPr>
            <a:spLocks noGrp="1"/>
          </p:cNvSpPr>
          <p:nvPr>
            <p:ph type="title"/>
          </p:nvPr>
        </p:nvSpPr>
        <p:spPr/>
        <p:txBody>
          <a:bodyPr/>
          <a:lstStyle/>
          <a:p>
            <a:pPr fontAlgn="auto">
              <a:spcAft>
                <a:spcPts val="0"/>
              </a:spcAft>
              <a:defRPr/>
            </a:pPr>
            <a:r>
              <a:rPr lang="sl-SI" dirty="0"/>
              <a:t>Njegove zbirke</a:t>
            </a:r>
          </a:p>
        </p:txBody>
      </p:sp>
      <p:sp>
        <p:nvSpPr>
          <p:cNvPr id="3" name="Content Placeholder 2">
            <a:extLst>
              <a:ext uri="{FF2B5EF4-FFF2-40B4-BE49-F238E27FC236}">
                <a16:creationId xmlns:a16="http://schemas.microsoft.com/office/drawing/2014/main" id="{F04DFC8E-6A40-443E-95BF-86DFED745DE7}"/>
              </a:ext>
            </a:extLst>
          </p:cNvPr>
          <p:cNvSpPr>
            <a:spLocks noGrp="1"/>
          </p:cNvSpPr>
          <p:nvPr>
            <p:ph idx="1"/>
          </p:nvPr>
        </p:nvSpPr>
        <p:spPr>
          <a:xfrm>
            <a:off x="1066800" y="2362200"/>
            <a:ext cx="7010400" cy="3048000"/>
          </a:xfrm>
        </p:spPr>
        <p:txBody>
          <a:bodyPr rtlCol="0">
            <a:normAutofit fontScale="85000" lnSpcReduction="20000"/>
          </a:bodyPr>
          <a:lstStyle/>
          <a:p>
            <a:pPr indent="-274320" fontAlgn="auto">
              <a:spcAft>
                <a:spcPts val="0"/>
              </a:spcAft>
              <a:defRPr/>
            </a:pPr>
            <a:r>
              <a:rPr lang="sl-SI" sz="1900" dirty="0"/>
              <a:t>Dve zbirki:</a:t>
            </a:r>
          </a:p>
          <a:p>
            <a:pPr indent="0" fontAlgn="auto">
              <a:spcAft>
                <a:spcPts val="0"/>
              </a:spcAft>
              <a:buFont typeface="Wingdings" panose="05000000000000000000" pitchFamily="2" charset="2"/>
              <a:buNone/>
              <a:defRPr/>
            </a:pPr>
            <a:r>
              <a:rPr lang="sl-SI" sz="1900" dirty="0"/>
              <a:t> </a:t>
            </a:r>
            <a:r>
              <a:rPr lang="sl-SI" sz="1900" b="1" dirty="0"/>
              <a:t>Lirske pesmi</a:t>
            </a:r>
          </a:p>
          <a:p>
            <a:pPr indent="0" algn="ctr" fontAlgn="auto">
              <a:spcAft>
                <a:spcPts val="0"/>
              </a:spcAft>
              <a:buFont typeface="Wingdings" panose="05000000000000000000" pitchFamily="2" charset="2"/>
              <a:buNone/>
              <a:defRPr/>
            </a:pPr>
            <a:r>
              <a:rPr lang="sl-SI" sz="1900" dirty="0"/>
              <a:t>V parku</a:t>
            </a:r>
          </a:p>
          <a:p>
            <a:pPr indent="0" algn="ctr" fontAlgn="auto">
              <a:spcAft>
                <a:spcPts val="0"/>
              </a:spcAft>
              <a:buFont typeface="Wingdings" panose="05000000000000000000" pitchFamily="2" charset="2"/>
              <a:buNone/>
              <a:defRPr/>
            </a:pPr>
            <a:r>
              <a:rPr lang="sl-SI" sz="1900" dirty="0"/>
              <a:t>Jesen</a:t>
            </a:r>
          </a:p>
          <a:p>
            <a:pPr indent="0" algn="ctr" fontAlgn="auto">
              <a:spcAft>
                <a:spcPts val="0"/>
              </a:spcAft>
              <a:buFont typeface="Wingdings" panose="05000000000000000000" pitchFamily="2" charset="2"/>
              <a:buNone/>
              <a:defRPr/>
            </a:pPr>
            <a:r>
              <a:rPr lang="sl-SI" sz="1900" dirty="0"/>
              <a:t>Gozd...</a:t>
            </a:r>
          </a:p>
          <a:p>
            <a:pPr indent="0" fontAlgn="auto">
              <a:spcAft>
                <a:spcPts val="0"/>
              </a:spcAft>
              <a:buFont typeface="Wingdings" panose="05000000000000000000" pitchFamily="2" charset="2"/>
              <a:buNone/>
              <a:defRPr/>
            </a:pPr>
            <a:r>
              <a:rPr lang="sl-SI" dirty="0"/>
              <a:t> </a:t>
            </a:r>
            <a:r>
              <a:rPr lang="sl-SI" sz="1900" b="1" dirty="0"/>
              <a:t>Pesmi in romance</a:t>
            </a:r>
          </a:p>
          <a:p>
            <a:pPr indent="0" algn="ctr" fontAlgn="auto">
              <a:spcAft>
                <a:spcPts val="0"/>
              </a:spcAft>
              <a:buFont typeface="Wingdings" panose="05000000000000000000" pitchFamily="2" charset="2"/>
              <a:buNone/>
              <a:defRPr/>
            </a:pPr>
            <a:r>
              <a:rPr lang="sl-SI" sz="1600" dirty="0"/>
              <a:t>Pomladanska romanca</a:t>
            </a:r>
          </a:p>
          <a:p>
            <a:pPr indent="0" algn="ctr" fontAlgn="auto">
              <a:spcAft>
                <a:spcPts val="0"/>
              </a:spcAft>
              <a:buFont typeface="Wingdings" panose="05000000000000000000" pitchFamily="2" charset="2"/>
              <a:buNone/>
              <a:defRPr/>
            </a:pPr>
            <a:r>
              <a:rPr lang="sl-SI" sz="1600" dirty="0"/>
              <a:t>Pomladanska </a:t>
            </a:r>
            <a:r>
              <a:rPr lang="sl-SI" sz="1900" dirty="0"/>
              <a:t>slutnja</a:t>
            </a:r>
            <a:r>
              <a:rPr lang="sl-SI" sz="1600" dirty="0"/>
              <a:t>...</a:t>
            </a:r>
          </a:p>
        </p:txBody>
      </p:sp>
    </p:spTree>
  </p:cSld>
  <p:clrMapOvr>
    <a:masterClrMapping/>
  </p:clrMapOvr>
  <p:transition spd="slow">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9CA16-1B97-4774-9350-675324F0C4E5}"/>
              </a:ext>
            </a:extLst>
          </p:cNvPr>
          <p:cNvSpPr>
            <a:spLocks noGrp="1"/>
          </p:cNvSpPr>
          <p:nvPr>
            <p:ph type="title"/>
          </p:nvPr>
        </p:nvSpPr>
        <p:spPr/>
        <p:txBody>
          <a:bodyPr/>
          <a:lstStyle/>
          <a:p>
            <a:pPr fontAlgn="auto">
              <a:spcAft>
                <a:spcPts val="0"/>
              </a:spcAft>
              <a:defRPr/>
            </a:pPr>
            <a:r>
              <a:rPr lang="sl-SI" dirty="0"/>
              <a:t>NA Hitro</a:t>
            </a:r>
          </a:p>
        </p:txBody>
      </p:sp>
      <p:sp>
        <p:nvSpPr>
          <p:cNvPr id="3" name="Content Placeholder 2">
            <a:extLst>
              <a:ext uri="{FF2B5EF4-FFF2-40B4-BE49-F238E27FC236}">
                <a16:creationId xmlns:a16="http://schemas.microsoft.com/office/drawing/2014/main" id="{A641903E-52B9-42C6-BDCC-D913F1FB3D9B}"/>
              </a:ext>
            </a:extLst>
          </p:cNvPr>
          <p:cNvSpPr>
            <a:spLocks noGrp="1"/>
          </p:cNvSpPr>
          <p:nvPr>
            <p:ph idx="1"/>
          </p:nvPr>
        </p:nvSpPr>
        <p:spPr>
          <a:xfrm>
            <a:off x="1371600" y="2438400"/>
            <a:ext cx="6400800" cy="3048000"/>
          </a:xfrm>
        </p:spPr>
        <p:txBody>
          <a:bodyPr rtlCol="0">
            <a:normAutofit lnSpcReduction="10000"/>
          </a:bodyPr>
          <a:lstStyle/>
          <a:p>
            <a:pPr indent="0" fontAlgn="auto">
              <a:spcAft>
                <a:spcPts val="0"/>
              </a:spcAft>
              <a:buFont typeface="Wingdings" panose="05000000000000000000" pitchFamily="2" charset="2"/>
              <a:buNone/>
              <a:defRPr/>
            </a:pPr>
            <a:r>
              <a:rPr lang="sl-SI" dirty="0"/>
              <a:t>1879  	</a:t>
            </a:r>
            <a:r>
              <a:rPr lang="sl-SI" b="1" dirty="0"/>
              <a:t>ROJSTVO</a:t>
            </a:r>
            <a:r>
              <a:rPr lang="sl-SI" dirty="0"/>
              <a:t>, KI GA JE OZNAČILO DO </a:t>
            </a:r>
            <a:r>
              <a:rPr lang="sl-SI" b="1" dirty="0"/>
              <a:t>SMRTI</a:t>
            </a:r>
            <a:r>
              <a:rPr lang="sl-SI" dirty="0"/>
              <a:t> </a:t>
            </a:r>
          </a:p>
          <a:p>
            <a:pPr indent="0" fontAlgn="auto">
              <a:spcAft>
                <a:spcPts val="0"/>
              </a:spcAft>
              <a:buFont typeface="Wingdings" panose="05000000000000000000" pitchFamily="2" charset="2"/>
              <a:buNone/>
              <a:defRPr/>
            </a:pPr>
            <a:r>
              <a:rPr lang="sl-SI" dirty="0"/>
              <a:t>1886  	</a:t>
            </a:r>
            <a:r>
              <a:rPr lang="sl-SI" b="1" dirty="0"/>
              <a:t>MURN V ŠOLI</a:t>
            </a:r>
            <a:r>
              <a:rPr lang="sl-SI" dirty="0"/>
              <a:t>: REVEN, NADARJEN IN PONOSEN  </a:t>
            </a:r>
          </a:p>
          <a:p>
            <a:pPr indent="0" fontAlgn="auto">
              <a:spcAft>
                <a:spcPts val="0"/>
              </a:spcAft>
              <a:buFont typeface="Wingdings" panose="05000000000000000000" pitchFamily="2" charset="2"/>
              <a:buNone/>
              <a:defRPr/>
            </a:pPr>
            <a:r>
              <a:rPr lang="sl-SI" dirty="0"/>
              <a:t>1890-98  	UMETNOST </a:t>
            </a:r>
            <a:r>
              <a:rPr lang="sl-SI" b="1" dirty="0"/>
              <a:t>KOT ODSKOČNA DESKA V BOLJŠO DRUŽBO </a:t>
            </a:r>
          </a:p>
          <a:p>
            <a:pPr indent="0" fontAlgn="auto">
              <a:spcAft>
                <a:spcPts val="0"/>
              </a:spcAft>
              <a:buFont typeface="Wingdings" panose="05000000000000000000" pitchFamily="2" charset="2"/>
              <a:buNone/>
              <a:defRPr/>
            </a:pPr>
            <a:r>
              <a:rPr lang="sl-SI" b="1" dirty="0"/>
              <a:t>1898  	PRVI (EDINI</a:t>
            </a:r>
            <a:r>
              <a:rPr lang="sl-SI" dirty="0"/>
              <a:t>) USPEHI IN STREZNITVE </a:t>
            </a:r>
          </a:p>
          <a:p>
            <a:pPr indent="0" fontAlgn="auto">
              <a:spcAft>
                <a:spcPts val="0"/>
              </a:spcAft>
              <a:buFont typeface="Wingdings" panose="05000000000000000000" pitchFamily="2" charset="2"/>
              <a:buNone/>
              <a:defRPr/>
            </a:pPr>
            <a:r>
              <a:rPr lang="sl-SI" dirty="0"/>
              <a:t>1899  	NAJPREJ </a:t>
            </a:r>
            <a:r>
              <a:rPr lang="sl-SI" b="1" dirty="0"/>
              <a:t>UMRE KETTE </a:t>
            </a:r>
            <a:r>
              <a:rPr lang="sl-SI" dirty="0"/>
              <a:t>...</a:t>
            </a:r>
          </a:p>
          <a:p>
            <a:pPr indent="0" fontAlgn="auto">
              <a:spcAft>
                <a:spcPts val="0"/>
              </a:spcAft>
              <a:buFont typeface="Wingdings" panose="05000000000000000000" pitchFamily="2" charset="2"/>
              <a:buNone/>
              <a:defRPr/>
            </a:pPr>
            <a:r>
              <a:rPr lang="sl-SI" dirty="0"/>
              <a:t>1901  	SMRT IN NOVO </a:t>
            </a:r>
            <a:r>
              <a:rPr lang="sl-SI" b="1" dirty="0"/>
              <a:t>ŽIVLJENJE</a:t>
            </a:r>
          </a:p>
        </p:txBody>
      </p:sp>
    </p:spTree>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76CC8-077D-4EEA-9073-6F3C7C9B0870}"/>
              </a:ext>
            </a:extLst>
          </p:cNvPr>
          <p:cNvSpPr>
            <a:spLocks noGrp="1"/>
          </p:cNvSpPr>
          <p:nvPr>
            <p:ph type="title"/>
          </p:nvPr>
        </p:nvSpPr>
        <p:spPr/>
        <p:txBody>
          <a:bodyPr/>
          <a:lstStyle/>
          <a:p>
            <a:pPr fontAlgn="auto">
              <a:spcAft>
                <a:spcPts val="0"/>
              </a:spcAft>
              <a:defRPr/>
            </a:pPr>
            <a:r>
              <a:rPr lang="sl-SI" dirty="0"/>
              <a:t>slike</a:t>
            </a:r>
          </a:p>
        </p:txBody>
      </p:sp>
      <p:pic>
        <p:nvPicPr>
          <p:cNvPr id="4" name="Content Placeholder 3">
            <a:extLst>
              <a:ext uri="{FF2B5EF4-FFF2-40B4-BE49-F238E27FC236}">
                <a16:creationId xmlns:a16="http://schemas.microsoft.com/office/drawing/2014/main" id="{C613F9F7-08CA-4750-B127-1CDF0EC3018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2743200"/>
            <a:ext cx="3292475" cy="754063"/>
          </a:xfrm>
        </p:spPr>
      </p:pic>
      <p:pic>
        <p:nvPicPr>
          <p:cNvPr id="5" name="Picture 4">
            <a:extLst>
              <a:ext uri="{FF2B5EF4-FFF2-40B4-BE49-F238E27FC236}">
                <a16:creationId xmlns:a16="http://schemas.microsoft.com/office/drawing/2014/main" id="{37F8C9F3-AD40-4768-B4BE-7CDB27861B66}"/>
              </a:ext>
            </a:extLst>
          </p:cNvPr>
          <p:cNvPicPr>
            <a:picLocks noChangeAspect="1"/>
          </p:cNvPicPr>
          <p:nvPr/>
        </p:nvPicPr>
        <p:blipFill>
          <a:blip r:embed="rId3"/>
          <a:stretch>
            <a:fillRect/>
          </a:stretch>
        </p:blipFill>
        <p:spPr>
          <a:xfrm>
            <a:off x="5334000" y="457200"/>
            <a:ext cx="3124200" cy="3592513"/>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B59569E-2DA1-418E-830D-441DBE5BF4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2971800"/>
            <a:ext cx="2849217" cy="3276600"/>
          </a:xfrm>
          <a:prstGeom prst="rect">
            <a:avLst/>
          </a:prstGeom>
          <a:ln>
            <a:noFill/>
          </a:ln>
          <a:effectLst>
            <a:softEdge rad="112500"/>
          </a:effectLst>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8B36B-4F4B-4864-9DDA-282AB6FA1AC6}"/>
              </a:ext>
            </a:extLst>
          </p:cNvPr>
          <p:cNvSpPr>
            <a:spLocks noGrp="1"/>
          </p:cNvSpPr>
          <p:nvPr>
            <p:ph type="title"/>
          </p:nvPr>
        </p:nvSpPr>
        <p:spPr/>
        <p:txBody>
          <a:bodyPr/>
          <a:lstStyle/>
          <a:p>
            <a:pPr fontAlgn="auto">
              <a:spcAft>
                <a:spcPts val="0"/>
              </a:spcAft>
              <a:defRPr/>
            </a:pPr>
            <a:r>
              <a:rPr lang="sl-SI" dirty="0"/>
              <a:t>Viri</a:t>
            </a:r>
          </a:p>
        </p:txBody>
      </p:sp>
      <p:sp>
        <p:nvSpPr>
          <p:cNvPr id="3" name="Content Placeholder 2">
            <a:extLst>
              <a:ext uri="{FF2B5EF4-FFF2-40B4-BE49-F238E27FC236}">
                <a16:creationId xmlns:a16="http://schemas.microsoft.com/office/drawing/2014/main" id="{35C61895-6CE6-4EA9-BFC3-5949108791EE}"/>
              </a:ext>
            </a:extLst>
          </p:cNvPr>
          <p:cNvSpPr>
            <a:spLocks noGrp="1"/>
          </p:cNvSpPr>
          <p:nvPr>
            <p:ph idx="1"/>
          </p:nvPr>
        </p:nvSpPr>
        <p:spPr>
          <a:xfrm>
            <a:off x="1371600" y="2438400"/>
            <a:ext cx="6400800" cy="3048000"/>
          </a:xfrm>
        </p:spPr>
        <p:txBody>
          <a:bodyPr rtlCol="0">
            <a:normAutofit fontScale="85000" lnSpcReduction="20000"/>
          </a:bodyPr>
          <a:lstStyle/>
          <a:p>
            <a:pPr indent="-274320" fontAlgn="auto">
              <a:spcAft>
                <a:spcPts val="0"/>
              </a:spcAft>
              <a:defRPr/>
            </a:pPr>
            <a:r>
              <a:rPr lang="sl-SI" dirty="0">
                <a:hlinkClick r:id="rId2"/>
              </a:rPr>
              <a:t>http://www.verzko.com/citati/25/</a:t>
            </a:r>
            <a:endParaRPr lang="sl-SI" dirty="0"/>
          </a:p>
          <a:p>
            <a:pPr indent="-274320" fontAlgn="auto">
              <a:spcAft>
                <a:spcPts val="0"/>
              </a:spcAft>
              <a:defRPr/>
            </a:pPr>
            <a:r>
              <a:rPr lang="sl-SI" dirty="0">
                <a:hlinkClick r:id="rId3"/>
              </a:rPr>
              <a:t>http://sl.wikipedia.org/wiki/Dragotin_Kette</a:t>
            </a:r>
            <a:r>
              <a:rPr lang="sl-SI" dirty="0"/>
              <a:t> (pod. Dol)</a:t>
            </a:r>
          </a:p>
          <a:p>
            <a:pPr indent="-274320" fontAlgn="auto">
              <a:spcAft>
                <a:spcPts val="0"/>
              </a:spcAft>
              <a:defRPr/>
            </a:pPr>
            <a:r>
              <a:rPr lang="sl-SI" dirty="0"/>
              <a:t>Silvo Fatur: Oče in sin in Zagorski zvonovi. Koper: Libris, 2005. </a:t>
            </a:r>
          </a:p>
          <a:p>
            <a:pPr indent="-274320" fontAlgn="auto">
              <a:spcAft>
                <a:spcPts val="0"/>
              </a:spcAft>
              <a:defRPr/>
            </a:pPr>
            <a:r>
              <a:rPr lang="sl-SI" dirty="0"/>
              <a:t>Mimi Malenšek: Pojoči labodi. Ljubljana: Državna založba Slovenije, 1971. [biografski roman o Ketteju in Murnu) Juraj Martinović: Dragotin Kette. Ljubljana: Partizanska knjiga, 1978. </a:t>
            </a:r>
          </a:p>
          <a:p>
            <a:pPr indent="-274320" fontAlgn="auto">
              <a:spcAft>
                <a:spcPts val="0"/>
              </a:spcAft>
              <a:defRPr/>
            </a:pPr>
            <a:r>
              <a:rPr lang="sl-SI" dirty="0"/>
              <a:t>Janez Mušič: Dragotin Kette. Ljubljana: Založba Mladika, 1993.</a:t>
            </a:r>
          </a:p>
          <a:p>
            <a:pPr indent="-274320" fontAlgn="auto">
              <a:spcAft>
                <a:spcPts val="0"/>
              </a:spcAft>
              <a:defRPr/>
            </a:pPr>
            <a:r>
              <a:rPr lang="sl-SI" dirty="0"/>
              <a:t>Marjeta Žebovec: Slovenski književniki rojeni od leta 1870 do 1899: Dragotin Kette. Ljubljana: Karantanija, 2010. </a:t>
            </a:r>
          </a:p>
        </p:txBody>
      </p:sp>
    </p:spTree>
  </p:cSld>
  <p:clrMapOvr>
    <a:masterClrMapping/>
  </p:clrMapOvr>
  <p:transition spd="slow">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83EE8-7384-4D1F-968E-E33737F02559}"/>
              </a:ext>
            </a:extLst>
          </p:cNvPr>
          <p:cNvSpPr>
            <a:spLocks noGrp="1"/>
          </p:cNvSpPr>
          <p:nvPr>
            <p:ph type="title"/>
          </p:nvPr>
        </p:nvSpPr>
        <p:spPr/>
        <p:txBody>
          <a:bodyPr/>
          <a:lstStyle/>
          <a:p>
            <a:pPr fontAlgn="auto">
              <a:spcAft>
                <a:spcPts val="0"/>
              </a:spcAft>
              <a:defRPr/>
            </a:pPr>
            <a:r>
              <a:rPr lang="sl-SI" dirty="0"/>
              <a:t>viri</a:t>
            </a:r>
          </a:p>
        </p:txBody>
      </p:sp>
      <p:sp>
        <p:nvSpPr>
          <p:cNvPr id="53251" name="Content Placeholder 2">
            <a:extLst>
              <a:ext uri="{FF2B5EF4-FFF2-40B4-BE49-F238E27FC236}">
                <a16:creationId xmlns:a16="http://schemas.microsoft.com/office/drawing/2014/main" id="{BB7D46A5-F323-4F10-B659-29D3A922CF4E}"/>
              </a:ext>
            </a:extLst>
          </p:cNvPr>
          <p:cNvSpPr>
            <a:spLocks noGrp="1"/>
          </p:cNvSpPr>
          <p:nvPr>
            <p:ph idx="1"/>
          </p:nvPr>
        </p:nvSpPr>
        <p:spPr>
          <a:xfrm>
            <a:off x="1219200" y="2057400"/>
            <a:ext cx="6934200" cy="3810000"/>
          </a:xfrm>
        </p:spPr>
        <p:txBody>
          <a:bodyPr/>
          <a:lstStyle/>
          <a:p>
            <a:r>
              <a:rPr lang="sl-SI" altLang="sl-SI" sz="1200">
                <a:hlinkClick r:id="rId2"/>
              </a:rPr>
              <a:t>http://www.dijaski.net/slovenscina/plonkci-knjizevnost.html?r=slo_plk_moderna_na_slovenskem_02.pdf</a:t>
            </a:r>
            <a:endParaRPr lang="sl-SI" altLang="sl-SI" sz="1200"/>
          </a:p>
          <a:p>
            <a:r>
              <a:rPr lang="sl-SI" altLang="sl-SI" sz="1200"/>
              <a:t>http://www.google.si/imgres?imgurl=http://www.emka.si/img/product/leposlovje/poezija/303556/9789612315986.gif&amp;imgrefurl=http://www.emka.si/kette-izbrane-pesmi/PR/32467,412&amp;h=290&amp;w=219&amp;sz=18&amp;tbnid=FMxWBgK82F6ZKM:&amp;tbnh=99&amp;tbnw=75&amp;zoom=1&amp;usg=__xHVXUKFqrnV75sGmHrPCi-xqNq8=&amp;docid=i1Om7UFOgVvsqM&amp;sa=X&amp;ei=ZtADUcG7K427hAeF04HwCg&amp;ved=0CFgQ9QEwBg&amp;dur=424</a:t>
            </a:r>
          </a:p>
          <a:p>
            <a:r>
              <a:rPr lang="sl-SI" altLang="sl-SI" sz="1200"/>
              <a:t>http://www.google.si/imgres?imgurl=http://www.emka.si/img/product/leposlovje/poezija/303556/9789612315986.gif&amp;imgrefurl=http://www.emka.si/kette-izbrane-pesmi/PR/32467,412&amp;h=290&amp;w=219&amp;sz=18&amp;tbnid=FMxWBgK82F6ZKM:&amp;tbnh=99&amp;tbnw=75&amp;zoom=1&amp;usg=__xHVXUKFqrnV75sGmHrPCi-xqNq8=&amp;docid=i1Om7UFOgVvsqM&amp;sa=X&amp;ei=ZtADUcG7K427hAeF04HwCg&amp;ved=0CFgQ9QEwBg&amp;dur=424</a:t>
            </a:r>
          </a:p>
        </p:txBody>
      </p:sp>
    </p:spTree>
  </p:cSld>
  <p:clrMapOvr>
    <a:masterClrMapping/>
  </p:clrMapOvr>
  <p:transition spd="slow">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86F0F-3E34-4C34-BA37-982223FFA980}"/>
              </a:ext>
            </a:extLst>
          </p:cNvPr>
          <p:cNvSpPr>
            <a:spLocks noGrp="1"/>
          </p:cNvSpPr>
          <p:nvPr>
            <p:ph type="title"/>
          </p:nvPr>
        </p:nvSpPr>
        <p:spPr/>
        <p:txBody>
          <a:bodyPr/>
          <a:lstStyle/>
          <a:p>
            <a:pPr fontAlgn="auto">
              <a:spcAft>
                <a:spcPts val="0"/>
              </a:spcAft>
              <a:defRPr/>
            </a:pPr>
            <a:r>
              <a:rPr lang="sl-SI" dirty="0"/>
              <a:t>viri</a:t>
            </a:r>
          </a:p>
        </p:txBody>
      </p:sp>
      <p:sp>
        <p:nvSpPr>
          <p:cNvPr id="3" name="Content Placeholder 2">
            <a:extLst>
              <a:ext uri="{FF2B5EF4-FFF2-40B4-BE49-F238E27FC236}">
                <a16:creationId xmlns:a16="http://schemas.microsoft.com/office/drawing/2014/main" id="{4CEB9B79-4073-41C3-9F83-920ADF95AD9D}"/>
              </a:ext>
            </a:extLst>
          </p:cNvPr>
          <p:cNvSpPr>
            <a:spLocks noGrp="1"/>
          </p:cNvSpPr>
          <p:nvPr>
            <p:ph idx="1"/>
          </p:nvPr>
        </p:nvSpPr>
        <p:spPr>
          <a:xfrm>
            <a:off x="1371600" y="2438400"/>
            <a:ext cx="6400800" cy="3048000"/>
          </a:xfrm>
        </p:spPr>
        <p:txBody>
          <a:bodyPr rtlCol="0">
            <a:normAutofit fontScale="77500" lnSpcReduction="20000"/>
          </a:bodyPr>
          <a:lstStyle/>
          <a:p>
            <a:pPr indent="-274320" fontAlgn="auto">
              <a:spcAft>
                <a:spcPts val="0"/>
              </a:spcAft>
              <a:defRPr/>
            </a:pPr>
            <a:r>
              <a:rPr lang="sl-SI" dirty="0">
                <a:hlinkClick r:id="rId2"/>
              </a:rPr>
              <a:t>http://www.dijaski.net/slovenscina.html</a:t>
            </a:r>
          </a:p>
          <a:p>
            <a:pPr indent="-274320" fontAlgn="auto">
              <a:spcAft>
                <a:spcPts val="0"/>
              </a:spcAft>
              <a:defRPr/>
            </a:pPr>
            <a:r>
              <a:rPr lang="sl-SI" dirty="0">
                <a:hlinkClick r:id="rId2"/>
              </a:rPr>
              <a:t>http://gradiva.txt.si/slovenscina/slovenscina-za-triletne-sole/3-letnik-3letni/slovenska-knjizevnost-v-casu/ivan-cankar-kostanj-posebne-sorte/3-27/</a:t>
            </a:r>
          </a:p>
          <a:p>
            <a:pPr indent="-274320" fontAlgn="auto">
              <a:spcAft>
                <a:spcPts val="0"/>
              </a:spcAft>
              <a:defRPr/>
            </a:pPr>
            <a:r>
              <a:rPr lang="sl-SI" dirty="0">
                <a:hlinkClick r:id="rId2"/>
              </a:rPr>
              <a:t>http://projekti.svarog.org/cankar/id2.htm</a:t>
            </a:r>
          </a:p>
          <a:p>
            <a:pPr indent="-274320" fontAlgn="auto">
              <a:spcAft>
                <a:spcPts val="0"/>
              </a:spcAft>
              <a:defRPr/>
            </a:pPr>
            <a:r>
              <a:rPr lang="sl-SI" dirty="0">
                <a:hlinkClick r:id="rId2"/>
              </a:rPr>
              <a:t>http://projekti.svarog.org</a:t>
            </a:r>
          </a:p>
          <a:p>
            <a:pPr indent="-274320" fontAlgn="auto">
              <a:spcAft>
                <a:spcPts val="0"/>
              </a:spcAft>
              <a:defRPr/>
            </a:pPr>
            <a:r>
              <a:rPr lang="sl-SI" dirty="0">
                <a:hlinkClick r:id="rId2"/>
              </a:rPr>
              <a:t>http://www.ng-slo.si/default.asp?id=29&amp;prikaz=opis&amp;p=1</a:t>
            </a:r>
          </a:p>
          <a:p>
            <a:pPr indent="-274320" fontAlgn="auto">
              <a:spcAft>
                <a:spcPts val="0"/>
              </a:spcAft>
              <a:defRPr/>
            </a:pPr>
            <a:r>
              <a:rPr lang="sl-SI" dirty="0">
                <a:hlinkClick r:id="rId2"/>
              </a:rPr>
              <a:t>http://sl.wikipedia.org/wiki/Dekadenca</a:t>
            </a:r>
            <a:r>
              <a:rPr lang="sl-SI" dirty="0"/>
              <a:t> (pod.dol)</a:t>
            </a:r>
          </a:p>
          <a:p>
            <a:pPr indent="0" fontAlgn="auto">
              <a:spcAft>
                <a:spcPts val="0"/>
              </a:spcAft>
              <a:buFont typeface="Wingdings" panose="05000000000000000000" pitchFamily="2" charset="2"/>
              <a:buNone/>
              <a:defRPr/>
            </a:pPr>
            <a:r>
              <a:rPr lang="sl-SI" dirty="0"/>
              <a:t>Kos, Janko, Pregled svetovne književnosti, DZS, Ljubljana, 1982</a:t>
            </a:r>
          </a:p>
          <a:p>
            <a:pPr indent="0" fontAlgn="auto">
              <a:spcAft>
                <a:spcPts val="0"/>
              </a:spcAft>
              <a:buFont typeface="Wingdings" panose="05000000000000000000" pitchFamily="2" charset="2"/>
              <a:buNone/>
              <a:defRPr/>
            </a:pPr>
            <a:r>
              <a:rPr lang="sl-SI" dirty="0">
                <a:hlinkClick r:id="rId3"/>
              </a:rPr>
              <a:t>http://sl.wikipedia.org/wiki/Simbolizem_(knji%C5%BEevnost)</a:t>
            </a:r>
            <a:endParaRPr lang="sl-SI" dirty="0"/>
          </a:p>
          <a:p>
            <a:pPr indent="0" fontAlgn="auto">
              <a:spcAft>
                <a:spcPts val="0"/>
              </a:spcAft>
              <a:buFont typeface="Wingdings" panose="05000000000000000000" pitchFamily="2" charset="2"/>
              <a:buNone/>
              <a:defRPr/>
            </a:pPr>
            <a:endParaRPr lang="sl-SI" dirty="0"/>
          </a:p>
        </p:txBody>
      </p:sp>
    </p:spTree>
  </p:cSld>
  <p:clrMapOvr>
    <a:masterClrMapping/>
  </p:clrMapOvr>
  <p:transition spd="med">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77DC6-83D9-4862-BF92-1062CA428964}"/>
              </a:ext>
            </a:extLst>
          </p:cNvPr>
          <p:cNvSpPr>
            <a:spLocks noGrp="1"/>
          </p:cNvSpPr>
          <p:nvPr>
            <p:ph type="title"/>
          </p:nvPr>
        </p:nvSpPr>
        <p:spPr/>
        <p:txBody>
          <a:bodyPr/>
          <a:lstStyle/>
          <a:p>
            <a:pPr fontAlgn="auto">
              <a:spcAft>
                <a:spcPts val="0"/>
              </a:spcAft>
              <a:defRPr/>
            </a:pPr>
            <a:r>
              <a:rPr lang="sl-SI" dirty="0"/>
              <a:t>viri</a:t>
            </a:r>
          </a:p>
        </p:txBody>
      </p:sp>
      <p:sp>
        <p:nvSpPr>
          <p:cNvPr id="3" name="Content Placeholder 2">
            <a:extLst>
              <a:ext uri="{FF2B5EF4-FFF2-40B4-BE49-F238E27FC236}">
                <a16:creationId xmlns:a16="http://schemas.microsoft.com/office/drawing/2014/main" id="{560CB846-78B7-4B73-9963-F537D9CC08BB}"/>
              </a:ext>
            </a:extLst>
          </p:cNvPr>
          <p:cNvSpPr>
            <a:spLocks noGrp="1"/>
          </p:cNvSpPr>
          <p:nvPr>
            <p:ph idx="1"/>
          </p:nvPr>
        </p:nvSpPr>
        <p:spPr>
          <a:xfrm>
            <a:off x="1371600" y="2438400"/>
            <a:ext cx="6400800" cy="3048000"/>
          </a:xfrm>
        </p:spPr>
        <p:txBody>
          <a:bodyPr rtlCol="0">
            <a:normAutofit fontScale="85000" lnSpcReduction="10000"/>
          </a:bodyPr>
          <a:lstStyle/>
          <a:p>
            <a:pPr indent="-274320" fontAlgn="auto">
              <a:spcAft>
                <a:spcPts val="0"/>
              </a:spcAft>
              <a:defRPr/>
            </a:pPr>
            <a:r>
              <a:rPr lang="sl-SI" dirty="0">
                <a:hlinkClick r:id="rId2"/>
              </a:rPr>
              <a:t>http://www.verzko.com/verzi/8/</a:t>
            </a:r>
            <a:endParaRPr lang="sl-SI" dirty="0"/>
          </a:p>
          <a:p>
            <a:pPr indent="-274320" fontAlgn="auto">
              <a:spcAft>
                <a:spcPts val="0"/>
              </a:spcAft>
              <a:defRPr/>
            </a:pPr>
            <a:r>
              <a:rPr lang="sl-SI" dirty="0">
                <a:hlinkClick r:id="rId3"/>
              </a:rPr>
              <a:t>http://www.verzko.com/prispevek/9258/</a:t>
            </a:r>
            <a:endParaRPr lang="sl-SI" dirty="0"/>
          </a:p>
          <a:p>
            <a:pPr indent="-274320" fontAlgn="auto">
              <a:spcAft>
                <a:spcPts val="0"/>
              </a:spcAft>
              <a:defRPr/>
            </a:pPr>
            <a:r>
              <a:rPr lang="sl-SI" dirty="0">
                <a:hlinkClick r:id="rId4"/>
              </a:rPr>
              <a:t>http://sl.wikipedia.org/wiki/Oton_%C5%BDupan%C4%8Di%C4%8D</a:t>
            </a:r>
            <a:r>
              <a:rPr lang="sl-SI" dirty="0"/>
              <a:t>    (spod. Pod.)</a:t>
            </a:r>
          </a:p>
          <a:p>
            <a:pPr indent="-274320" fontAlgn="auto">
              <a:spcAft>
                <a:spcPts val="0"/>
              </a:spcAft>
              <a:defRPr/>
            </a:pPr>
            <a:r>
              <a:rPr lang="sl-SI" dirty="0"/>
              <a:t>Oton Župančič:Življenje in delo / Janez Mušič. - Ljubljana: Mladika, 2007</a:t>
            </a:r>
          </a:p>
          <a:p>
            <a:pPr indent="-274320" fontAlgn="auto">
              <a:spcAft>
                <a:spcPts val="0"/>
              </a:spcAft>
              <a:defRPr/>
            </a:pPr>
            <a:r>
              <a:rPr lang="sl-SI" dirty="0"/>
              <a:t>Oton Župančič / Janez Mušič. - Ljubljana: Mladinska knjiga, 1980</a:t>
            </a:r>
          </a:p>
          <a:p>
            <a:pPr indent="-274320" fontAlgn="auto">
              <a:spcAft>
                <a:spcPts val="0"/>
              </a:spcAft>
              <a:defRPr/>
            </a:pPr>
            <a:r>
              <a:rPr lang="sl-SI" dirty="0">
                <a:hlinkClick r:id="rId5"/>
              </a:rPr>
              <a:t>http://www.rtvslo.si</a:t>
            </a:r>
            <a:r>
              <a:rPr lang="sl-SI" dirty="0"/>
              <a:t> (MMC)</a:t>
            </a:r>
          </a:p>
          <a:p>
            <a:pPr indent="-274320" fontAlgn="auto">
              <a:spcAft>
                <a:spcPts val="0"/>
              </a:spcAft>
              <a:defRPr/>
            </a:pPr>
            <a:r>
              <a:rPr lang="sl-SI" dirty="0"/>
              <a:t>http://www.murn-aleksandrov.net/slo/2-1_zivljenjepis.asp</a:t>
            </a:r>
          </a:p>
          <a:p>
            <a:pPr indent="-274320" fontAlgn="auto">
              <a:spcAft>
                <a:spcPts val="0"/>
              </a:spcAft>
              <a:defRPr/>
            </a:pPr>
            <a:endParaRPr lang="sl-SI" dirty="0"/>
          </a:p>
          <a:p>
            <a:pPr indent="-274320" fontAlgn="auto">
              <a:spcAft>
                <a:spcPts val="0"/>
              </a:spcAft>
              <a:defRPr/>
            </a:pPr>
            <a:endParaRPr lang="sl-SI" dirty="0"/>
          </a:p>
        </p:txBody>
      </p:sp>
    </p:spTree>
  </p:cSld>
  <p:clrMapOvr>
    <a:masterClrMapping/>
  </p:clrMapOvr>
  <p:transition spd="slow">
    <p:split orient="ver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DB15-6B4F-4386-B5D8-983B2E78C9BA}"/>
              </a:ext>
            </a:extLst>
          </p:cNvPr>
          <p:cNvSpPr>
            <a:spLocks noGrp="1"/>
          </p:cNvSpPr>
          <p:nvPr>
            <p:ph type="title"/>
          </p:nvPr>
        </p:nvSpPr>
        <p:spPr>
          <a:xfrm>
            <a:off x="1295400" y="1295400"/>
            <a:ext cx="6400800" cy="685800"/>
          </a:xfrm>
        </p:spPr>
        <p:txBody>
          <a:bodyPr/>
          <a:lstStyle/>
          <a:p>
            <a:pPr fontAlgn="auto">
              <a:spcAft>
                <a:spcPts val="0"/>
              </a:spcAft>
              <a:defRPr/>
            </a:pPr>
            <a:r>
              <a:rPr lang="sl-SI" dirty="0"/>
              <a:t>viri</a:t>
            </a:r>
          </a:p>
        </p:txBody>
      </p:sp>
      <p:sp>
        <p:nvSpPr>
          <p:cNvPr id="3" name="Content Placeholder 2">
            <a:extLst>
              <a:ext uri="{FF2B5EF4-FFF2-40B4-BE49-F238E27FC236}">
                <a16:creationId xmlns:a16="http://schemas.microsoft.com/office/drawing/2014/main" id="{0705A78F-8C65-4F28-8B56-53DE5A344B9E}"/>
              </a:ext>
            </a:extLst>
          </p:cNvPr>
          <p:cNvSpPr>
            <a:spLocks noGrp="1"/>
          </p:cNvSpPr>
          <p:nvPr>
            <p:ph idx="1"/>
          </p:nvPr>
        </p:nvSpPr>
        <p:spPr>
          <a:xfrm>
            <a:off x="1371600" y="2209800"/>
            <a:ext cx="6705600" cy="3810000"/>
          </a:xfrm>
        </p:spPr>
        <p:txBody>
          <a:bodyPr rtlCol="0">
            <a:normAutofit fontScale="70000" lnSpcReduction="20000"/>
          </a:bodyPr>
          <a:lstStyle/>
          <a:p>
            <a:pPr indent="-274320" fontAlgn="auto">
              <a:spcAft>
                <a:spcPts val="0"/>
              </a:spcAft>
              <a:defRPr/>
            </a:pPr>
            <a:r>
              <a:rPr lang="sl-SI" b="1" dirty="0"/>
              <a:t>SLIKA MURN </a:t>
            </a:r>
            <a:r>
              <a:rPr lang="sl-SI" dirty="0"/>
              <a:t>http://www.google.si/imgres?hl=sl&amp;sa=X&amp;tbo=d&amp;biw=1745&amp;bih=835&amp;tbm=isch&amp;tbnid=1zNMwObTL95T_M:&amp;imgrefurl=http://www.hervardi.com/cankarjeva_smrt_je_bila_politicen_umor_3_del.php&amp;docid=3OvchkgXmrDTyM&amp;imgurl=http://www.hervardi.com/images/cankar_grob_moderna.jpg&amp;w=800&amp;h=600&amp;ei=Vz8FUe7DNMKQhQewkYHYBw&amp;zoom=1&amp;iact=rc&amp;dur=12&amp;sig=105418315275877120859&amp;page=1&amp;tbnh=141&amp;tbnw=192&amp;start=0&amp;ndsp=53&amp;ved=1t:429,r:0,s:0,i:78&amp;tx=155&amp;ty=67</a:t>
            </a:r>
          </a:p>
          <a:p>
            <a:pPr indent="-274320" fontAlgn="auto">
              <a:spcAft>
                <a:spcPts val="0"/>
              </a:spcAft>
              <a:defRPr/>
            </a:pPr>
            <a:r>
              <a:rPr lang="sl-SI" b="1" dirty="0"/>
              <a:t>SLIKA OTON Ž. </a:t>
            </a:r>
            <a:r>
              <a:rPr lang="sl-SI" dirty="0"/>
              <a:t>https://www.google.si/search?q=murn+grob&amp;hl=sl&amp;tbo=d&amp;source=lnms&amp;tbm=isch&amp;sa=X&amp;ei=VT8FUeOBGcephAf6m4CICQ&amp;ved=0CAcQ_AUoAA&amp;biw=1745&amp;bih=835#hl=sl&amp;tbo=d&amp;tbm=isch&amp;sa=1&amp;q=oton+%C5%BEupan%C4%8Di%C4%8D&amp;oq=oton+&amp;gs_l=img.3.0.0l5j0i24l5.9224.10786.0.11991.5.5.0.0.0.0.97.417.5.5.0...0.0...1c.1.C-HpRU-6EWM&amp;bav=on.2,or.r_gc.r_pw.r_cp.r_qf.&amp;bvm=bv.41524429,d.ZG4&amp;fp=9d1ce558d4db14b9&amp;biw=1745&amp;bih=835</a:t>
            </a:r>
          </a:p>
          <a:p>
            <a:pPr indent="-274320" fontAlgn="auto">
              <a:spcAft>
                <a:spcPts val="0"/>
              </a:spcAft>
              <a:defRPr/>
            </a:pPr>
            <a:endParaRPr lang="sl-SI" dirty="0"/>
          </a:p>
        </p:txBody>
      </p:sp>
    </p:spTree>
  </p:cSld>
  <p:clrMapOvr>
    <a:masterClrMapping/>
  </p:clrMapOvr>
  <p:transition spd="slow">
    <p:circl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527F7-BF0B-4307-90DA-0D9F4BFCC2A6}"/>
              </a:ext>
            </a:extLst>
          </p:cNvPr>
          <p:cNvSpPr>
            <a:spLocks noGrp="1"/>
          </p:cNvSpPr>
          <p:nvPr>
            <p:ph type="title"/>
          </p:nvPr>
        </p:nvSpPr>
        <p:spPr/>
        <p:txBody>
          <a:bodyPr/>
          <a:lstStyle/>
          <a:p>
            <a:pPr fontAlgn="auto">
              <a:spcAft>
                <a:spcPts val="0"/>
              </a:spcAft>
              <a:defRPr/>
            </a:pPr>
            <a:endParaRPr lang="sl-SI"/>
          </a:p>
        </p:txBody>
      </p:sp>
      <p:sp>
        <p:nvSpPr>
          <p:cNvPr id="3" name="Content Placeholder 2">
            <a:extLst>
              <a:ext uri="{FF2B5EF4-FFF2-40B4-BE49-F238E27FC236}">
                <a16:creationId xmlns:a16="http://schemas.microsoft.com/office/drawing/2014/main" id="{561865B6-CA77-48BE-92E0-E40BC1C20522}"/>
              </a:ext>
            </a:extLst>
          </p:cNvPr>
          <p:cNvSpPr>
            <a:spLocks noGrp="1"/>
          </p:cNvSpPr>
          <p:nvPr>
            <p:ph idx="1"/>
          </p:nvPr>
        </p:nvSpPr>
        <p:spPr>
          <a:xfrm>
            <a:off x="1371600" y="2438400"/>
            <a:ext cx="6400800" cy="3048000"/>
          </a:xfrm>
        </p:spPr>
        <p:txBody>
          <a:bodyPr rtlCol="0">
            <a:noAutofit/>
          </a:bodyPr>
          <a:lstStyle/>
          <a:p>
            <a:pPr indent="-274320" fontAlgn="auto">
              <a:spcAft>
                <a:spcPts val="0"/>
              </a:spcAft>
              <a:defRPr/>
            </a:pPr>
            <a:r>
              <a:rPr lang="sl-SI" sz="1400" dirty="0">
                <a:hlinkClick r:id="rId2"/>
              </a:rPr>
              <a:t>http://nakamniskem.si/castni/zupancic/index.php</a:t>
            </a:r>
            <a:endParaRPr lang="sl-SI" sz="1400" dirty="0"/>
          </a:p>
          <a:p>
            <a:pPr indent="-274320" fontAlgn="auto">
              <a:spcAft>
                <a:spcPts val="0"/>
              </a:spcAft>
              <a:defRPr/>
            </a:pPr>
            <a:r>
              <a:rPr lang="sl-SI" sz="1400" dirty="0">
                <a:hlinkClick r:id="rId3"/>
              </a:rPr>
              <a:t>http://nakamniskem.si/castni/index.php</a:t>
            </a:r>
            <a:endParaRPr lang="sl-SI" sz="1400" dirty="0"/>
          </a:p>
          <a:p>
            <a:pPr indent="-274320" fontAlgn="auto">
              <a:spcAft>
                <a:spcPts val="0"/>
              </a:spcAft>
              <a:defRPr/>
            </a:pPr>
            <a:r>
              <a:rPr lang="sl-SI" sz="1400" dirty="0">
                <a:hlinkClick r:id="rId4"/>
              </a:rPr>
              <a:t>http://www.murn-aleksandrov.net/_images/kdo_je_kdo/kette.jpg</a:t>
            </a:r>
            <a:endParaRPr lang="sl-SI" sz="1400" dirty="0"/>
          </a:p>
          <a:p>
            <a:pPr indent="-274320" fontAlgn="auto">
              <a:spcAft>
                <a:spcPts val="0"/>
              </a:spcAft>
              <a:defRPr/>
            </a:pPr>
            <a:r>
              <a:rPr lang="sl-SI" sz="1400" dirty="0"/>
              <a:t>	Franc Zadravec: Slovenska književnost II. Ljubljana, 1999.</a:t>
            </a:r>
          </a:p>
          <a:p>
            <a:pPr indent="-274320" fontAlgn="auto">
              <a:spcAft>
                <a:spcPts val="0"/>
              </a:spcAft>
              <a:defRPr/>
            </a:pPr>
            <a:r>
              <a:rPr lang="sl-SI" sz="1400" dirty="0"/>
              <a:t>	Franc Zadravec: Zgodovina slovenskega slovstva 5, 6, 7. Maribor.</a:t>
            </a:r>
          </a:p>
          <a:p>
            <a:pPr indent="-274320" fontAlgn="auto">
              <a:spcAft>
                <a:spcPts val="0"/>
              </a:spcAft>
              <a:defRPr/>
            </a:pPr>
            <a:r>
              <a:rPr lang="sl-SI" sz="1400" dirty="0"/>
              <a:t>	France Bernik: Tipologija Cankarjeve proze. Ljubljana, 1983...ter drugo</a:t>
            </a:r>
          </a:p>
          <a:p>
            <a:pPr indent="-274320" fontAlgn="auto">
              <a:spcAft>
                <a:spcPts val="0"/>
              </a:spcAft>
              <a:defRPr/>
            </a:pPr>
            <a:r>
              <a:rPr lang="sl-SI" sz="1400" dirty="0"/>
              <a:t>	DOC. KNIŽEVNOST 3 SPLET...(ZGOR.nav.)</a:t>
            </a:r>
          </a:p>
          <a:p>
            <a:pPr indent="0" fontAlgn="auto">
              <a:spcAft>
                <a:spcPts val="0"/>
              </a:spcAft>
              <a:buFont typeface="Wingdings" panose="05000000000000000000" pitchFamily="2" charset="2"/>
              <a:buNone/>
              <a:defRPr/>
            </a:pPr>
            <a:endParaRPr lang="sl-SI" sz="900" dirty="0"/>
          </a:p>
        </p:txBody>
      </p:sp>
    </p:spTree>
  </p:cSld>
  <p:clrMapOvr>
    <a:masterClrMapping/>
  </p:clrMapOvr>
  <p:transition spd="slow">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3233D-C867-42EF-99CE-CAC587CD49E4}"/>
              </a:ext>
            </a:extLst>
          </p:cNvPr>
          <p:cNvSpPr>
            <a:spLocks noGrp="1"/>
          </p:cNvSpPr>
          <p:nvPr>
            <p:ph type="title"/>
          </p:nvPr>
        </p:nvSpPr>
        <p:spPr/>
        <p:txBody>
          <a:bodyPr/>
          <a:lstStyle/>
          <a:p>
            <a:pPr fontAlgn="auto">
              <a:spcAft>
                <a:spcPts val="0"/>
              </a:spcAft>
              <a:defRPr/>
            </a:pPr>
            <a:r>
              <a:rPr lang="sl-SI" dirty="0"/>
              <a:t>Viri/INFO</a:t>
            </a:r>
          </a:p>
        </p:txBody>
      </p:sp>
      <p:sp>
        <p:nvSpPr>
          <p:cNvPr id="58371" name="Content Placeholder 2">
            <a:extLst>
              <a:ext uri="{FF2B5EF4-FFF2-40B4-BE49-F238E27FC236}">
                <a16:creationId xmlns:a16="http://schemas.microsoft.com/office/drawing/2014/main" id="{5120EFB3-F041-489D-AF5E-07FD5501432D}"/>
              </a:ext>
            </a:extLst>
          </p:cNvPr>
          <p:cNvSpPr>
            <a:spLocks noGrp="1"/>
          </p:cNvSpPr>
          <p:nvPr>
            <p:ph idx="1"/>
          </p:nvPr>
        </p:nvSpPr>
        <p:spPr>
          <a:xfrm>
            <a:off x="1371600" y="2438400"/>
            <a:ext cx="6400800" cy="3048000"/>
          </a:xfrm>
        </p:spPr>
        <p:txBody>
          <a:bodyPr/>
          <a:lstStyle/>
          <a:p>
            <a:r>
              <a:rPr lang="sl-SI" altLang="sl-SI"/>
              <a:t>Iskano z iskalnikom Google.si, z brskalnikom Google Chrome.</a:t>
            </a:r>
          </a:p>
          <a:p>
            <a:r>
              <a:rPr lang="sl-SI" altLang="sl-SI"/>
              <a:t>Uparabljeno veliko spletne literature...</a:t>
            </a:r>
          </a:p>
          <a:p>
            <a:r>
              <a:rPr lang="sl-SI" altLang="sl-SI"/>
              <a:t>Večina virov je iz sl.wikipedia.org</a:t>
            </a:r>
          </a:p>
          <a:p>
            <a:r>
              <a:rPr lang="sl-SI" altLang="sl-SI"/>
              <a:t>Vsi viri niso navedeni!!!</a:t>
            </a:r>
          </a:p>
        </p:txBody>
      </p:sp>
    </p:spTree>
  </p:cSld>
  <p:clrMapOvr>
    <a:masterClrMapping/>
  </p:clrMapOvr>
  <p:transition spd="slow">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EBA86-776D-4A65-A11F-896AD1C5A905}"/>
              </a:ext>
            </a:extLst>
          </p:cNvPr>
          <p:cNvSpPr>
            <a:spLocks noGrp="1"/>
          </p:cNvSpPr>
          <p:nvPr>
            <p:ph type="title"/>
          </p:nvPr>
        </p:nvSpPr>
        <p:spPr/>
        <p:txBody>
          <a:bodyPr/>
          <a:lstStyle/>
          <a:p>
            <a:pPr fontAlgn="auto">
              <a:spcAft>
                <a:spcPts val="0"/>
              </a:spcAft>
              <a:defRPr/>
            </a:pPr>
            <a:r>
              <a:rPr lang="sl-SI" dirty="0"/>
              <a:t>Moderna pri nas</a:t>
            </a:r>
          </a:p>
        </p:txBody>
      </p:sp>
      <p:sp>
        <p:nvSpPr>
          <p:cNvPr id="3" name="Content Placeholder 2">
            <a:extLst>
              <a:ext uri="{FF2B5EF4-FFF2-40B4-BE49-F238E27FC236}">
                <a16:creationId xmlns:a16="http://schemas.microsoft.com/office/drawing/2014/main" id="{EE5731B4-9E9F-4F5E-AD9A-38809315D2AA}"/>
              </a:ext>
            </a:extLst>
          </p:cNvPr>
          <p:cNvSpPr>
            <a:spLocks noGrp="1"/>
          </p:cNvSpPr>
          <p:nvPr>
            <p:ph idx="1"/>
          </p:nvPr>
        </p:nvSpPr>
        <p:spPr>
          <a:xfrm>
            <a:off x="1371600" y="2438400"/>
            <a:ext cx="6400800" cy="3429000"/>
          </a:xfrm>
        </p:spPr>
        <p:txBody>
          <a:bodyPr rtlCol="0">
            <a:normAutofit/>
          </a:bodyPr>
          <a:lstStyle/>
          <a:p>
            <a:pPr indent="-274320" fontAlgn="auto">
              <a:spcAft>
                <a:spcPts val="0"/>
              </a:spcAft>
              <a:defRPr/>
            </a:pPr>
            <a:r>
              <a:rPr lang="sl-SI" dirty="0"/>
              <a:t>Prvič se v slovenski publicistiki pojavi pojem moderna leta 1893, vendar zelo obrobno in negativno, zaradi katoliških smeri, ki zagovarjajo tradicionalno, konzervativno. </a:t>
            </a:r>
          </a:p>
          <a:p>
            <a:pPr indent="-274320" fontAlgn="auto">
              <a:spcAft>
                <a:spcPts val="0"/>
              </a:spcAft>
              <a:defRPr/>
            </a:pPr>
            <a:r>
              <a:rPr lang="sl-SI" dirty="0"/>
              <a:t>1896 piše Cankar o literarnem klubu, ki se imenuje Slovenska moderna, in so ga na njegovo pobudo ustanovili (leta 1896) mladi slovenski literati: Fran Govekar</a:t>
            </a:r>
            <a:r>
              <a:rPr lang="sl-SI" b="1" dirty="0"/>
              <a:t>, Oton Župančič</a:t>
            </a:r>
            <a:r>
              <a:rPr lang="sl-SI" dirty="0"/>
              <a:t>, </a:t>
            </a:r>
            <a:r>
              <a:rPr lang="sl-SI" b="1" dirty="0"/>
              <a:t>Ivan Cankar</a:t>
            </a:r>
            <a:r>
              <a:rPr lang="sl-SI" dirty="0"/>
              <a:t>, Fran Eller, Fran Vidic, Ferdo Jančar, Anton Majaron, Fran Goestel, Ivan Škrjanec.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0" end="0"/>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4B2AA56-FBFD-4D8E-9F08-5556CF6B40D1}"/>
              </a:ext>
            </a:extLst>
          </p:cNvPr>
          <p:cNvSpPr txBox="1">
            <a:spLocks noChangeArrowheads="1"/>
          </p:cNvSpPr>
          <p:nvPr/>
        </p:nvSpPr>
        <p:spPr bwMode="auto">
          <a:xfrm>
            <a:off x="990600" y="2362200"/>
            <a:ext cx="6858000"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anose="02020404030301010803" pitchFamily="18" charset="0"/>
              </a:defRPr>
            </a:lvl1pPr>
            <a:lvl2pPr marL="742950" indent="-285750">
              <a:defRPr>
                <a:solidFill>
                  <a:schemeClr val="tx1"/>
                </a:solidFill>
                <a:latin typeface="Garamond" panose="02020404030301010803" pitchFamily="18" charset="0"/>
              </a:defRPr>
            </a:lvl2pPr>
            <a:lvl3pPr marL="1143000" indent="-228600">
              <a:defRPr>
                <a:solidFill>
                  <a:schemeClr val="tx1"/>
                </a:solidFill>
                <a:latin typeface="Garamond" panose="02020404030301010803" pitchFamily="18" charset="0"/>
              </a:defRPr>
            </a:lvl3pPr>
            <a:lvl4pPr marL="1600200" indent="-228600">
              <a:defRPr>
                <a:solidFill>
                  <a:schemeClr val="tx1"/>
                </a:solidFill>
                <a:latin typeface="Garamond" panose="02020404030301010803" pitchFamily="18" charset="0"/>
              </a:defRPr>
            </a:lvl4pPr>
            <a:lvl5pPr marL="2057400" indent="-228600">
              <a:defRPr>
                <a:solidFill>
                  <a:schemeClr val="tx1"/>
                </a:solidFill>
                <a:latin typeface="Garamond" panose="02020404030301010803" pitchFamily="18" charset="0"/>
              </a:defRPr>
            </a:lvl5pPr>
            <a:lvl6pPr marL="2514600" indent="-228600" fontAlgn="base">
              <a:spcBef>
                <a:spcPct val="0"/>
              </a:spcBef>
              <a:spcAft>
                <a:spcPct val="0"/>
              </a:spcAft>
              <a:defRPr>
                <a:solidFill>
                  <a:schemeClr val="tx1"/>
                </a:solidFill>
                <a:latin typeface="Garamond" panose="02020404030301010803" pitchFamily="18" charset="0"/>
              </a:defRPr>
            </a:lvl6pPr>
            <a:lvl7pPr marL="2971800" indent="-228600" fontAlgn="base">
              <a:spcBef>
                <a:spcPct val="0"/>
              </a:spcBef>
              <a:spcAft>
                <a:spcPct val="0"/>
              </a:spcAft>
              <a:defRPr>
                <a:solidFill>
                  <a:schemeClr val="tx1"/>
                </a:solidFill>
                <a:latin typeface="Garamond" panose="02020404030301010803" pitchFamily="18" charset="0"/>
              </a:defRPr>
            </a:lvl7pPr>
            <a:lvl8pPr marL="3429000" indent="-228600" fontAlgn="base">
              <a:spcBef>
                <a:spcPct val="0"/>
              </a:spcBef>
              <a:spcAft>
                <a:spcPct val="0"/>
              </a:spcAft>
              <a:defRPr>
                <a:solidFill>
                  <a:schemeClr val="tx1"/>
                </a:solidFill>
                <a:latin typeface="Garamond" panose="02020404030301010803" pitchFamily="18" charset="0"/>
              </a:defRPr>
            </a:lvl8pPr>
            <a:lvl9pPr marL="3886200" indent="-228600" fontAlgn="base">
              <a:spcBef>
                <a:spcPct val="0"/>
              </a:spcBef>
              <a:spcAft>
                <a:spcPct val="0"/>
              </a:spcAft>
              <a:defRPr>
                <a:solidFill>
                  <a:schemeClr val="tx1"/>
                </a:solidFill>
                <a:latin typeface="Garamond" panose="02020404030301010803" pitchFamily="18" charset="0"/>
              </a:defRPr>
            </a:lvl9pPr>
          </a:lstStyle>
          <a:p>
            <a:r>
              <a:rPr lang="sl-SI" altLang="sl-SI" sz="20000">
                <a:latin typeface="French Script MT" panose="03020402040607040605" pitchFamily="66" charset="0"/>
              </a:rPr>
              <a:t>Konec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grpId="0" nodeType="clickEffect">
                                  <p:stCondLst>
                                    <p:cond delay="0"/>
                                  </p:stCondLst>
                                  <p:childTnLst>
                                    <p:animMotion origin="layout" path="M 0 0 C 0.10278 0.04349 0.2007 0.09369 0.30886 0.09369 C 0.2908 0.11821 0.26563 0.12954 0.24358 0.14643 C 0.22188 0.16308 0.20035 0.17928 0.17795 0.19408 C 0.16893 0.2001 0.16094 0.20912 0.15243 0.21629 C 0.13316 0.23317 0.11389 0.24937 0.09497 0.26648 C 0.07448 0.28499 0.05122 0.29471 0.02674 0.29818 C 0.00608 0.30118 0.02986 0.29748 0.00886 0.30211 C 0.00365 0.30326 -0.00694 0.30488 -0.00694 0.30488 C -0.03073 0.30396 -0.05451 0.30442 -0.0783 0.30211 C -0.07969 0.30188 -0.07621 0.29933 -0.07517 0.29818 C -0.07361 0.29632 -0.07187 0.29471 -0.07031 0.29285 C -0.06493 0.28638 -0.06441 0.28314 -0.05746 0.27967 C -0.03524 0.26857 -0.0118 0.26255 0.01181 0.26001 C 0.03056 0.2614 0.04966 0.26001 0.06823 0.26394 C 0.09184 0.2688 0.1125 0.29725 0.12865 0.31807 C 0.14479 0.33889 0.1665 0.35601 0.1842 0.37335 C 0.204 0.39255 0.22691 0.40551 0.24948 0.41823 C 0.27136 0.43049 0.29306 0.44298 0.31493 0.45524 C 0.35452 0.47768 0.40695 0.48208 0.44948 0.48416 C 0.49115 0.47999 0.52726 0.47514 0.5533 0.42748 C 0.55434 0.42216 0.55677 0.41707 0.55643 0.41175 C 0.55538 0.39186 0.55452 0.37104 0.54948 0.3523 C 0.54358 0.33056 0.5316 0.32755 0.51858 0.31946 C 0.48472 0.29794 0.44514 0.29355 0.40799 0.29031 C 0.39705 0.28939 0.38611 0.28869 0.37518 0.28777 C 0.29601 0.29124 0.2415 0.288 0.17795 0.34976 C 0.17361 0.35832 0.16771 0.36549 0.16441 0.37474 C 0.16094 0.38446 0.15643 0.40505 0.15643 0.40505 C 0.15712 0.42054 0.15608 0.43627 0.15834 0.45131 C 0.15903 0.45617 0.16285 0.45917 0.16528 0.46311 C 0.18004 0.4867 0.20104 0.49572 0.22379 0.49873 C 0.3257 0.49665 0.29827 0.4985 0.26337 0.49341 C 0.23993 0.49526 0.2165 0.49549 0.19306 0.49873 C 0.15972 0.50336 0.12934 0.52973 0.09601 0.53297 C 0.07795 0.5406 0.05955 0.5443 0.04063 0.54592 C -0.00816 0.54476 -0.02291 0.56026 -0.05156 0.53713 C -0.06007 0.51353 -0.04861 0.48578 -0.03368 0.47236 C 0.00677 0.43604 0.04566 0.43697 0.09306 0.43419 C 0.23577 0.45362 0.33768 0.60884 0.47205 0.65441 C 0.49375 0.66181 0.51459 0.66505 0.53646 0.66759 C 0.56007 0.66412 0.58386 0.66389 0.60695 0.65719 C 0.61788 0.65372 0.65816 0.62318 0.66632 0.61485 C 0.72379 0.55725 0.80625 0.46403 0.8217 0.36688 C 0.82101 0.35762 0.82222 0.34791 0.81979 0.33912 C 0.81684 0.32825 0.80573 0.32501 0.79809 0.31946 C 0.77865 0.30581 0.74792 0.29656 0.72778 0.2917 C 0.63438 0.26903 0.54636 0.26718 0.45156 0.26533 C 0.3908 0.26718 0.26268 0.24405 0.1941 0.30095 C 0.16736 0.35601 0.21615 0.42401 0.24254 0.46172 C 0.27882 0.51353 0.3033 0.52973 0.35052 0.56072 C 0.36528 0.57021 0.37882 0.58316 0.3941 0.5908 C 0.43455 0.61162 0.48073 0.61763 0.52379 0.62133 C 0.54011 0.62041 0.54827 0.62087 0.56042 0.60699 C 0.56754 0.55355 0.49028 0.53528 0.46528 0.5251 C 0.37656 0.48948 0.28716 0.46635 0.19497 0.45779 C 0.27865 0.40643 0.22969 0.43766 0.34063 0.36156 C 0.36059 0.34791 0.37622 0.32478 0.39306 0.30488 C 0.43177 0.25954 0.46111 0.21282 0.48611 0.15314 C 0.48785 0.1425 0.4908 0.13232 0.49097 0.12145 C 0.4915 0.08906 0.48316 0.08143 0.47031 0.05413 C 0.46754 0.04835 0.46216 0.04511 0.45747 0.04233 C 0.45087 0.0384 0.43646 0.03447 0.43646 0.03447 C 0.41806 0.03817 0.42379 0.03123 0.42379 0.05945 L 0.26632 -0.03423 L 0.90886 0.87879 L 0.10886 -0.03955 " pathEditMode="relative" ptsTypes="fffffffffffffffffffffffffffffffffffffffffffffffffffffffffffffffAAAA">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EB44B-DB39-4610-AFC9-884492114392}"/>
              </a:ext>
            </a:extLst>
          </p:cNvPr>
          <p:cNvSpPr>
            <a:spLocks noGrp="1"/>
          </p:cNvSpPr>
          <p:nvPr>
            <p:ph type="title"/>
          </p:nvPr>
        </p:nvSpPr>
        <p:spPr/>
        <p:txBody>
          <a:bodyPr/>
          <a:lstStyle/>
          <a:p>
            <a:pPr fontAlgn="auto">
              <a:spcAft>
                <a:spcPts val="0"/>
              </a:spcAft>
              <a:defRPr/>
            </a:pPr>
            <a:r>
              <a:rPr lang="sl-SI" dirty="0"/>
              <a:t>Dogajanje </a:t>
            </a:r>
          </a:p>
        </p:txBody>
      </p:sp>
      <p:sp>
        <p:nvSpPr>
          <p:cNvPr id="3" name="Content Placeholder 2">
            <a:extLst>
              <a:ext uri="{FF2B5EF4-FFF2-40B4-BE49-F238E27FC236}">
                <a16:creationId xmlns:a16="http://schemas.microsoft.com/office/drawing/2014/main" id="{D1E1A50D-CEE5-443D-965C-705BEFB60852}"/>
              </a:ext>
            </a:extLst>
          </p:cNvPr>
          <p:cNvSpPr>
            <a:spLocks noGrp="1"/>
          </p:cNvSpPr>
          <p:nvPr>
            <p:ph idx="1"/>
          </p:nvPr>
        </p:nvSpPr>
        <p:spPr>
          <a:xfrm>
            <a:off x="1371600" y="2438400"/>
            <a:ext cx="6400800" cy="3048000"/>
          </a:xfrm>
        </p:spPr>
        <p:txBody>
          <a:bodyPr/>
          <a:lstStyle/>
          <a:p>
            <a:r>
              <a:rPr lang="sl-SI" altLang="sl-SI"/>
              <a:t> V tem obdobju močno razvije še literarna kritika - vodilni je Ivan Prijatelj, ki veliko piše o Murnu, Župančiču. </a:t>
            </a:r>
          </a:p>
          <a:p>
            <a:r>
              <a:rPr lang="sl-SI" altLang="sl-SI"/>
              <a:t>Pojem moderna ne označuje dovolj dobro to obdobje, simbolizem je vodilna smer in ga tudi označi za vodilno smer med realizmom in ekspresionizmom. </a:t>
            </a:r>
          </a:p>
          <a:p>
            <a:endParaRPr lang="sl-SI" altLang="sl-SI"/>
          </a:p>
        </p:txBody>
      </p:sp>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342D4-C6DB-40A0-9317-28D935C8553E}"/>
              </a:ext>
            </a:extLst>
          </p:cNvPr>
          <p:cNvSpPr>
            <a:spLocks noGrp="1"/>
          </p:cNvSpPr>
          <p:nvPr>
            <p:ph type="title"/>
          </p:nvPr>
        </p:nvSpPr>
        <p:spPr>
          <a:xfrm>
            <a:off x="4953000" y="1676400"/>
            <a:ext cx="2819400" cy="600075"/>
          </a:xfrm>
        </p:spPr>
        <p:txBody>
          <a:bodyPr/>
          <a:lstStyle/>
          <a:p>
            <a:pPr fontAlgn="auto">
              <a:spcAft>
                <a:spcPts val="0"/>
              </a:spcAft>
              <a:defRPr/>
            </a:pPr>
            <a:r>
              <a:rPr lang="sl-SI" dirty="0"/>
              <a:t>Ivan Prijatelj</a:t>
            </a:r>
          </a:p>
        </p:txBody>
      </p:sp>
      <p:sp>
        <p:nvSpPr>
          <p:cNvPr id="4" name="Text Placeholder 3">
            <a:extLst>
              <a:ext uri="{FF2B5EF4-FFF2-40B4-BE49-F238E27FC236}">
                <a16:creationId xmlns:a16="http://schemas.microsoft.com/office/drawing/2014/main" id="{0C1797A5-F855-487B-BA1D-4E656397A1D0}"/>
              </a:ext>
            </a:extLst>
          </p:cNvPr>
          <p:cNvSpPr>
            <a:spLocks noGrp="1"/>
          </p:cNvSpPr>
          <p:nvPr>
            <p:ph type="body" sz="half" idx="2"/>
          </p:nvPr>
        </p:nvSpPr>
        <p:spPr>
          <a:xfrm>
            <a:off x="4953000" y="2276475"/>
            <a:ext cx="2819400" cy="2874963"/>
          </a:xfrm>
        </p:spPr>
        <p:txBody>
          <a:bodyPr/>
          <a:lstStyle/>
          <a:p>
            <a:r>
              <a:rPr lang="sl-SI" altLang="sl-SI"/>
              <a:t>Ivan Prijatelj, slovenski literarni zgodovinar in prevajalec, teoretik in esejist, * 23. december 1875, </a:t>
            </a:r>
            <a:r>
              <a:rPr lang="sl-SI" altLang="sl-SI" b="1"/>
              <a:t>Vinice pri Sodražici</a:t>
            </a:r>
            <a:r>
              <a:rPr lang="sl-SI" altLang="sl-SI"/>
              <a:t>, † 23. maj 1937, </a:t>
            </a:r>
            <a:r>
              <a:rPr lang="sl-SI" altLang="sl-SI" b="1"/>
              <a:t>Ljubljana</a:t>
            </a:r>
            <a:r>
              <a:rPr lang="sl-SI" altLang="sl-SI"/>
              <a:t>.</a:t>
            </a:r>
          </a:p>
        </p:txBody>
      </p:sp>
      <p:pic>
        <p:nvPicPr>
          <p:cNvPr id="9" name="Picture Placeholder 8">
            <a:extLst>
              <a:ext uri="{FF2B5EF4-FFF2-40B4-BE49-F238E27FC236}">
                <a16:creationId xmlns:a16="http://schemas.microsoft.com/office/drawing/2014/main" id="{6E897002-6D51-4D28-A46E-F8E5AC1A5C1B}"/>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5565" b="15565"/>
          <a:stretch>
            <a:fillRect/>
          </a:stretch>
        </p:blipFill>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66A54-6FA0-4119-88E8-8080AF706F95}"/>
              </a:ext>
            </a:extLst>
          </p:cNvPr>
          <p:cNvSpPr>
            <a:spLocks noGrp="1"/>
          </p:cNvSpPr>
          <p:nvPr>
            <p:ph type="ctrTitle"/>
          </p:nvPr>
        </p:nvSpPr>
        <p:spPr>
          <a:xfrm>
            <a:off x="1371600" y="1858963"/>
            <a:ext cx="6400800" cy="1295400"/>
          </a:xfrm>
        </p:spPr>
        <p:txBody>
          <a:bodyPr/>
          <a:lstStyle/>
          <a:p>
            <a:pPr fontAlgn="auto">
              <a:spcAft>
                <a:spcPts val="0"/>
              </a:spcAft>
              <a:defRPr/>
            </a:pPr>
            <a:r>
              <a:rPr lang="sl-SI" dirty="0"/>
              <a:t>Delitev Moderne</a:t>
            </a:r>
          </a:p>
        </p:txBody>
      </p:sp>
      <p:sp>
        <p:nvSpPr>
          <p:cNvPr id="3" name="Subtitle 2">
            <a:extLst>
              <a:ext uri="{FF2B5EF4-FFF2-40B4-BE49-F238E27FC236}">
                <a16:creationId xmlns:a16="http://schemas.microsoft.com/office/drawing/2014/main" id="{971AD009-9127-48A8-B618-17741FBA407B}"/>
              </a:ext>
            </a:extLst>
          </p:cNvPr>
          <p:cNvSpPr>
            <a:spLocks noGrp="1"/>
          </p:cNvSpPr>
          <p:nvPr>
            <p:ph type="subTitle" idx="1"/>
          </p:nvPr>
        </p:nvSpPr>
        <p:spPr/>
        <p:txBody>
          <a:bodyPr rtlCol="0"/>
          <a:lstStyle/>
          <a:p>
            <a:pPr fontAlgn="auto">
              <a:spcAft>
                <a:spcPts val="0"/>
              </a:spcAft>
              <a:defRPr/>
            </a:pPr>
            <a:r>
              <a:rPr lang="sl-SI" dirty="0"/>
              <a:t>Lirika, Simbolizem, Dekadenca, Dramatika, Nova romantika...</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F6810-D917-42FC-9B39-731B65B67755}"/>
              </a:ext>
            </a:extLst>
          </p:cNvPr>
          <p:cNvSpPr>
            <a:spLocks noGrp="1"/>
          </p:cNvSpPr>
          <p:nvPr>
            <p:ph type="title"/>
          </p:nvPr>
        </p:nvSpPr>
        <p:spPr/>
        <p:txBody>
          <a:bodyPr/>
          <a:lstStyle/>
          <a:p>
            <a:pPr fontAlgn="auto">
              <a:spcAft>
                <a:spcPts val="0"/>
              </a:spcAft>
              <a:defRPr/>
            </a:pPr>
            <a:r>
              <a:rPr lang="sl-SI" dirty="0"/>
              <a:t>Lirika</a:t>
            </a:r>
          </a:p>
        </p:txBody>
      </p:sp>
      <p:sp>
        <p:nvSpPr>
          <p:cNvPr id="3" name="Content Placeholder 2">
            <a:extLst>
              <a:ext uri="{FF2B5EF4-FFF2-40B4-BE49-F238E27FC236}">
                <a16:creationId xmlns:a16="http://schemas.microsoft.com/office/drawing/2014/main" id="{239FC6B8-A8AA-4BAA-869E-374032443601}"/>
              </a:ext>
            </a:extLst>
          </p:cNvPr>
          <p:cNvSpPr>
            <a:spLocks noGrp="1"/>
          </p:cNvSpPr>
          <p:nvPr>
            <p:ph idx="1"/>
          </p:nvPr>
        </p:nvSpPr>
        <p:spPr>
          <a:xfrm>
            <a:off x="1371600" y="2438400"/>
            <a:ext cx="6400800" cy="3048000"/>
          </a:xfrm>
        </p:spPr>
        <p:txBody>
          <a:bodyPr/>
          <a:lstStyle/>
          <a:p>
            <a:r>
              <a:rPr lang="sl-SI" altLang="sl-SI"/>
              <a:t>V tej dobi je bila lirika zelo pomembna za slovensko literaturo, saj je bila tista iz obdobja med romantiko in realizmom epigonska in je izgubila neposredno izpovedno moč. Lirika moderne je obudila neposredno izpovednost, povzela je izročilo romantike in ga dopolnila z novimi temami in idejami, tudi z idejami </a:t>
            </a:r>
            <a:r>
              <a:rPr lang="sl-SI" altLang="sl-SI" b="1"/>
              <a:t>simbolizma</a:t>
            </a:r>
            <a:r>
              <a:rPr lang="sl-SI" altLang="sl-SI"/>
              <a:t> in </a:t>
            </a:r>
            <a:r>
              <a:rPr lang="sl-SI" altLang="sl-SI" b="1"/>
              <a:t>dekadence</a:t>
            </a:r>
            <a:r>
              <a:rPr lang="sl-SI" altLang="sl-SI"/>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ircle(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0</TotalTime>
  <Words>2735</Words>
  <Application>Microsoft Office PowerPoint</Application>
  <PresentationFormat>On-screen Show (4:3)</PresentationFormat>
  <Paragraphs>209</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Arial</vt:lpstr>
      <vt:lpstr>French Script MT</vt:lpstr>
      <vt:lpstr>Garamond</vt:lpstr>
      <vt:lpstr>Wingdings</vt:lpstr>
      <vt:lpstr>Couture</vt:lpstr>
      <vt:lpstr>mODERNA</vt:lpstr>
      <vt:lpstr>Moderna</vt:lpstr>
      <vt:lpstr>Moderna Spošno</vt:lpstr>
      <vt:lpstr>Predstavniki moderne</vt:lpstr>
      <vt:lpstr>Moderna pri nas</vt:lpstr>
      <vt:lpstr>Dogajanje </vt:lpstr>
      <vt:lpstr>Ivan Prijatelj</vt:lpstr>
      <vt:lpstr>Delitev Moderne</vt:lpstr>
      <vt:lpstr>Lirika</vt:lpstr>
      <vt:lpstr>LIRIKA posebnosti</vt:lpstr>
      <vt:lpstr>SIMBOLIZEM</vt:lpstr>
      <vt:lpstr>Citat </vt:lpstr>
      <vt:lpstr>dekadenca</vt:lpstr>
      <vt:lpstr>Citat</vt:lpstr>
      <vt:lpstr>Dramatika</vt:lpstr>
      <vt:lpstr>Vrste dramskega pesništva</vt:lpstr>
      <vt:lpstr>Ustvarljalci dramatike</vt:lpstr>
      <vt:lpstr>zgodovinsko dogajanje</vt:lpstr>
      <vt:lpstr>PowerPoint Presentation</vt:lpstr>
      <vt:lpstr>Življenjepisi</vt:lpstr>
      <vt:lpstr>Dragotin kette</vt:lpstr>
      <vt:lpstr>Na hitro/splošno</vt:lpstr>
      <vt:lpstr>Življenje</vt:lpstr>
      <vt:lpstr>Življenje...</vt:lpstr>
      <vt:lpstr>Dela</vt:lpstr>
      <vt:lpstr>Slike...</vt:lpstr>
      <vt:lpstr>Oton župančič</vt:lpstr>
      <vt:lpstr>Življenje</vt:lpstr>
      <vt:lpstr>Življenje...</vt:lpstr>
      <vt:lpstr>dela</vt:lpstr>
      <vt:lpstr>Dela</vt:lpstr>
      <vt:lpstr>Slike...</vt:lpstr>
      <vt:lpstr>Josip Murn - Aleksandrov</vt:lpstr>
      <vt:lpstr>življenje</vt:lpstr>
      <vt:lpstr>Življenje...</vt:lpstr>
      <vt:lpstr>Življenje...</vt:lpstr>
      <vt:lpstr>smrt</vt:lpstr>
      <vt:lpstr>Dela</vt:lpstr>
      <vt:lpstr>dela</vt:lpstr>
      <vt:lpstr>Njegove zbirke</vt:lpstr>
      <vt:lpstr>NA Hitro</vt:lpstr>
      <vt:lpstr>slike</vt:lpstr>
      <vt:lpstr>Viri</vt:lpstr>
      <vt:lpstr>viri</vt:lpstr>
      <vt:lpstr>viri</vt:lpstr>
      <vt:lpstr>viri</vt:lpstr>
      <vt:lpstr>viri</vt:lpstr>
      <vt:lpstr>PowerPoint Presentation</vt:lpstr>
      <vt:lpstr>Viri/INFO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2019-06-03T09:08:38Z</dcterms:created>
  <dcterms:modified xsi:type="dcterms:W3CDTF">2019-06-03T09:08:38Z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RL">
    <vt:lpwstr>https://dijaski.net</vt:lpwstr>
  </property>
</Properties>
</file>