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0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 autoAdjust="0"/>
    <p:restoredTop sz="94668" autoAdjust="0"/>
  </p:normalViewPr>
  <p:slideViewPr>
    <p:cSldViewPr>
      <p:cViewPr varScale="1">
        <p:scale>
          <a:sx n="108" d="100"/>
          <a:sy n="108" d="100"/>
        </p:scale>
        <p:origin x="22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6" name="Group 2">
            <a:extLst>
              <a:ext uri="{FF2B5EF4-FFF2-40B4-BE49-F238E27FC236}">
                <a16:creationId xmlns:a16="http://schemas.microsoft.com/office/drawing/2014/main" id="{CC975661-27C7-46CA-AD4A-2A86B603782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2227" name="Freeform 3">
              <a:extLst>
                <a:ext uri="{FF2B5EF4-FFF2-40B4-BE49-F238E27FC236}">
                  <a16:creationId xmlns:a16="http://schemas.microsoft.com/office/drawing/2014/main" id="{5EDBA2D0-6CBB-446D-A6A3-6CBE2BB3BCA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2228" name="Freeform 4">
              <a:extLst>
                <a:ext uri="{FF2B5EF4-FFF2-40B4-BE49-F238E27FC236}">
                  <a16:creationId xmlns:a16="http://schemas.microsoft.com/office/drawing/2014/main" id="{61F6CAD4-DB8A-47AA-85A7-AAFDA279ABF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52229" name="Rectangle 5">
            <a:extLst>
              <a:ext uri="{FF2B5EF4-FFF2-40B4-BE49-F238E27FC236}">
                <a16:creationId xmlns:a16="http://schemas.microsoft.com/office/drawing/2014/main" id="{8CEDF6B2-8671-4AC6-B71F-6596E1DEB6D6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52230" name="Rectangle 6">
            <a:extLst>
              <a:ext uri="{FF2B5EF4-FFF2-40B4-BE49-F238E27FC236}">
                <a16:creationId xmlns:a16="http://schemas.microsoft.com/office/drawing/2014/main" id="{7F39F634-3D0C-461F-9AE1-447D593CEF6A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2231" name="Rectangle 7">
            <a:extLst>
              <a:ext uri="{FF2B5EF4-FFF2-40B4-BE49-F238E27FC236}">
                <a16:creationId xmlns:a16="http://schemas.microsoft.com/office/drawing/2014/main" id="{EF1BBDFF-0AA2-4B25-82D7-162C45425CE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2232" name="Rectangle 8">
            <a:extLst>
              <a:ext uri="{FF2B5EF4-FFF2-40B4-BE49-F238E27FC236}">
                <a16:creationId xmlns:a16="http://schemas.microsoft.com/office/drawing/2014/main" id="{CE63165C-C147-41F1-8DB0-B15185DFE05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87A3E0D-FFCC-4E7A-8756-0ED07DFF8316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2233" name="Rectangle 9">
            <a:extLst>
              <a:ext uri="{FF2B5EF4-FFF2-40B4-BE49-F238E27FC236}">
                <a16:creationId xmlns:a16="http://schemas.microsoft.com/office/drawing/2014/main" id="{7B8D7175-283C-4339-995E-397A1004B274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94106-9966-4203-95CB-F36FED903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765DC1-4D94-47A6-8C3E-18C9CEAB2A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C305A7-7C98-491E-825E-DB0BEE15F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021A88-7FE7-4B5F-A19C-A927B6AAB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D7FF8B-C43D-4EE5-B5BB-A5914C83A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BD191-9757-43C8-A9E0-BD81E3FA3F9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0913024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E976DA-DB10-437A-BBAC-ED73F93C7D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572B9E-F1B9-425B-9375-B5ED336721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F727ED-C3F7-4366-AA0C-76A53FFF6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0BDB08-AC99-4282-94B9-EC0CCD782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343956-263F-4345-AFEE-1E52F6ED2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C7FF6-C41C-40E2-B11D-A40E4FAE8F3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3644793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CF61F-1BB7-400B-AA9B-34FCC3827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BBA70-F728-47F9-AD26-9F9BE79C3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52E13-820E-4B62-BE64-16EE4B1C9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CE31FC-4E89-4C00-9615-C4B0A9557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AF21DB-13AA-46E3-AE93-23B9B4C75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31D72-C8D3-42A5-B245-5AE99A17283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2779559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4FA9A-4A8A-40E8-B55A-658F530A9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E7561C-E1CD-4BC2-BB8E-4ECDE3FF00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57712-E8D0-4C88-8EB1-3C11576FF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CCF849-E3DC-49F8-B971-EAA3B289F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6F2B62-E961-48BC-837A-8E9C97355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A6B0CF-D48C-4617-A975-5B768946AF1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2169707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2967A-0273-4732-BB4F-EBCD29B53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DF9DC-658F-4D9D-A2F1-5A2D7EC56F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D8F6D7-B7C9-4916-8EF1-DA3CCB804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449840-DDC3-4416-B442-FBDE318CA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1D17C4-6798-41BB-9221-536F58C92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A4177E-9D24-48E2-B9AF-33CBFD0F4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E13B9-DCE8-4AC4-802C-E5F216398E0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9965538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4A00F-7BB0-4644-8D7D-101308250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C847E-D267-4027-A17C-43FB6DE5E6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45DB51-DA3B-408D-A2CD-4E6281972E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5943FD-F2FD-4B98-A2D9-C67309A3D7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8CA2FB-7B41-45A7-A754-2BCCCC9BF4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AF39B0-71CC-4FF3-8C58-E0C4B4541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A269CE-1F35-4E32-AA87-6FCEEBCE8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778B00-EA0E-4770-A2E7-80512E72B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2EE43-3252-4039-9BC3-E86A931A673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4043286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9DADC-83D5-4003-A146-775FD2B75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12FFD4-5FC9-43D6-A14E-807673205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D22678-18ED-4B44-951A-7E430D882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477950-8C66-4885-A1E1-9946212EB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56895B-44A5-48EE-BDD3-D88E79B8AA7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1826209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81F569-C59D-4336-AF91-047532AF0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A47D18-05FA-4BC1-A711-5CFDAC724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BEA43B-E0F1-4210-BEA4-A87E0A566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573F8-A932-45AA-AB0A-C24460AAA47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8551303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C7B55-D49E-4B2D-9586-B08666164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36C3E-0027-414F-B666-10D37FE82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50B2CA-500A-445E-B426-4580C864E6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E31AF1-DA00-48A3-85F9-766B572FC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E2052D-52EC-4E6F-A72F-BA5D28740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30488C-9239-4B63-88DB-DE98D55A2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B5676D-2654-4EF8-ABD2-EB5CE6D837A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6674261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9647C-5396-4CC6-9A2C-D7C7B099D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767B1E-DB15-4236-AE9A-AA8717C567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DE4031-A03F-4D43-970E-BBFCEE55E9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8A2072-FF2E-4792-BA7F-389758D7E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9902D0-67E4-4D60-9B11-AF42518CA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3DA9E-7852-4597-A61A-60A043E2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745D7-D33E-4720-BC8B-05BE4034DBD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0515757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2">
            <a:extLst>
              <a:ext uri="{FF2B5EF4-FFF2-40B4-BE49-F238E27FC236}">
                <a16:creationId xmlns:a16="http://schemas.microsoft.com/office/drawing/2014/main" id="{7D5514EF-65A3-4D91-9F04-E0F4966E2B7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51203" name="Freeform 3">
              <a:extLst>
                <a:ext uri="{FF2B5EF4-FFF2-40B4-BE49-F238E27FC236}">
                  <a16:creationId xmlns:a16="http://schemas.microsoft.com/office/drawing/2014/main" id="{1D874521-53DD-4404-9EE5-CDBDAAB237B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1204" name="Freeform 4">
              <a:extLst>
                <a:ext uri="{FF2B5EF4-FFF2-40B4-BE49-F238E27FC236}">
                  <a16:creationId xmlns:a16="http://schemas.microsoft.com/office/drawing/2014/main" id="{8C39C8D7-5A91-41F3-B95A-5CD66EE5EF3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51205" name="Rectangle 5">
            <a:extLst>
              <a:ext uri="{FF2B5EF4-FFF2-40B4-BE49-F238E27FC236}">
                <a16:creationId xmlns:a16="http://schemas.microsoft.com/office/drawing/2014/main" id="{0C93D9C0-D1C7-459E-90C7-E1A056F2AD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51206" name="Rectangle 6">
            <a:extLst>
              <a:ext uri="{FF2B5EF4-FFF2-40B4-BE49-F238E27FC236}">
                <a16:creationId xmlns:a16="http://schemas.microsoft.com/office/drawing/2014/main" id="{57F4B638-F941-49AD-A261-2EFB1EC2E2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51207" name="Rectangle 7">
            <a:extLst>
              <a:ext uri="{FF2B5EF4-FFF2-40B4-BE49-F238E27FC236}">
                <a16:creationId xmlns:a16="http://schemas.microsoft.com/office/drawing/2014/main" id="{47C1492C-D4DB-4782-B2D9-68ABEDC34E3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51208" name="Rectangle 8">
            <a:extLst>
              <a:ext uri="{FF2B5EF4-FFF2-40B4-BE49-F238E27FC236}">
                <a16:creationId xmlns:a16="http://schemas.microsoft.com/office/drawing/2014/main" id="{61448EC0-BE0C-45F5-A839-760CEA49CB3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51209" name="Rectangle 9">
            <a:extLst>
              <a:ext uri="{FF2B5EF4-FFF2-40B4-BE49-F238E27FC236}">
                <a16:creationId xmlns:a16="http://schemas.microsoft.com/office/drawing/2014/main" id="{79E8710A-848B-455D-AFF2-F2EB1C062DA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ED52C8D-9351-4E4A-96A0-0CA0C958E890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sl.wikipedia.org/wiki/Modern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Slovenska%20Moderna.pp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4A35CB9-5A1E-44FF-9CAF-6753099ED6C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736725"/>
          </a:xfrm>
        </p:spPr>
        <p:txBody>
          <a:bodyPr/>
          <a:lstStyle/>
          <a:p>
            <a:r>
              <a:rPr lang="sl-SI" altLang="sl-SI"/>
              <a:t>SLOVENSKA MODERNA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2C9CDDB-F49F-43C7-A8D9-39A10010B77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altLang="sl-SI"/>
              <a:t> </a:t>
            </a:r>
            <a:endParaRPr lang="sl-SI" altLang="sl-SI" dirty="0"/>
          </a:p>
          <a:p>
            <a:r>
              <a:rPr lang="sl-SI" altLang="sl-SI" dirty="0"/>
              <a:t>April 2009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CC0E3F98-C24E-4DF2-8285-854995F869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/>
              <a:t> SOPOTNIKI SLOVESKE MODERNE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8B167CB8-35B3-4BF3-9070-2A55562358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Delovali vzporedno z moderno, a so pripadali starejšim slovstvenim smerem.</a:t>
            </a:r>
          </a:p>
          <a:p>
            <a:endParaRPr lang="sl-SI" altLang="sl-SI"/>
          </a:p>
          <a:p>
            <a:r>
              <a:rPr lang="sl-SI" altLang="sl-SI"/>
              <a:t> Fran Milčinski, Fran Saleški Finžgar …</a:t>
            </a:r>
          </a:p>
          <a:p>
            <a:endParaRPr lang="sl-SI" altLang="sl-SI"/>
          </a:p>
          <a:p>
            <a:endParaRPr lang="sl-SI" alt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2781A9D0-6920-4429-9223-B970525483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KONEC (1918)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D13A4A1D-7652-4EC6-88DA-AFF0070153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Smrt Ivana Cankarja.</a:t>
            </a:r>
          </a:p>
          <a:p>
            <a:endParaRPr lang="sl-SI" altLang="sl-SI"/>
          </a:p>
          <a:p>
            <a:r>
              <a:rPr lang="sl-SI" altLang="sl-SI"/>
              <a:t>Konec 1. svetovne vojne.</a:t>
            </a:r>
          </a:p>
          <a:p>
            <a:endParaRPr lang="sl-SI" altLang="sl-SI"/>
          </a:p>
          <a:p>
            <a:r>
              <a:rPr lang="sl-SI" altLang="sl-SI"/>
              <a:t>Napoči manjši zaton.</a:t>
            </a:r>
          </a:p>
          <a:p>
            <a:endParaRPr lang="sl-SI" alt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DD50825A-C8FA-4ED8-9299-5E93901C5C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VIRI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D15EAE46-B3EB-4C1E-8835-37B7391EA0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Ana Jesenovec: Časovna premica slovenske literature</a:t>
            </a:r>
          </a:p>
          <a:p>
            <a:endParaRPr lang="sl-SI" altLang="sl-SI"/>
          </a:p>
          <a:p>
            <a:r>
              <a:rPr lang="sl-SI" altLang="sl-SI"/>
              <a:t>Janko Kos: Pregled slovenskega slovstva</a:t>
            </a:r>
          </a:p>
          <a:p>
            <a:endParaRPr lang="sl-SI" altLang="sl-SI"/>
          </a:p>
          <a:p>
            <a:r>
              <a:rPr lang="sl-SI" altLang="sl-SI">
                <a:hlinkClick r:id="rId2"/>
              </a:rPr>
              <a:t>http://sl.wikipedia.org/wiki/Moderna</a:t>
            </a:r>
            <a:endParaRPr lang="sl-SI" altLang="sl-SI"/>
          </a:p>
          <a:p>
            <a:endParaRPr lang="sl-SI" altLang="sl-SI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98E61BE-407B-4F02-89AE-80F464444C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OSNOVNE ZNAČILNOSTI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3BDBB40-7AE2-4D7A-90BA-C98107D50A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sl-SI" altLang="sl-SI"/>
              <a:t>Na prelomu iz 19. v 20. stoletje.</a:t>
            </a:r>
          </a:p>
          <a:p>
            <a:endParaRPr lang="sl-SI" altLang="sl-SI"/>
          </a:p>
          <a:p>
            <a:r>
              <a:rPr lang="sl-SI" altLang="sl-SI"/>
              <a:t>Poteka vzporedno z novo romantiko.</a:t>
            </a:r>
          </a:p>
          <a:p>
            <a:endParaRPr lang="sl-SI" altLang="sl-SI"/>
          </a:p>
          <a:p>
            <a:r>
              <a:rPr lang="sl-SI" altLang="sl-SI"/>
              <a:t>Lastnosti enake kot v romantiki.</a:t>
            </a:r>
          </a:p>
          <a:p>
            <a:endParaRPr lang="sl-SI" altLang="sl-SI"/>
          </a:p>
          <a:p>
            <a:r>
              <a:rPr lang="sl-SI" altLang="sl-SI"/>
              <a:t>Domišljija, lepota, osebni pogled na svet.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94830C4-A4C1-44C1-BED0-F2B6E396FE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ZAČETEK (1899)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906ECAE-D020-4097-AF58-3309EEA3AD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I. Cankar – Erotika</a:t>
            </a:r>
          </a:p>
          <a:p>
            <a:endParaRPr lang="sl-SI" altLang="sl-SI"/>
          </a:p>
          <a:p>
            <a:r>
              <a:rPr lang="sl-SI" altLang="sl-SI"/>
              <a:t>O. Župančič – Čaša opojnosti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2DCB03A-B492-44E5-A203-484B8C9E1C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OBLIKE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A9F9A99-EEBA-48B7-9853-97917DF2FB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Veliko vlogo ima lirika.</a:t>
            </a:r>
          </a:p>
          <a:p>
            <a:endParaRPr lang="sl-SI" altLang="sl-SI"/>
          </a:p>
          <a:p>
            <a:r>
              <a:rPr lang="sl-SI" altLang="sl-SI"/>
              <a:t>Kratke razpoloženjske pesmi v svobodni obliki.</a:t>
            </a:r>
          </a:p>
          <a:p>
            <a:endParaRPr lang="sl-SI" altLang="sl-SI"/>
          </a:p>
          <a:p>
            <a:r>
              <a:rPr lang="sl-SI" altLang="sl-SI"/>
              <a:t>Črtice, novele …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D17E07B-E75B-4170-9602-63109A7B83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PREDSTAVNIKI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D24B3AB-4C81-49C9-846A-5F4EE14E6D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Ivan Cankar</a:t>
            </a:r>
            <a:endParaRPr lang="sl-SI" altLang="sl-SI">
              <a:hlinkClick r:id="rId2" action="ppaction://hlinkpres?slideindex=1&amp;slidetitle="/>
            </a:endParaRPr>
          </a:p>
          <a:p>
            <a:endParaRPr lang="sl-SI" altLang="sl-SI"/>
          </a:p>
          <a:p>
            <a:r>
              <a:rPr lang="sl-SI" altLang="sl-SI"/>
              <a:t>Oton Župančič</a:t>
            </a:r>
          </a:p>
          <a:p>
            <a:endParaRPr lang="sl-SI" altLang="sl-SI"/>
          </a:p>
          <a:p>
            <a:r>
              <a:rPr lang="sl-SI" altLang="sl-SI"/>
              <a:t>Dragotin Kette</a:t>
            </a:r>
          </a:p>
          <a:p>
            <a:endParaRPr lang="sl-SI" altLang="sl-SI"/>
          </a:p>
          <a:p>
            <a:r>
              <a:rPr lang="sl-SI" altLang="sl-SI"/>
              <a:t>Josip Murn Aleksandrov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E1C1ECC-6088-48E5-8219-D1DC2D7F2B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IVAN  CANKAR</a:t>
            </a: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367E056A-CA27-4D89-BE38-A6A3F9FE1F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1876–1918</a:t>
            </a:r>
          </a:p>
          <a:p>
            <a:endParaRPr lang="sl-SI" altLang="sl-SI"/>
          </a:p>
          <a:p>
            <a:r>
              <a:rPr lang="sl-SI" altLang="sl-SI"/>
              <a:t>Osrednja osebnost moderne.</a:t>
            </a:r>
          </a:p>
          <a:p>
            <a:endParaRPr lang="sl-SI" altLang="sl-SI"/>
          </a:p>
          <a:p>
            <a:r>
              <a:rPr lang="sl-SI" altLang="sl-SI"/>
              <a:t>Prenovil našo književnost.</a:t>
            </a:r>
          </a:p>
          <a:p>
            <a:endParaRPr lang="sl-SI" altLang="sl-SI"/>
          </a:p>
          <a:p>
            <a:endParaRPr lang="sl-SI" altLang="sl-SI"/>
          </a:p>
        </p:txBody>
      </p:sp>
      <p:pic>
        <p:nvPicPr>
          <p:cNvPr id="13319" name="Picture 7" descr="165">
            <a:extLst>
              <a:ext uri="{FF2B5EF4-FFF2-40B4-BE49-F238E27FC236}">
                <a16:creationId xmlns:a16="http://schemas.microsoft.com/office/drawing/2014/main" id="{A1B70C7A-F0A2-421C-8706-2691A6D170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914400"/>
            <a:ext cx="1900238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2"/>
      <p:bldP spid="1331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3265416B-6FB8-4F3D-8B7F-AFC2D870F0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22263"/>
            <a:ext cx="8077200" cy="912812"/>
          </a:xfrm>
        </p:spPr>
        <p:txBody>
          <a:bodyPr/>
          <a:lstStyle/>
          <a:p>
            <a:r>
              <a:rPr lang="sl-SI" altLang="sl-SI"/>
              <a:t>OTON  ŽUPANČIČ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2D947CFE-EBC6-4664-9434-238659CB8D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1878–1949</a:t>
            </a:r>
          </a:p>
          <a:p>
            <a:endParaRPr lang="sl-SI" altLang="sl-SI"/>
          </a:p>
          <a:p>
            <a:r>
              <a:rPr lang="sl-SI" altLang="sl-SI"/>
              <a:t>Pesmi, gledališka dela.</a:t>
            </a:r>
          </a:p>
          <a:p>
            <a:endParaRPr lang="sl-SI" altLang="sl-SI"/>
          </a:p>
          <a:p>
            <a:r>
              <a:rPr lang="sl-SI" altLang="sl-SI"/>
              <a:t>Živel najdlje.</a:t>
            </a:r>
          </a:p>
        </p:txBody>
      </p:sp>
      <p:pic>
        <p:nvPicPr>
          <p:cNvPr id="14341" name="Picture 5" descr="200px-OtonZupancic">
            <a:extLst>
              <a:ext uri="{FF2B5EF4-FFF2-40B4-BE49-F238E27FC236}">
                <a16:creationId xmlns:a16="http://schemas.microsoft.com/office/drawing/2014/main" id="{9F1B0DC0-D3CB-404A-91C4-3026A9AF95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838200"/>
            <a:ext cx="20955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1"/>
      <p:bldP spid="143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E640BDB-917A-4095-B7B3-A60DFAA22A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DRAGOTIN  KETTE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5B5F5EB7-2B7B-4E62-8F54-CBCA7CAF51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1876–1899</a:t>
            </a:r>
          </a:p>
          <a:p>
            <a:endParaRPr lang="sl-SI" altLang="sl-SI"/>
          </a:p>
          <a:p>
            <a:r>
              <a:rPr lang="sl-SI" altLang="sl-SI"/>
              <a:t>Zbolel za jetiko.</a:t>
            </a:r>
          </a:p>
          <a:p>
            <a:endParaRPr lang="sl-SI" altLang="sl-SI"/>
          </a:p>
          <a:p>
            <a:r>
              <a:rPr lang="sl-SI" altLang="sl-SI"/>
              <a:t>Njegova dela zbral in izdal Aškerc.</a:t>
            </a:r>
          </a:p>
          <a:p>
            <a:endParaRPr lang="sl-SI" altLang="sl-SI"/>
          </a:p>
          <a:p>
            <a:r>
              <a:rPr lang="sl-SI" altLang="sl-SI"/>
              <a:t>Umrl pred začetkom moderne.</a:t>
            </a:r>
          </a:p>
        </p:txBody>
      </p:sp>
      <p:pic>
        <p:nvPicPr>
          <p:cNvPr id="15365" name="Picture 5" descr="kette">
            <a:extLst>
              <a:ext uri="{FF2B5EF4-FFF2-40B4-BE49-F238E27FC236}">
                <a16:creationId xmlns:a16="http://schemas.microsoft.com/office/drawing/2014/main" id="{3EAC10A6-9B8C-4654-844D-9A6D969757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81000"/>
            <a:ext cx="1776413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37310ED7-890C-4F92-8AC2-A81F6A0AD0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JOSIP  MURN - ALEKSANDROV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84F1207-1CA7-42C0-9A4D-61DACA0D6F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1879–1901</a:t>
            </a:r>
          </a:p>
          <a:p>
            <a:endParaRPr lang="sl-SI" altLang="sl-SI"/>
          </a:p>
          <a:p>
            <a:r>
              <a:rPr lang="sl-SI" altLang="sl-SI"/>
              <a:t>Zbolel za jetiko.</a:t>
            </a:r>
          </a:p>
          <a:p>
            <a:endParaRPr lang="sl-SI" altLang="sl-SI"/>
          </a:p>
          <a:p>
            <a:r>
              <a:rPr lang="sl-SI" altLang="sl-SI"/>
              <a:t>Kmečke, ljubezenske pesmi.</a:t>
            </a:r>
          </a:p>
          <a:p>
            <a:endParaRPr lang="sl-SI" altLang="sl-SI"/>
          </a:p>
          <a:p>
            <a:r>
              <a:rPr lang="sl-SI" altLang="sl-SI"/>
              <a:t>Najizrazitejši lirik.</a:t>
            </a:r>
          </a:p>
        </p:txBody>
      </p:sp>
      <p:pic>
        <p:nvPicPr>
          <p:cNvPr id="16389" name="Picture 5" descr="JosipMurnAleksandrov">
            <a:extLst>
              <a:ext uri="{FF2B5EF4-FFF2-40B4-BE49-F238E27FC236}">
                <a16:creationId xmlns:a16="http://schemas.microsoft.com/office/drawing/2014/main" id="{C1265865-B902-4AC3-B419-08B2D72323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313" y="4267200"/>
            <a:ext cx="1792287" cy="241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1"/>
    </p:bldLst>
  </p:timing>
</p:sld>
</file>

<file path=ppt/theme/theme1.xml><?xml version="1.0" encoding="utf-8"?>
<a:theme xmlns:a="http://schemas.openxmlformats.org/drawingml/2006/main" name="1_Reža">
  <a:themeElements>
    <a:clrScheme name="1_Reža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1_Rež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Reža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eža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eža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eža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eža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eža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eža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eža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eža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0</TotalTime>
  <Words>205</Words>
  <Application>Microsoft Office PowerPoint</Application>
  <PresentationFormat>On-screen Show (4:3)</PresentationFormat>
  <Paragraphs>73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1_Reža</vt:lpstr>
      <vt:lpstr>SLOVENSKA MODERNA</vt:lpstr>
      <vt:lpstr>OSNOVNE ZNAČILNOSTI</vt:lpstr>
      <vt:lpstr>ZAČETEK (1899)</vt:lpstr>
      <vt:lpstr>OBLIKE</vt:lpstr>
      <vt:lpstr>PREDSTAVNIKI</vt:lpstr>
      <vt:lpstr>IVAN  CANKAR</vt:lpstr>
      <vt:lpstr>OTON  ŽUPANČIČ</vt:lpstr>
      <vt:lpstr>DRAGOTIN  KETTE</vt:lpstr>
      <vt:lpstr>JOSIP  MURN - ALEKSANDROV</vt:lpstr>
      <vt:lpstr> SOPOTNIKI SLOVESKE MODERNE</vt:lpstr>
      <vt:lpstr>KONEC (1918)</vt:lpstr>
      <vt:lpstr>VIRI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2019-06-03T09:08:38Z</dcterms:created>
  <dcterms:modified xsi:type="dcterms:W3CDTF">2019-06-03T09:08:38Z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