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66FF"/>
    <a:srgbClr val="D60093"/>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9" autoAdjust="0"/>
  </p:normalViewPr>
  <p:slideViewPr>
    <p:cSldViewPr>
      <p:cViewPr varScale="1">
        <p:scale>
          <a:sx n="108" d="100"/>
          <a:sy n="108" d="100"/>
        </p:scale>
        <p:origin x="2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8A5B71B-9423-4BBE-A87F-2FA857EC3493}"/>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sl-SI" noProof="0"/>
              <a:t>Kliknite, če želite urediti slog naslova matrice</a:t>
            </a:r>
          </a:p>
        </p:txBody>
      </p:sp>
      <p:sp>
        <p:nvSpPr>
          <p:cNvPr id="48131" name="Rectangle 3">
            <a:extLst>
              <a:ext uri="{FF2B5EF4-FFF2-40B4-BE49-F238E27FC236}">
                <a16:creationId xmlns:a16="http://schemas.microsoft.com/office/drawing/2014/main" id="{50F6350E-75AC-40E7-B7FC-25A9E57E5118}"/>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sl-SI" noProof="0"/>
              <a:t>Kliknite, če želite urediti slog podnaslova matrice</a:t>
            </a:r>
          </a:p>
        </p:txBody>
      </p:sp>
      <p:sp>
        <p:nvSpPr>
          <p:cNvPr id="48132" name="Freeform 4">
            <a:extLst>
              <a:ext uri="{FF2B5EF4-FFF2-40B4-BE49-F238E27FC236}">
                <a16:creationId xmlns:a16="http://schemas.microsoft.com/office/drawing/2014/main" id="{A73D0A16-1012-45C8-A1DA-3FF164A0465C}"/>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48133" name="Rectangle 5">
            <a:extLst>
              <a:ext uri="{FF2B5EF4-FFF2-40B4-BE49-F238E27FC236}">
                <a16:creationId xmlns:a16="http://schemas.microsoft.com/office/drawing/2014/main" id="{FA922933-D2C3-4070-8DE5-522EE30AB7A1}"/>
              </a:ext>
            </a:extLst>
          </p:cNvPr>
          <p:cNvSpPr>
            <a:spLocks noGrp="1" noChangeArrowheads="1"/>
          </p:cNvSpPr>
          <p:nvPr>
            <p:ph type="ftr" sz="quarter" idx="3"/>
          </p:nvPr>
        </p:nvSpPr>
        <p:spPr/>
        <p:txBody>
          <a:bodyPr/>
          <a:lstStyle>
            <a:lvl1pPr>
              <a:defRPr/>
            </a:lvl1pPr>
          </a:lstStyle>
          <a:p>
            <a:endParaRPr lang="en-US" altLang="sl-SI"/>
          </a:p>
        </p:txBody>
      </p:sp>
      <p:sp>
        <p:nvSpPr>
          <p:cNvPr id="48134" name="Rectangle 6">
            <a:extLst>
              <a:ext uri="{FF2B5EF4-FFF2-40B4-BE49-F238E27FC236}">
                <a16:creationId xmlns:a16="http://schemas.microsoft.com/office/drawing/2014/main" id="{6B5466F5-439E-4C9B-B147-3E203DD2D61F}"/>
              </a:ext>
            </a:extLst>
          </p:cNvPr>
          <p:cNvSpPr>
            <a:spLocks noGrp="1" noChangeArrowheads="1"/>
          </p:cNvSpPr>
          <p:nvPr>
            <p:ph type="sldNum" sz="quarter" idx="4"/>
          </p:nvPr>
        </p:nvSpPr>
        <p:spPr/>
        <p:txBody>
          <a:bodyPr/>
          <a:lstStyle>
            <a:lvl1pPr>
              <a:defRPr/>
            </a:lvl1pPr>
          </a:lstStyle>
          <a:p>
            <a:fld id="{A0BE380E-693B-48CD-8E1F-CCB8DE220B62}" type="slidenum">
              <a:rPr lang="en-US" altLang="sl-SI"/>
              <a:pPr/>
              <a:t>‹#›</a:t>
            </a:fld>
            <a:endParaRPr lang="en-US" altLang="sl-SI"/>
          </a:p>
        </p:txBody>
      </p:sp>
      <p:sp>
        <p:nvSpPr>
          <p:cNvPr id="48135" name="Rectangle 7">
            <a:extLst>
              <a:ext uri="{FF2B5EF4-FFF2-40B4-BE49-F238E27FC236}">
                <a16:creationId xmlns:a16="http://schemas.microsoft.com/office/drawing/2014/main" id="{97181534-E7D6-47C1-8345-EFEEE0EDD199}"/>
              </a:ext>
            </a:extLst>
          </p:cNvPr>
          <p:cNvSpPr>
            <a:spLocks noGrp="1" noChangeArrowheads="1"/>
          </p:cNvSpPr>
          <p:nvPr>
            <p:ph type="dt" sz="quarter" idx="2"/>
          </p:nvPr>
        </p:nvSpPr>
        <p:spPr/>
        <p:txBody>
          <a:bodyPr/>
          <a:lstStyle>
            <a:lvl1pPr>
              <a:defRPr/>
            </a:lvl1pPr>
          </a:lstStyle>
          <a:p>
            <a:endParaRPr lang="en-US"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D5F11-674C-4075-A6BB-F4F31D10B54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B05F7D2-61F3-45C8-9444-A2CC62637B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F3957A3-06C4-4B5E-8FED-5BA875F09F1F}"/>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AE7C9B52-CCA4-4212-83B9-06D22E3C3CD7}"/>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FC9B6AB5-B125-4BD8-AF01-F54CF7E4FB2C}"/>
              </a:ext>
            </a:extLst>
          </p:cNvPr>
          <p:cNvSpPr>
            <a:spLocks noGrp="1"/>
          </p:cNvSpPr>
          <p:nvPr>
            <p:ph type="sldNum" sz="quarter" idx="12"/>
          </p:nvPr>
        </p:nvSpPr>
        <p:spPr/>
        <p:txBody>
          <a:bodyPr/>
          <a:lstStyle>
            <a:lvl1pPr>
              <a:defRPr/>
            </a:lvl1pPr>
          </a:lstStyle>
          <a:p>
            <a:fld id="{A6B16996-3E99-470B-BEE7-6D37AB88D28E}" type="slidenum">
              <a:rPr lang="en-US" altLang="sl-SI"/>
              <a:pPr/>
              <a:t>‹#›</a:t>
            </a:fld>
            <a:endParaRPr lang="en-US" altLang="sl-SI"/>
          </a:p>
        </p:txBody>
      </p:sp>
    </p:spTree>
    <p:extLst>
      <p:ext uri="{BB962C8B-B14F-4D97-AF65-F5344CB8AC3E}">
        <p14:creationId xmlns:p14="http://schemas.microsoft.com/office/powerpoint/2010/main" val="124592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33F30-DFA2-41C5-9E94-8A50601FAF20}"/>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5C1A87B-A0E3-46F2-A1F9-E47B75241E17}"/>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43234EB-7B36-4F1A-9467-3746BFF26105}"/>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535E357F-7E7C-46B6-9F9E-5E79B756F94E}"/>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14ECE403-2A9B-403C-8D00-BB9AB2927CC3}"/>
              </a:ext>
            </a:extLst>
          </p:cNvPr>
          <p:cNvSpPr>
            <a:spLocks noGrp="1"/>
          </p:cNvSpPr>
          <p:nvPr>
            <p:ph type="sldNum" sz="quarter" idx="12"/>
          </p:nvPr>
        </p:nvSpPr>
        <p:spPr/>
        <p:txBody>
          <a:bodyPr/>
          <a:lstStyle>
            <a:lvl1pPr>
              <a:defRPr/>
            </a:lvl1pPr>
          </a:lstStyle>
          <a:p>
            <a:fld id="{205D0AC6-F63C-4456-AD0A-5B1EBC9FEB00}" type="slidenum">
              <a:rPr lang="en-US" altLang="sl-SI"/>
              <a:pPr/>
              <a:t>‹#›</a:t>
            </a:fld>
            <a:endParaRPr lang="en-US" altLang="sl-SI"/>
          </a:p>
        </p:txBody>
      </p:sp>
    </p:spTree>
    <p:extLst>
      <p:ext uri="{BB962C8B-B14F-4D97-AF65-F5344CB8AC3E}">
        <p14:creationId xmlns:p14="http://schemas.microsoft.com/office/powerpoint/2010/main" val="179209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993F-D24E-42F0-AB5D-83E383DAF4F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7A3BB21-3FD4-4D77-99A5-3320645A6B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3A436B2-1197-49AA-80FF-765914A38374}"/>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3C94F1B2-BD12-4083-8B15-41F8BF9704F2}"/>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D42EE874-9D5D-4B8C-890D-D1311A5E1549}"/>
              </a:ext>
            </a:extLst>
          </p:cNvPr>
          <p:cNvSpPr>
            <a:spLocks noGrp="1"/>
          </p:cNvSpPr>
          <p:nvPr>
            <p:ph type="sldNum" sz="quarter" idx="12"/>
          </p:nvPr>
        </p:nvSpPr>
        <p:spPr/>
        <p:txBody>
          <a:bodyPr/>
          <a:lstStyle>
            <a:lvl1pPr>
              <a:defRPr/>
            </a:lvl1pPr>
          </a:lstStyle>
          <a:p>
            <a:fld id="{614B5C71-DB20-4E85-A551-BEC8A82795C8}" type="slidenum">
              <a:rPr lang="en-US" altLang="sl-SI"/>
              <a:pPr/>
              <a:t>‹#›</a:t>
            </a:fld>
            <a:endParaRPr lang="en-US" altLang="sl-SI"/>
          </a:p>
        </p:txBody>
      </p:sp>
    </p:spTree>
    <p:extLst>
      <p:ext uri="{BB962C8B-B14F-4D97-AF65-F5344CB8AC3E}">
        <p14:creationId xmlns:p14="http://schemas.microsoft.com/office/powerpoint/2010/main" val="1624719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E45E8-7F7E-4E84-AD09-D78AA1600AA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A1C815F-E33E-40FA-B0CE-188678B3A17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1443B85-354A-497C-8671-051437077B2C}"/>
              </a:ext>
            </a:extLst>
          </p:cNvPr>
          <p:cNvSpPr>
            <a:spLocks noGrp="1"/>
          </p:cNvSpPr>
          <p:nvPr>
            <p:ph type="dt" sz="half" idx="10"/>
          </p:nvPr>
        </p:nvSpPr>
        <p:spPr/>
        <p:txBody>
          <a:bodyPr/>
          <a:lstStyle>
            <a:lvl1pPr>
              <a:defRPr/>
            </a:lvl1pPr>
          </a:lstStyle>
          <a:p>
            <a:endParaRPr lang="en-US" altLang="sl-SI"/>
          </a:p>
        </p:txBody>
      </p:sp>
      <p:sp>
        <p:nvSpPr>
          <p:cNvPr id="5" name="Footer Placeholder 4">
            <a:extLst>
              <a:ext uri="{FF2B5EF4-FFF2-40B4-BE49-F238E27FC236}">
                <a16:creationId xmlns:a16="http://schemas.microsoft.com/office/drawing/2014/main" id="{D359EEAC-A623-4263-A3F3-C8A93CEB3919}"/>
              </a:ext>
            </a:extLst>
          </p:cNvPr>
          <p:cNvSpPr>
            <a:spLocks noGrp="1"/>
          </p:cNvSpPr>
          <p:nvPr>
            <p:ph type="ftr" sz="quarter" idx="11"/>
          </p:nvPr>
        </p:nvSpPr>
        <p:spPr/>
        <p:txBody>
          <a:bodyPr/>
          <a:lstStyle>
            <a:lvl1pPr>
              <a:defRPr/>
            </a:lvl1pPr>
          </a:lstStyle>
          <a:p>
            <a:endParaRPr lang="en-US" altLang="sl-SI"/>
          </a:p>
        </p:txBody>
      </p:sp>
      <p:sp>
        <p:nvSpPr>
          <p:cNvPr id="6" name="Slide Number Placeholder 5">
            <a:extLst>
              <a:ext uri="{FF2B5EF4-FFF2-40B4-BE49-F238E27FC236}">
                <a16:creationId xmlns:a16="http://schemas.microsoft.com/office/drawing/2014/main" id="{46721951-2A3E-4CAB-B05A-F44D45B33923}"/>
              </a:ext>
            </a:extLst>
          </p:cNvPr>
          <p:cNvSpPr>
            <a:spLocks noGrp="1"/>
          </p:cNvSpPr>
          <p:nvPr>
            <p:ph type="sldNum" sz="quarter" idx="12"/>
          </p:nvPr>
        </p:nvSpPr>
        <p:spPr/>
        <p:txBody>
          <a:bodyPr/>
          <a:lstStyle>
            <a:lvl1pPr>
              <a:defRPr/>
            </a:lvl1pPr>
          </a:lstStyle>
          <a:p>
            <a:fld id="{6F1340EA-9CE3-4254-A97C-79E5E4BBD008}" type="slidenum">
              <a:rPr lang="en-US" altLang="sl-SI"/>
              <a:pPr/>
              <a:t>‹#›</a:t>
            </a:fld>
            <a:endParaRPr lang="en-US" altLang="sl-SI"/>
          </a:p>
        </p:txBody>
      </p:sp>
    </p:spTree>
    <p:extLst>
      <p:ext uri="{BB962C8B-B14F-4D97-AF65-F5344CB8AC3E}">
        <p14:creationId xmlns:p14="http://schemas.microsoft.com/office/powerpoint/2010/main" val="304159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9E697-DFFF-44BA-8199-F1C851C04CB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626DCAA-A0BB-4941-BDBC-C09967B8999F}"/>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5347B63-38B2-48D8-A83A-B047E81693DF}"/>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2826B09-F844-4D66-8313-A18204F11C72}"/>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1B162CC3-C678-4C8D-8D31-F9E86F96FF3C}"/>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EB7CCCF2-0E1C-44B1-B56F-A1DB80AB895A}"/>
              </a:ext>
            </a:extLst>
          </p:cNvPr>
          <p:cNvSpPr>
            <a:spLocks noGrp="1"/>
          </p:cNvSpPr>
          <p:nvPr>
            <p:ph type="sldNum" sz="quarter" idx="12"/>
          </p:nvPr>
        </p:nvSpPr>
        <p:spPr/>
        <p:txBody>
          <a:bodyPr/>
          <a:lstStyle>
            <a:lvl1pPr>
              <a:defRPr/>
            </a:lvl1pPr>
          </a:lstStyle>
          <a:p>
            <a:fld id="{52F8F8EE-4F26-421C-8118-AB3AD1DCFF7D}" type="slidenum">
              <a:rPr lang="en-US" altLang="sl-SI"/>
              <a:pPr/>
              <a:t>‹#›</a:t>
            </a:fld>
            <a:endParaRPr lang="en-US" altLang="sl-SI"/>
          </a:p>
        </p:txBody>
      </p:sp>
    </p:spTree>
    <p:extLst>
      <p:ext uri="{BB962C8B-B14F-4D97-AF65-F5344CB8AC3E}">
        <p14:creationId xmlns:p14="http://schemas.microsoft.com/office/powerpoint/2010/main" val="419429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C3D1A-DA5A-4A69-931D-7AA6CE9A60B0}"/>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7834773-1CC4-48AC-AFFB-A6BF7506115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58D8C3-212C-4E0F-878C-110CBAC617D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B2BC760-61E1-42C2-8314-507CCDAC85F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67B694-68EA-44A1-AB6A-69C60AD702F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6F2E939-4DBD-49EA-A4D4-C19A53055F8D}"/>
              </a:ext>
            </a:extLst>
          </p:cNvPr>
          <p:cNvSpPr>
            <a:spLocks noGrp="1"/>
          </p:cNvSpPr>
          <p:nvPr>
            <p:ph type="dt" sz="half" idx="10"/>
          </p:nvPr>
        </p:nvSpPr>
        <p:spPr/>
        <p:txBody>
          <a:bodyPr/>
          <a:lstStyle>
            <a:lvl1pPr>
              <a:defRPr/>
            </a:lvl1pPr>
          </a:lstStyle>
          <a:p>
            <a:endParaRPr lang="en-US" altLang="sl-SI"/>
          </a:p>
        </p:txBody>
      </p:sp>
      <p:sp>
        <p:nvSpPr>
          <p:cNvPr id="8" name="Footer Placeholder 7">
            <a:extLst>
              <a:ext uri="{FF2B5EF4-FFF2-40B4-BE49-F238E27FC236}">
                <a16:creationId xmlns:a16="http://schemas.microsoft.com/office/drawing/2014/main" id="{36D7B2E6-37F8-48D9-9752-84B2961A9746}"/>
              </a:ext>
            </a:extLst>
          </p:cNvPr>
          <p:cNvSpPr>
            <a:spLocks noGrp="1"/>
          </p:cNvSpPr>
          <p:nvPr>
            <p:ph type="ftr" sz="quarter" idx="11"/>
          </p:nvPr>
        </p:nvSpPr>
        <p:spPr/>
        <p:txBody>
          <a:bodyPr/>
          <a:lstStyle>
            <a:lvl1pPr>
              <a:defRPr/>
            </a:lvl1pPr>
          </a:lstStyle>
          <a:p>
            <a:endParaRPr lang="en-US" altLang="sl-SI"/>
          </a:p>
        </p:txBody>
      </p:sp>
      <p:sp>
        <p:nvSpPr>
          <p:cNvPr id="9" name="Slide Number Placeholder 8">
            <a:extLst>
              <a:ext uri="{FF2B5EF4-FFF2-40B4-BE49-F238E27FC236}">
                <a16:creationId xmlns:a16="http://schemas.microsoft.com/office/drawing/2014/main" id="{7C0D9913-2030-4845-9442-E82413A08E96}"/>
              </a:ext>
            </a:extLst>
          </p:cNvPr>
          <p:cNvSpPr>
            <a:spLocks noGrp="1"/>
          </p:cNvSpPr>
          <p:nvPr>
            <p:ph type="sldNum" sz="quarter" idx="12"/>
          </p:nvPr>
        </p:nvSpPr>
        <p:spPr/>
        <p:txBody>
          <a:bodyPr/>
          <a:lstStyle>
            <a:lvl1pPr>
              <a:defRPr/>
            </a:lvl1pPr>
          </a:lstStyle>
          <a:p>
            <a:fld id="{3835A949-19F7-471C-B614-047BF7FE9877}" type="slidenum">
              <a:rPr lang="en-US" altLang="sl-SI"/>
              <a:pPr/>
              <a:t>‹#›</a:t>
            </a:fld>
            <a:endParaRPr lang="en-US" altLang="sl-SI"/>
          </a:p>
        </p:txBody>
      </p:sp>
    </p:spTree>
    <p:extLst>
      <p:ext uri="{BB962C8B-B14F-4D97-AF65-F5344CB8AC3E}">
        <p14:creationId xmlns:p14="http://schemas.microsoft.com/office/powerpoint/2010/main" val="78095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C9D3-3702-4765-A685-160EBE5676C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CB2D0BD9-0F9F-49B2-ACE0-E7101DECA41C}"/>
              </a:ext>
            </a:extLst>
          </p:cNvPr>
          <p:cNvSpPr>
            <a:spLocks noGrp="1"/>
          </p:cNvSpPr>
          <p:nvPr>
            <p:ph type="dt" sz="half" idx="10"/>
          </p:nvPr>
        </p:nvSpPr>
        <p:spPr/>
        <p:txBody>
          <a:bodyPr/>
          <a:lstStyle>
            <a:lvl1pPr>
              <a:defRPr/>
            </a:lvl1pPr>
          </a:lstStyle>
          <a:p>
            <a:endParaRPr lang="en-US" altLang="sl-SI"/>
          </a:p>
        </p:txBody>
      </p:sp>
      <p:sp>
        <p:nvSpPr>
          <p:cNvPr id="4" name="Footer Placeholder 3">
            <a:extLst>
              <a:ext uri="{FF2B5EF4-FFF2-40B4-BE49-F238E27FC236}">
                <a16:creationId xmlns:a16="http://schemas.microsoft.com/office/drawing/2014/main" id="{76C7DDFF-3537-476C-A664-70A980AB339C}"/>
              </a:ext>
            </a:extLst>
          </p:cNvPr>
          <p:cNvSpPr>
            <a:spLocks noGrp="1"/>
          </p:cNvSpPr>
          <p:nvPr>
            <p:ph type="ftr" sz="quarter" idx="11"/>
          </p:nvPr>
        </p:nvSpPr>
        <p:spPr/>
        <p:txBody>
          <a:bodyPr/>
          <a:lstStyle>
            <a:lvl1pPr>
              <a:defRPr/>
            </a:lvl1pPr>
          </a:lstStyle>
          <a:p>
            <a:endParaRPr lang="en-US" altLang="sl-SI"/>
          </a:p>
        </p:txBody>
      </p:sp>
      <p:sp>
        <p:nvSpPr>
          <p:cNvPr id="5" name="Slide Number Placeholder 4">
            <a:extLst>
              <a:ext uri="{FF2B5EF4-FFF2-40B4-BE49-F238E27FC236}">
                <a16:creationId xmlns:a16="http://schemas.microsoft.com/office/drawing/2014/main" id="{00FAB572-A438-4301-8D36-2E85BD56F7B9}"/>
              </a:ext>
            </a:extLst>
          </p:cNvPr>
          <p:cNvSpPr>
            <a:spLocks noGrp="1"/>
          </p:cNvSpPr>
          <p:nvPr>
            <p:ph type="sldNum" sz="quarter" idx="12"/>
          </p:nvPr>
        </p:nvSpPr>
        <p:spPr/>
        <p:txBody>
          <a:bodyPr/>
          <a:lstStyle>
            <a:lvl1pPr>
              <a:defRPr/>
            </a:lvl1pPr>
          </a:lstStyle>
          <a:p>
            <a:fld id="{11851374-FE21-4F04-97B7-42BD0FA7F527}" type="slidenum">
              <a:rPr lang="en-US" altLang="sl-SI"/>
              <a:pPr/>
              <a:t>‹#›</a:t>
            </a:fld>
            <a:endParaRPr lang="en-US" altLang="sl-SI"/>
          </a:p>
        </p:txBody>
      </p:sp>
    </p:spTree>
    <p:extLst>
      <p:ext uri="{BB962C8B-B14F-4D97-AF65-F5344CB8AC3E}">
        <p14:creationId xmlns:p14="http://schemas.microsoft.com/office/powerpoint/2010/main" val="386937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348802-E239-4930-A52A-D6521C21BA0D}"/>
              </a:ext>
            </a:extLst>
          </p:cNvPr>
          <p:cNvSpPr>
            <a:spLocks noGrp="1"/>
          </p:cNvSpPr>
          <p:nvPr>
            <p:ph type="dt" sz="half" idx="10"/>
          </p:nvPr>
        </p:nvSpPr>
        <p:spPr/>
        <p:txBody>
          <a:bodyPr/>
          <a:lstStyle>
            <a:lvl1pPr>
              <a:defRPr/>
            </a:lvl1pPr>
          </a:lstStyle>
          <a:p>
            <a:endParaRPr lang="en-US" altLang="sl-SI"/>
          </a:p>
        </p:txBody>
      </p:sp>
      <p:sp>
        <p:nvSpPr>
          <p:cNvPr id="3" name="Footer Placeholder 2">
            <a:extLst>
              <a:ext uri="{FF2B5EF4-FFF2-40B4-BE49-F238E27FC236}">
                <a16:creationId xmlns:a16="http://schemas.microsoft.com/office/drawing/2014/main" id="{17F523E6-089C-483F-ACC9-41CD871F9F9A}"/>
              </a:ext>
            </a:extLst>
          </p:cNvPr>
          <p:cNvSpPr>
            <a:spLocks noGrp="1"/>
          </p:cNvSpPr>
          <p:nvPr>
            <p:ph type="ftr" sz="quarter" idx="11"/>
          </p:nvPr>
        </p:nvSpPr>
        <p:spPr/>
        <p:txBody>
          <a:bodyPr/>
          <a:lstStyle>
            <a:lvl1pPr>
              <a:defRPr/>
            </a:lvl1pPr>
          </a:lstStyle>
          <a:p>
            <a:endParaRPr lang="en-US" altLang="sl-SI"/>
          </a:p>
        </p:txBody>
      </p:sp>
      <p:sp>
        <p:nvSpPr>
          <p:cNvPr id="4" name="Slide Number Placeholder 3">
            <a:extLst>
              <a:ext uri="{FF2B5EF4-FFF2-40B4-BE49-F238E27FC236}">
                <a16:creationId xmlns:a16="http://schemas.microsoft.com/office/drawing/2014/main" id="{5D17E85F-4386-4E19-BF87-75C1AB281C7F}"/>
              </a:ext>
            </a:extLst>
          </p:cNvPr>
          <p:cNvSpPr>
            <a:spLocks noGrp="1"/>
          </p:cNvSpPr>
          <p:nvPr>
            <p:ph type="sldNum" sz="quarter" idx="12"/>
          </p:nvPr>
        </p:nvSpPr>
        <p:spPr/>
        <p:txBody>
          <a:bodyPr/>
          <a:lstStyle>
            <a:lvl1pPr>
              <a:defRPr/>
            </a:lvl1pPr>
          </a:lstStyle>
          <a:p>
            <a:fld id="{F9F24E51-3B41-4FF1-9D94-E9F5100DE6DF}" type="slidenum">
              <a:rPr lang="en-US" altLang="sl-SI"/>
              <a:pPr/>
              <a:t>‹#›</a:t>
            </a:fld>
            <a:endParaRPr lang="en-US" altLang="sl-SI"/>
          </a:p>
        </p:txBody>
      </p:sp>
    </p:spTree>
    <p:extLst>
      <p:ext uri="{BB962C8B-B14F-4D97-AF65-F5344CB8AC3E}">
        <p14:creationId xmlns:p14="http://schemas.microsoft.com/office/powerpoint/2010/main" val="92021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9B4DF-D9BE-4B04-AB48-6BD7461BF2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E2E2324-9DFF-499C-8361-3C99F11B70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90ACA7C-F59B-49AD-95C5-796873FA8B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18A7BE-B2FB-4624-BB26-B76772FE4766}"/>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2A34FB96-FF87-4CDE-8013-49E42F4DAA79}"/>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2C787A95-2E5A-46AE-B801-A2C6CEC2104F}"/>
              </a:ext>
            </a:extLst>
          </p:cNvPr>
          <p:cNvSpPr>
            <a:spLocks noGrp="1"/>
          </p:cNvSpPr>
          <p:nvPr>
            <p:ph type="sldNum" sz="quarter" idx="12"/>
          </p:nvPr>
        </p:nvSpPr>
        <p:spPr/>
        <p:txBody>
          <a:bodyPr/>
          <a:lstStyle>
            <a:lvl1pPr>
              <a:defRPr/>
            </a:lvl1pPr>
          </a:lstStyle>
          <a:p>
            <a:fld id="{C533FE35-73BD-4E94-8F1C-391C48ECABCF}" type="slidenum">
              <a:rPr lang="en-US" altLang="sl-SI"/>
              <a:pPr/>
              <a:t>‹#›</a:t>
            </a:fld>
            <a:endParaRPr lang="en-US" altLang="sl-SI"/>
          </a:p>
        </p:txBody>
      </p:sp>
    </p:spTree>
    <p:extLst>
      <p:ext uri="{BB962C8B-B14F-4D97-AF65-F5344CB8AC3E}">
        <p14:creationId xmlns:p14="http://schemas.microsoft.com/office/powerpoint/2010/main" val="289328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C0764-0F8E-4FAC-8C26-8D3A8FF789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ABAFDDF-76AB-407B-9199-AFB380A0592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1DCE2F14-2951-45D9-947A-CB8B474E8D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6F32CA-78EC-43A4-B8A7-4B04A27F92FA}"/>
              </a:ext>
            </a:extLst>
          </p:cNvPr>
          <p:cNvSpPr>
            <a:spLocks noGrp="1"/>
          </p:cNvSpPr>
          <p:nvPr>
            <p:ph type="dt" sz="half" idx="10"/>
          </p:nvPr>
        </p:nvSpPr>
        <p:spPr/>
        <p:txBody>
          <a:bodyPr/>
          <a:lstStyle>
            <a:lvl1pPr>
              <a:defRPr/>
            </a:lvl1pPr>
          </a:lstStyle>
          <a:p>
            <a:endParaRPr lang="en-US" altLang="sl-SI"/>
          </a:p>
        </p:txBody>
      </p:sp>
      <p:sp>
        <p:nvSpPr>
          <p:cNvPr id="6" name="Footer Placeholder 5">
            <a:extLst>
              <a:ext uri="{FF2B5EF4-FFF2-40B4-BE49-F238E27FC236}">
                <a16:creationId xmlns:a16="http://schemas.microsoft.com/office/drawing/2014/main" id="{10C76707-27D4-4202-8277-418A64C43119}"/>
              </a:ext>
            </a:extLst>
          </p:cNvPr>
          <p:cNvSpPr>
            <a:spLocks noGrp="1"/>
          </p:cNvSpPr>
          <p:nvPr>
            <p:ph type="ftr" sz="quarter" idx="11"/>
          </p:nvPr>
        </p:nvSpPr>
        <p:spPr/>
        <p:txBody>
          <a:bodyPr/>
          <a:lstStyle>
            <a:lvl1pPr>
              <a:defRPr/>
            </a:lvl1pPr>
          </a:lstStyle>
          <a:p>
            <a:endParaRPr lang="en-US" altLang="sl-SI"/>
          </a:p>
        </p:txBody>
      </p:sp>
      <p:sp>
        <p:nvSpPr>
          <p:cNvPr id="7" name="Slide Number Placeholder 6">
            <a:extLst>
              <a:ext uri="{FF2B5EF4-FFF2-40B4-BE49-F238E27FC236}">
                <a16:creationId xmlns:a16="http://schemas.microsoft.com/office/drawing/2014/main" id="{E547937F-ED34-4CD9-8023-CF7FE87C3E29}"/>
              </a:ext>
            </a:extLst>
          </p:cNvPr>
          <p:cNvSpPr>
            <a:spLocks noGrp="1"/>
          </p:cNvSpPr>
          <p:nvPr>
            <p:ph type="sldNum" sz="quarter" idx="12"/>
          </p:nvPr>
        </p:nvSpPr>
        <p:spPr/>
        <p:txBody>
          <a:bodyPr/>
          <a:lstStyle>
            <a:lvl1pPr>
              <a:defRPr/>
            </a:lvl1pPr>
          </a:lstStyle>
          <a:p>
            <a:fld id="{797AEF6B-E954-4DFD-A707-D4B6C5D93252}" type="slidenum">
              <a:rPr lang="en-US" altLang="sl-SI"/>
              <a:pPr/>
              <a:t>‹#›</a:t>
            </a:fld>
            <a:endParaRPr lang="en-US" altLang="sl-SI"/>
          </a:p>
        </p:txBody>
      </p:sp>
    </p:spTree>
    <p:extLst>
      <p:ext uri="{BB962C8B-B14F-4D97-AF65-F5344CB8AC3E}">
        <p14:creationId xmlns:p14="http://schemas.microsoft.com/office/powerpoint/2010/main" val="62644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3083F58-39EF-4A3C-83BA-F7B8BB924FFC}"/>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sl-SI"/>
              <a:t>Kliknite, če želite urediti slog naslova matrice</a:t>
            </a:r>
          </a:p>
        </p:txBody>
      </p:sp>
      <p:sp>
        <p:nvSpPr>
          <p:cNvPr id="47107" name="Rectangle 3">
            <a:extLst>
              <a:ext uri="{FF2B5EF4-FFF2-40B4-BE49-F238E27FC236}">
                <a16:creationId xmlns:a16="http://schemas.microsoft.com/office/drawing/2014/main" id="{DBE6392D-186E-4ACB-BC71-05E93370FBC6}"/>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sl-SI"/>
              <a:t>Kliknite, če želite urediti sloge besedila matrice</a:t>
            </a:r>
          </a:p>
          <a:p>
            <a:pPr lvl="1"/>
            <a:r>
              <a:rPr lang="en-US" altLang="sl-SI"/>
              <a:t>Druga raven</a:t>
            </a:r>
          </a:p>
          <a:p>
            <a:pPr lvl="2"/>
            <a:r>
              <a:rPr lang="en-US" altLang="sl-SI"/>
              <a:t>Tretja raven</a:t>
            </a:r>
          </a:p>
          <a:p>
            <a:pPr lvl="3"/>
            <a:r>
              <a:rPr lang="en-US" altLang="sl-SI"/>
              <a:t>Četrta raven</a:t>
            </a:r>
          </a:p>
          <a:p>
            <a:pPr lvl="4"/>
            <a:r>
              <a:rPr lang="en-US" altLang="sl-SI"/>
              <a:t>Peta raven</a:t>
            </a:r>
          </a:p>
        </p:txBody>
      </p:sp>
      <p:sp>
        <p:nvSpPr>
          <p:cNvPr id="47108" name="Rectangle 4">
            <a:extLst>
              <a:ext uri="{FF2B5EF4-FFF2-40B4-BE49-F238E27FC236}">
                <a16:creationId xmlns:a16="http://schemas.microsoft.com/office/drawing/2014/main" id="{B470744A-32B6-465D-93AA-0BD3207A559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en-US" altLang="sl-SI"/>
          </a:p>
        </p:txBody>
      </p:sp>
      <p:sp>
        <p:nvSpPr>
          <p:cNvPr id="47109" name="Rectangle 5">
            <a:extLst>
              <a:ext uri="{FF2B5EF4-FFF2-40B4-BE49-F238E27FC236}">
                <a16:creationId xmlns:a16="http://schemas.microsoft.com/office/drawing/2014/main" id="{D59B8EC3-FF2C-43BF-8686-9E1F63599BC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en-US" altLang="sl-SI"/>
          </a:p>
        </p:txBody>
      </p:sp>
      <p:sp>
        <p:nvSpPr>
          <p:cNvPr id="47110" name="Rectangle 6">
            <a:extLst>
              <a:ext uri="{FF2B5EF4-FFF2-40B4-BE49-F238E27FC236}">
                <a16:creationId xmlns:a16="http://schemas.microsoft.com/office/drawing/2014/main" id="{F575D459-8707-4C59-9793-C4D869048D4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FC7B3A31-7E71-42A9-82F9-6B7734702F2B}" type="slidenum">
              <a:rPr lang="en-US" altLang="sl-SI"/>
              <a:pPr/>
              <a:t>‹#›</a:t>
            </a:fld>
            <a:endParaRPr lang="en-US" altLang="sl-SI"/>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4435554-D46D-4EF2-8839-A26F5794183E}"/>
              </a:ext>
            </a:extLst>
          </p:cNvPr>
          <p:cNvSpPr>
            <a:spLocks noGrp="1" noChangeArrowheads="1"/>
          </p:cNvSpPr>
          <p:nvPr>
            <p:ph type="ctrTitle"/>
          </p:nvPr>
        </p:nvSpPr>
        <p:spPr>
          <a:xfrm>
            <a:off x="468313" y="1412875"/>
            <a:ext cx="7772400" cy="1431925"/>
          </a:xfrm>
        </p:spPr>
        <p:txBody>
          <a:bodyPr/>
          <a:lstStyle/>
          <a:p>
            <a:r>
              <a:rPr lang="sl-SI" altLang="sl-SI" sz="4800">
                <a:solidFill>
                  <a:srgbClr val="3399FF"/>
                </a:solidFill>
              </a:rPr>
              <a:t>NOVA ROMANTIKA, DEKADENCA, SIMBOLIZEM, IMPRESIONIZEM</a:t>
            </a:r>
            <a:endParaRPr lang="en-US" altLang="sl-SI" sz="4800">
              <a:solidFill>
                <a:srgbClr val="3399FF"/>
              </a:solidFill>
            </a:endParaRPr>
          </a:p>
        </p:txBody>
      </p:sp>
      <p:sp>
        <p:nvSpPr>
          <p:cNvPr id="2" name="Subtitle 1">
            <a:extLst>
              <a:ext uri="{FF2B5EF4-FFF2-40B4-BE49-F238E27FC236}">
                <a16:creationId xmlns:a16="http://schemas.microsoft.com/office/drawing/2014/main" id="{34AB1FB4-943F-45DA-AE1F-CA19CEB3E181}"/>
              </a:ext>
            </a:extLst>
          </p:cNvPr>
          <p:cNvSpPr>
            <a:spLocks noGrp="1"/>
          </p:cNvSpPr>
          <p:nvPr>
            <p:ph type="subTitle" sz="quarter" idx="1"/>
          </p:nvPr>
        </p:nvSpPr>
        <p:spPr/>
        <p:txBody>
          <a:bodyP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BF0995D-B927-409C-9A89-BA154DDCF387}"/>
              </a:ext>
            </a:extLst>
          </p:cNvPr>
          <p:cNvSpPr>
            <a:spLocks noGrp="1" noChangeArrowheads="1"/>
          </p:cNvSpPr>
          <p:nvPr>
            <p:ph type="title"/>
          </p:nvPr>
        </p:nvSpPr>
        <p:spPr/>
        <p:txBody>
          <a:bodyPr/>
          <a:lstStyle/>
          <a:p>
            <a:pPr algn="ctr"/>
            <a:r>
              <a:rPr lang="sl-SI" altLang="sl-SI" b="1">
                <a:solidFill>
                  <a:srgbClr val="3399FF"/>
                </a:solidFill>
              </a:rPr>
              <a:t>Zvrsti in oblike</a:t>
            </a:r>
            <a:endParaRPr lang="en-US" altLang="sl-SI" b="1">
              <a:solidFill>
                <a:srgbClr val="3399FF"/>
              </a:solidFill>
            </a:endParaRPr>
          </a:p>
        </p:txBody>
      </p:sp>
      <p:sp>
        <p:nvSpPr>
          <p:cNvPr id="57347" name="Rectangle 3">
            <a:extLst>
              <a:ext uri="{FF2B5EF4-FFF2-40B4-BE49-F238E27FC236}">
                <a16:creationId xmlns:a16="http://schemas.microsoft.com/office/drawing/2014/main" id="{9F2FB80B-56DA-4A5B-A69B-6B523AE8ABFE}"/>
              </a:ext>
            </a:extLst>
          </p:cNvPr>
          <p:cNvSpPr>
            <a:spLocks noGrp="1" noChangeArrowheads="1"/>
          </p:cNvSpPr>
          <p:nvPr>
            <p:ph type="body" idx="1"/>
          </p:nvPr>
        </p:nvSpPr>
        <p:spPr/>
        <p:txBody>
          <a:bodyPr/>
          <a:lstStyle/>
          <a:p>
            <a:pPr>
              <a:lnSpc>
                <a:spcPct val="80000"/>
              </a:lnSpc>
              <a:buClr>
                <a:srgbClr val="000000"/>
              </a:buClr>
              <a:buFont typeface="Tahoma" panose="020B0604030504040204" pitchFamily="34" charset="0"/>
              <a:buChar char="◊"/>
            </a:pPr>
            <a:r>
              <a:rPr lang="sl-SI" altLang="sl-SI" sz="2800" b="1" u="sng">
                <a:solidFill>
                  <a:srgbClr val="D60093"/>
                </a:solidFill>
              </a:rPr>
              <a:t>LIRIKA</a:t>
            </a:r>
          </a:p>
          <a:p>
            <a:pPr>
              <a:lnSpc>
                <a:spcPct val="80000"/>
              </a:lnSpc>
              <a:buClr>
                <a:srgbClr val="000000"/>
              </a:buClr>
              <a:buFont typeface="Tahoma" panose="020B0604030504040204" pitchFamily="34" charset="0"/>
              <a:buNone/>
            </a:pPr>
            <a:r>
              <a:rPr lang="sl-SI" altLang="sl-SI" sz="2800">
                <a:solidFill>
                  <a:srgbClr val="000000"/>
                </a:solidFill>
                <a:effectLst>
                  <a:outerShdw blurRad="38100" dist="38100" dir="2700000" algn="tl">
                    <a:srgbClr val="FFFFFF"/>
                  </a:outerShdw>
                </a:effectLst>
              </a:rPr>
              <a:t>-Je najmočnejše zastopana, temelji na nasprotju  med ideali in stvarnostjo. </a:t>
            </a:r>
          </a:p>
          <a:p>
            <a:pPr>
              <a:lnSpc>
                <a:spcPct val="80000"/>
              </a:lnSpc>
              <a:buClr>
                <a:srgbClr val="000000"/>
              </a:buClr>
              <a:buFont typeface="Tahoma" panose="020B0604030504040204" pitchFamily="34" charset="0"/>
              <a:buNone/>
            </a:pPr>
            <a:r>
              <a:rPr lang="sl-SI" altLang="sl-SI" sz="2800">
                <a:solidFill>
                  <a:srgbClr val="000000"/>
                </a:solidFill>
                <a:effectLst>
                  <a:outerShdw blurRad="38100" dist="38100" dir="2700000" algn="tl">
                    <a:srgbClr val="FFFFFF"/>
                  </a:outerShdw>
                </a:effectLst>
              </a:rPr>
              <a:t>-Najpogostejši so motivi čutne omame, praznote, smrti, pogoste so sanje, halucinacije (prividi). </a:t>
            </a:r>
          </a:p>
          <a:p>
            <a:pPr>
              <a:lnSpc>
                <a:spcPct val="80000"/>
              </a:lnSpc>
              <a:buClr>
                <a:srgbClr val="000000"/>
              </a:buClr>
              <a:buFont typeface="Tahoma" panose="020B0604030504040204" pitchFamily="34" charset="0"/>
              <a:buNone/>
            </a:pPr>
            <a:r>
              <a:rPr lang="sl-SI" altLang="sl-SI" sz="2800">
                <a:solidFill>
                  <a:srgbClr val="000000"/>
                </a:solidFill>
                <a:effectLst>
                  <a:outerShdw blurRad="38100" dist="38100" dir="2700000" algn="tl">
                    <a:srgbClr val="FFFFFF"/>
                  </a:outerShdw>
                </a:effectLst>
              </a:rPr>
              <a:t>-Pesniki uporabljajo svobodni verz, poudarjajo zvočno plat besed, posegajo po simbolih, ki so pogosto nejasni.</a:t>
            </a:r>
          </a:p>
          <a:p>
            <a:pPr>
              <a:lnSpc>
                <a:spcPct val="80000"/>
              </a:lnSpc>
              <a:buClr>
                <a:srgbClr val="000000"/>
              </a:buClr>
              <a:buFont typeface="Tahoma" panose="020B0604030504040204" pitchFamily="34" charset="0"/>
              <a:buNone/>
            </a:pPr>
            <a:r>
              <a:rPr lang="sl-SI" altLang="sl-SI" sz="2800">
                <a:solidFill>
                  <a:srgbClr val="000000"/>
                </a:solidFill>
                <a:effectLst>
                  <a:outerShdw blurRad="38100" dist="38100" dir="2700000" algn="tl">
                    <a:srgbClr val="FFFFFF"/>
                  </a:outerShdw>
                </a:effectLst>
              </a:rPr>
              <a:t>-Najpomembnejši liriki so: Baudelaire, Verlaine, Rimbaud, Wilde</a:t>
            </a:r>
            <a:r>
              <a:rPr lang="en-US" altLang="sl-SI" sz="2800">
                <a:solidFill>
                  <a:srgbClr val="000000"/>
                </a:solidFill>
                <a:effectLst>
                  <a:outerShdw blurRad="38100" dist="38100" dir="2700000" algn="tl">
                    <a:srgbClr val="FFFFFF"/>
                  </a:outerShdw>
                </a:effectLst>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360D8005-C2D0-40C6-97F0-3361B668ADBB}"/>
              </a:ext>
            </a:extLst>
          </p:cNvPr>
          <p:cNvSpPr>
            <a:spLocks noGrp="1" noChangeArrowheads="1"/>
          </p:cNvSpPr>
          <p:nvPr>
            <p:ph type="title"/>
          </p:nvPr>
        </p:nvSpPr>
        <p:spPr/>
        <p:txBody>
          <a:bodyPr/>
          <a:lstStyle/>
          <a:p>
            <a:pPr>
              <a:buClr>
                <a:srgbClr val="000000"/>
              </a:buClr>
              <a:buFont typeface="Tahoma" panose="020B0604030504040204" pitchFamily="34" charset="0"/>
              <a:buChar char="◊"/>
            </a:pPr>
            <a:r>
              <a:rPr lang="sl-SI" altLang="sl-SI" sz="3200" b="1" u="sng">
                <a:solidFill>
                  <a:srgbClr val="D60093"/>
                </a:solidFill>
              </a:rPr>
              <a:t>DRAMATIKA</a:t>
            </a:r>
            <a:endParaRPr lang="en-US" altLang="sl-SI" sz="3200" b="1" u="sng">
              <a:solidFill>
                <a:srgbClr val="D60093"/>
              </a:solidFill>
            </a:endParaRPr>
          </a:p>
        </p:txBody>
      </p:sp>
      <p:sp>
        <p:nvSpPr>
          <p:cNvPr id="58371" name="Rectangle 3">
            <a:extLst>
              <a:ext uri="{FF2B5EF4-FFF2-40B4-BE49-F238E27FC236}">
                <a16:creationId xmlns:a16="http://schemas.microsoft.com/office/drawing/2014/main" id="{C7B0BEBC-063A-4987-B7C3-44251ED4F3EB}"/>
              </a:ext>
            </a:extLst>
          </p:cNvPr>
          <p:cNvSpPr>
            <a:spLocks noGrp="1" noChangeArrowheads="1"/>
          </p:cNvSpPr>
          <p:nvPr>
            <p:ph type="body" idx="1"/>
          </p:nvPr>
        </p:nvSpPr>
        <p:spPr>
          <a:xfrm>
            <a:off x="395288" y="1557338"/>
            <a:ext cx="8229600" cy="4897437"/>
          </a:xfrm>
        </p:spPr>
        <p:txBody>
          <a:bodyPr/>
          <a:lstStyle/>
          <a:p>
            <a:pPr>
              <a:lnSpc>
                <a:spcPct val="80000"/>
              </a:lnSpc>
              <a:buFontTx/>
              <a:buNone/>
            </a:pPr>
            <a:r>
              <a:rPr lang="sl-SI" altLang="sl-SI" sz="1800">
                <a:solidFill>
                  <a:srgbClr val="000000"/>
                </a:solidFill>
                <a:effectLst>
                  <a:outerShdw blurRad="38100" dist="38100" dir="2700000" algn="tl">
                    <a:srgbClr val="FFFFFF"/>
                  </a:outerShdw>
                </a:effectLst>
              </a:rPr>
              <a:t>-</a:t>
            </a:r>
            <a:r>
              <a:rPr lang="sl-SI" altLang="sl-SI">
                <a:solidFill>
                  <a:srgbClr val="000000"/>
                </a:solidFill>
                <a:effectLst>
                  <a:outerShdw blurRad="38100" dist="38100" dir="2700000" algn="tl">
                    <a:srgbClr val="FFFFFF"/>
                  </a:outerShdw>
                </a:effectLst>
              </a:rPr>
              <a:t>Na odru prevladuje statičnost</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lnSpc>
                <a:spcPct val="80000"/>
              </a:lnSpc>
              <a:buFontTx/>
              <a:buNone/>
            </a:pPr>
            <a:r>
              <a:rPr lang="sl-SI" altLang="sl-SI">
                <a:solidFill>
                  <a:srgbClr val="000000"/>
                </a:solidFill>
                <a:effectLst>
                  <a:outerShdw blurRad="38100" dist="38100" dir="2700000" algn="tl">
                    <a:srgbClr val="FFFFFF"/>
                  </a:outerShdw>
                </a:effectLst>
              </a:rPr>
              <a:t>-Motivi so sanjski, pravljični, zgodovinski, tudi vsakdanji</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lnSpc>
                <a:spcPct val="80000"/>
              </a:lnSpc>
              <a:buFontTx/>
              <a:buNone/>
            </a:pPr>
            <a:r>
              <a:rPr lang="sl-SI" altLang="sl-SI">
                <a:solidFill>
                  <a:srgbClr val="000000"/>
                </a:solidFill>
                <a:effectLst>
                  <a:outerShdw blurRad="38100" dist="38100" dir="2700000" algn="tl">
                    <a:srgbClr val="FFFFFF"/>
                  </a:outerShdw>
                </a:effectLst>
              </a:rPr>
              <a:t>-Pogosti so motivi hrepenenja</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lnSpc>
                <a:spcPct val="80000"/>
              </a:lnSpc>
              <a:buFontTx/>
              <a:buNone/>
            </a:pPr>
            <a:r>
              <a:rPr lang="sl-SI" altLang="sl-SI">
                <a:solidFill>
                  <a:srgbClr val="000000"/>
                </a:solidFill>
                <a:effectLst>
                  <a:outerShdw blurRad="38100" dist="38100" dir="2700000" algn="tl">
                    <a:srgbClr val="FFFFFF"/>
                  </a:outerShdw>
                </a:effectLst>
              </a:rPr>
              <a:t>-dekadenčne drame poudarjajo drugačnost, lepoto nevsakdanjega, pomen omame.</a:t>
            </a:r>
          </a:p>
          <a:p>
            <a:pPr>
              <a:lnSpc>
                <a:spcPct val="80000"/>
              </a:lnSpc>
              <a:buFontTx/>
              <a:buNone/>
            </a:pPr>
            <a:r>
              <a:rPr lang="sl-SI" altLang="sl-SI">
                <a:solidFill>
                  <a:srgbClr val="000000"/>
                </a:solidFill>
                <a:effectLst>
                  <a:outerShdw blurRad="38100" dist="38100" dir="2700000" algn="tl">
                    <a:srgbClr val="FFFFFF"/>
                  </a:outerShdw>
                </a:effectLst>
              </a:rPr>
              <a:t>-Pomembnejši predstavniki so: Wilde, Ibsen, Strindberg</a:t>
            </a:r>
            <a:r>
              <a:rPr lang="sl-SI" altLang="sl-SI" sz="2400">
                <a:solidFill>
                  <a:srgbClr val="000000"/>
                </a:solidFill>
                <a:effectLst>
                  <a:outerShdw blurRad="38100" dist="38100" dir="2700000" algn="tl">
                    <a:srgbClr val="FFFFFF"/>
                  </a:outerShdw>
                </a:effectLst>
              </a:rPr>
              <a:t>.</a:t>
            </a:r>
          </a:p>
          <a:p>
            <a:pPr>
              <a:lnSpc>
                <a:spcPct val="80000"/>
              </a:lnSpc>
              <a:buFontTx/>
              <a:buNone/>
            </a:pPr>
            <a:endParaRPr lang="sl-SI" altLang="sl-SI" sz="2400">
              <a:solidFill>
                <a:srgbClr val="000000"/>
              </a:solidFill>
              <a:effectLst>
                <a:outerShdw blurRad="38100" dist="38100" dir="2700000" algn="tl">
                  <a:srgbClr val="FFFFFF"/>
                </a:outerShdw>
              </a:effectLst>
            </a:endParaRPr>
          </a:p>
          <a:p>
            <a:pPr>
              <a:lnSpc>
                <a:spcPct val="80000"/>
              </a:lnSpc>
              <a:buClr>
                <a:srgbClr val="000000"/>
              </a:buClr>
            </a:pPr>
            <a:r>
              <a:rPr lang="sl-SI" altLang="sl-SI">
                <a:solidFill>
                  <a:srgbClr val="000000"/>
                </a:solidFill>
                <a:effectLst>
                  <a:outerShdw blurRad="38100" dist="38100" dir="2700000" algn="tl">
                    <a:srgbClr val="FFFFFF"/>
                  </a:outerShdw>
                </a:effectLst>
              </a:rPr>
              <a:t>Epika je bila redka, temeljila je na fantastiki (O. Wilde: Slika Doriana Graya).</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EAF0F237-1297-44DD-96BE-67E0526884FF}"/>
              </a:ext>
            </a:extLst>
          </p:cNvPr>
          <p:cNvSpPr>
            <a:spLocks noGrp="1" noChangeArrowheads="1"/>
          </p:cNvSpPr>
          <p:nvPr>
            <p:ph type="title"/>
          </p:nvPr>
        </p:nvSpPr>
        <p:spPr/>
        <p:txBody>
          <a:bodyPr/>
          <a:lstStyle/>
          <a:p>
            <a:pPr algn="ctr"/>
            <a:r>
              <a:rPr lang="sl-SI" altLang="sl-SI" b="1">
                <a:solidFill>
                  <a:srgbClr val="3399FF"/>
                </a:solidFill>
              </a:rPr>
              <a:t>Esteticizem</a:t>
            </a:r>
            <a:endParaRPr lang="en-US" altLang="sl-SI" b="1">
              <a:solidFill>
                <a:srgbClr val="3399FF"/>
              </a:solidFill>
            </a:endParaRPr>
          </a:p>
        </p:txBody>
      </p:sp>
      <p:sp>
        <p:nvSpPr>
          <p:cNvPr id="59395" name="Rectangle 3">
            <a:extLst>
              <a:ext uri="{FF2B5EF4-FFF2-40B4-BE49-F238E27FC236}">
                <a16:creationId xmlns:a16="http://schemas.microsoft.com/office/drawing/2014/main" id="{44C6F17B-B014-405F-AEB6-FDC79333C786}"/>
              </a:ext>
            </a:extLst>
          </p:cNvPr>
          <p:cNvSpPr>
            <a:spLocks noGrp="1" noChangeArrowheads="1"/>
          </p:cNvSpPr>
          <p:nvPr>
            <p:ph type="body" idx="1"/>
          </p:nvPr>
        </p:nvSpPr>
        <p:spPr/>
        <p:txBody>
          <a:bodyPr/>
          <a:lstStyle/>
          <a:p>
            <a:pPr>
              <a:buClr>
                <a:srgbClr val="000000"/>
              </a:buClr>
            </a:pPr>
            <a:r>
              <a:rPr lang="sl-SI" altLang="sl-SI">
                <a:solidFill>
                  <a:srgbClr val="000000"/>
                </a:solidFill>
                <a:effectLst>
                  <a:outerShdw blurRad="38100" dist="38100" dir="2700000" algn="tl">
                    <a:srgbClr val="FFFFFF"/>
                  </a:outerShdw>
                </a:effectLst>
              </a:rPr>
              <a:t>Je pojmovanje (razmišljanje), da umetnost in lepota nista samo nekaj avtonomnega, ampak sta tudi nekaj vrednostno najvišjega in najpomembnejšega. Estetika grdega je motive iz sveta odurnega, popačenega in grdega uveljavila kot sestavino umetnosti.</a:t>
            </a:r>
            <a:endParaRPr lang="en-US" altLang="sl-SI">
              <a:solidFill>
                <a:srgbClr val="000000"/>
              </a:solidFill>
              <a:effectLst>
                <a:outerShdw blurRad="38100" dist="38100" dir="2700000" algn="tl">
                  <a:srgbClr val="FFFFFF"/>
                </a:outerShdw>
              </a:effectLst>
            </a:endParaRPr>
          </a:p>
          <a:p>
            <a:pPr>
              <a:buClr>
                <a:srgbClr val="000000"/>
              </a:buClr>
              <a:buFontTx/>
              <a:buNone/>
            </a:pP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020430D-4D19-4D26-AB62-3CF51FE5AF00}"/>
              </a:ext>
            </a:extLst>
          </p:cNvPr>
          <p:cNvSpPr>
            <a:spLocks noGrp="1" noChangeArrowheads="1"/>
          </p:cNvSpPr>
          <p:nvPr>
            <p:ph type="title"/>
          </p:nvPr>
        </p:nvSpPr>
        <p:spPr/>
        <p:txBody>
          <a:bodyPr/>
          <a:lstStyle/>
          <a:p>
            <a:r>
              <a:rPr lang="sl-SI" altLang="sl-SI" b="1">
                <a:solidFill>
                  <a:srgbClr val="3399FF"/>
                </a:solidFill>
              </a:rPr>
              <a:t>Pesniške oblike</a:t>
            </a:r>
            <a:r>
              <a:rPr lang="en-US" altLang="sl-SI"/>
              <a:t> </a:t>
            </a:r>
          </a:p>
        </p:txBody>
      </p:sp>
      <p:sp>
        <p:nvSpPr>
          <p:cNvPr id="60419" name="Rectangle 3">
            <a:extLst>
              <a:ext uri="{FF2B5EF4-FFF2-40B4-BE49-F238E27FC236}">
                <a16:creationId xmlns:a16="http://schemas.microsoft.com/office/drawing/2014/main" id="{6E831841-12AD-4696-B868-28960707BFDB}"/>
              </a:ext>
            </a:extLst>
          </p:cNvPr>
          <p:cNvSpPr>
            <a:spLocks noGrp="1" noChangeArrowheads="1"/>
          </p:cNvSpPr>
          <p:nvPr>
            <p:ph type="body" idx="1"/>
          </p:nvPr>
        </p:nvSpPr>
        <p:spPr>
          <a:xfrm>
            <a:off x="468313" y="1844675"/>
            <a:ext cx="8229600" cy="4114800"/>
          </a:xfrm>
        </p:spPr>
        <p:txBody>
          <a:bodyPr/>
          <a:lstStyle/>
          <a:p>
            <a:pPr>
              <a:lnSpc>
                <a:spcPct val="90000"/>
              </a:lnSpc>
              <a:buClr>
                <a:srgbClr val="D60093"/>
              </a:buClr>
              <a:buFontTx/>
              <a:buChar char="o"/>
            </a:pPr>
            <a:r>
              <a:rPr lang="sl-SI" altLang="sl-SI">
                <a:solidFill>
                  <a:srgbClr val="000000"/>
                </a:solidFill>
                <a:effectLst>
                  <a:outerShdw blurRad="38100" dist="38100" dir="2700000" algn="tl">
                    <a:srgbClr val="FFFFFF"/>
                  </a:outerShdw>
                </a:effectLst>
              </a:rPr>
              <a:t>Najznamenitejša oblika tega časa je bila </a:t>
            </a:r>
            <a:r>
              <a:rPr lang="sl-SI" altLang="sl-SI" b="1" u="sng">
                <a:solidFill>
                  <a:srgbClr val="000000"/>
                </a:solidFill>
                <a:effectLst>
                  <a:outerShdw blurRad="38100" dist="38100" dir="2700000" algn="tl">
                    <a:srgbClr val="FFFFFF"/>
                  </a:outerShdw>
                </a:effectLst>
              </a:rPr>
              <a:t>pesem v prozi</a:t>
            </a:r>
            <a:r>
              <a:rPr lang="sl-SI" altLang="sl-SI">
                <a:solidFill>
                  <a:srgbClr val="000000"/>
                </a:solidFill>
                <a:effectLst>
                  <a:outerShdw blurRad="38100" dist="38100" dir="2700000" algn="tl">
                    <a:srgbClr val="FFFFFF"/>
                  </a:outerShdw>
                </a:effectLst>
              </a:rPr>
              <a:t>. To je besedilna vrsta kratkega obsega, napisana v bolj ali manj ritmizirani prozi, ki je po svojih osrednjih značilnostih izrazito lirska. Zanjo so značilne bogate retorične figure (okrasni pridevki, personifikacija oz. poosebitev, retorično vprašanje, metafora,…), zlasti metafore.</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9F6EB1D4-748E-42A6-B3F5-42891CEA6991}"/>
              </a:ext>
            </a:extLst>
          </p:cNvPr>
          <p:cNvSpPr>
            <a:spLocks noGrp="1" noChangeArrowheads="1"/>
          </p:cNvSpPr>
          <p:nvPr>
            <p:ph type="body" idx="1"/>
          </p:nvPr>
        </p:nvSpPr>
        <p:spPr>
          <a:xfrm>
            <a:off x="457200" y="260350"/>
            <a:ext cx="8229600" cy="5759450"/>
          </a:xfrm>
        </p:spPr>
        <p:txBody>
          <a:bodyPr/>
          <a:lstStyle/>
          <a:p>
            <a:pPr>
              <a:buClr>
                <a:srgbClr val="D60093"/>
              </a:buClr>
              <a:buFontTx/>
              <a:buChar char="o"/>
            </a:pPr>
            <a:r>
              <a:rPr lang="sl-SI" altLang="sl-SI">
                <a:solidFill>
                  <a:srgbClr val="000000"/>
                </a:solidFill>
                <a:effectLst>
                  <a:outerShdw blurRad="38100" dist="38100" dir="2700000" algn="tl">
                    <a:srgbClr val="FFFFFF"/>
                  </a:outerShdw>
                </a:effectLst>
              </a:rPr>
              <a:t>V tem obdobju se je pojavil </a:t>
            </a:r>
            <a:r>
              <a:rPr lang="sl-SI" altLang="sl-SI" b="1" u="sng">
                <a:solidFill>
                  <a:srgbClr val="000000"/>
                </a:solidFill>
                <a:effectLst>
                  <a:outerShdw blurRad="38100" dist="38100" dir="2700000" algn="tl">
                    <a:srgbClr val="FFFFFF"/>
                  </a:outerShdw>
                </a:effectLst>
              </a:rPr>
              <a:t>svobodni verz</a:t>
            </a:r>
            <a:r>
              <a:rPr lang="sl-SI" altLang="sl-SI">
                <a:solidFill>
                  <a:srgbClr val="000000"/>
                </a:solidFill>
                <a:effectLst>
                  <a:outerShdw blurRad="38100" dist="38100" dir="2700000" algn="tl">
                    <a:srgbClr val="FFFFFF"/>
                  </a:outerShdw>
                </a:effectLst>
              </a:rPr>
              <a:t> – verzi nimajo metrične sheme (niso napisani po neki shemi, ampak je slog pisanja prost), med seboj so primerljivi glede na odnos med verznim koncem in stavčnim koncem (konec verza je hkrati konec stavka. Verz se konča sredi stavka, stavek pa sredi verza).</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D7A7A106-637C-4F27-B50F-E8772E9D04CF}"/>
              </a:ext>
            </a:extLst>
          </p:cNvPr>
          <p:cNvSpPr>
            <a:spLocks noGrp="1" noChangeArrowheads="1"/>
          </p:cNvSpPr>
          <p:nvPr>
            <p:ph type="title"/>
          </p:nvPr>
        </p:nvSpPr>
        <p:spPr/>
        <p:txBody>
          <a:bodyPr/>
          <a:lstStyle/>
          <a:p>
            <a:pPr marL="838200" indent="-838200" algn="ctr"/>
            <a:r>
              <a:rPr lang="sl-SI" altLang="sl-SI" sz="4000" b="1">
                <a:solidFill>
                  <a:srgbClr val="3399FF"/>
                </a:solidFill>
              </a:rPr>
              <a:t>Pomen obdobja</a:t>
            </a:r>
            <a:br>
              <a:rPr lang="en-US" altLang="sl-SI" sz="4000" b="1">
                <a:solidFill>
                  <a:srgbClr val="3399FF"/>
                </a:solidFill>
              </a:rPr>
            </a:br>
            <a:endParaRPr lang="en-US" altLang="sl-SI" sz="4000" b="1">
              <a:solidFill>
                <a:srgbClr val="3399FF"/>
              </a:solidFill>
            </a:endParaRPr>
          </a:p>
        </p:txBody>
      </p:sp>
      <p:sp>
        <p:nvSpPr>
          <p:cNvPr id="62467" name="Rectangle 3">
            <a:extLst>
              <a:ext uri="{FF2B5EF4-FFF2-40B4-BE49-F238E27FC236}">
                <a16:creationId xmlns:a16="http://schemas.microsoft.com/office/drawing/2014/main" id="{990D6DEE-6E1F-4B5D-A591-92BFD6FAB98E}"/>
              </a:ext>
            </a:extLst>
          </p:cNvPr>
          <p:cNvSpPr>
            <a:spLocks noGrp="1" noChangeArrowheads="1"/>
          </p:cNvSpPr>
          <p:nvPr>
            <p:ph type="body" idx="1"/>
          </p:nvPr>
        </p:nvSpPr>
        <p:spPr/>
        <p:txBody>
          <a:bodyPr/>
          <a:lstStyle/>
          <a:p>
            <a:pPr>
              <a:buFontTx/>
              <a:buNone/>
            </a:pPr>
            <a:r>
              <a:rPr lang="sl-SI" altLang="sl-SI">
                <a:solidFill>
                  <a:srgbClr val="000000"/>
                </a:solidFill>
                <a:effectLst>
                  <a:outerShdw blurRad="38100" dist="38100" dir="2700000" algn="tl">
                    <a:srgbClr val="FFFFFF"/>
                  </a:outerShdw>
                </a:effectLst>
              </a:rPr>
              <a:t>Znova se je uveljavila subjektivnost, tokrat bolj zapleteno, z nejasnimi simboli in svobodnim verzom. Zato je bila ta književnost precej hermetična, vendar pa je pomembno vplivala na sodobno književnost.</a:t>
            </a:r>
            <a:endParaRPr lang="en-US" altLang="sl-SI">
              <a:solidFill>
                <a:srgbClr val="000000"/>
              </a:solidFill>
              <a:effectLst>
                <a:outerShdw blurRad="38100" dist="38100" dir="2700000" algn="tl">
                  <a:srgbClr val="FFFFFF"/>
                </a:outerShdw>
              </a:effectLst>
            </a:endParaRPr>
          </a:p>
          <a:p>
            <a:pPr>
              <a:buFontTx/>
              <a:buNone/>
            </a:pP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4037F9D-8D31-4696-8788-9AA612044388}"/>
              </a:ext>
            </a:extLst>
          </p:cNvPr>
          <p:cNvSpPr>
            <a:spLocks noGrp="1" noChangeArrowheads="1"/>
          </p:cNvSpPr>
          <p:nvPr>
            <p:ph type="title"/>
          </p:nvPr>
        </p:nvSpPr>
        <p:spPr/>
        <p:txBody>
          <a:bodyPr/>
          <a:lstStyle/>
          <a:p>
            <a:pPr algn="ctr"/>
            <a:r>
              <a:rPr lang="sl-SI" altLang="sl-SI">
                <a:solidFill>
                  <a:srgbClr val="D60093"/>
                </a:solidFill>
              </a:rPr>
              <a:t>Moje mnenje:</a:t>
            </a:r>
            <a:endParaRPr lang="en-US" altLang="sl-SI">
              <a:solidFill>
                <a:srgbClr val="D60093"/>
              </a:solidFill>
            </a:endParaRPr>
          </a:p>
        </p:txBody>
      </p:sp>
      <p:sp>
        <p:nvSpPr>
          <p:cNvPr id="64515" name="Rectangle 3">
            <a:extLst>
              <a:ext uri="{FF2B5EF4-FFF2-40B4-BE49-F238E27FC236}">
                <a16:creationId xmlns:a16="http://schemas.microsoft.com/office/drawing/2014/main" id="{F255AF6C-610D-4BB0-931E-CE8A723BC403}"/>
              </a:ext>
            </a:extLst>
          </p:cNvPr>
          <p:cNvSpPr>
            <a:spLocks noGrp="1" noChangeArrowheads="1"/>
          </p:cNvSpPr>
          <p:nvPr>
            <p:ph type="body" idx="1"/>
          </p:nvPr>
        </p:nvSpPr>
        <p:spPr/>
        <p:txBody>
          <a:bodyPr/>
          <a:lstStyle/>
          <a:p>
            <a:pPr>
              <a:lnSpc>
                <a:spcPct val="90000"/>
              </a:lnSpc>
              <a:buFontTx/>
              <a:buNone/>
            </a:pPr>
            <a:r>
              <a:rPr lang="sl-SI" altLang="sl-SI">
                <a:solidFill>
                  <a:srgbClr val="000000"/>
                </a:solidFill>
                <a:effectLst>
                  <a:outerShdw blurRad="38100" dist="38100" dir="2700000" algn="tl">
                    <a:srgbClr val="FFFFFF"/>
                  </a:outerShdw>
                </a:effectLst>
              </a:rPr>
              <a:t>Najprej, ko sem izvedela kaj bom morala predstavljati, se mi je zdelo, da bo s tem zelo veliko dela in da bo precej zakomplicirano. A ko sem zbrala vso gradivo in ko sem začela iz tega delati povzetke sem opazila, da to ni tako zelo težko, ampak se moraš potruditi da iz različnih gradiv sestaviš eno definicijo, ki ne sme biti zapletena.</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E98484D4-D860-4327-A186-3DEE49B01162}"/>
              </a:ext>
            </a:extLst>
          </p:cNvPr>
          <p:cNvSpPr>
            <a:spLocks noGrp="1" noChangeArrowheads="1"/>
          </p:cNvSpPr>
          <p:nvPr>
            <p:ph type="title"/>
          </p:nvPr>
        </p:nvSpPr>
        <p:spPr/>
        <p:txBody>
          <a:bodyPr/>
          <a:lstStyle/>
          <a:p>
            <a:pPr algn="ctr"/>
            <a:r>
              <a:rPr lang="sl-SI" altLang="sl-SI">
                <a:solidFill>
                  <a:srgbClr val="D60093"/>
                </a:solidFill>
              </a:rPr>
              <a:t>Viri:</a:t>
            </a:r>
            <a:endParaRPr lang="en-US" altLang="sl-SI">
              <a:solidFill>
                <a:srgbClr val="D60093"/>
              </a:solidFill>
            </a:endParaRPr>
          </a:p>
        </p:txBody>
      </p:sp>
      <p:sp>
        <p:nvSpPr>
          <p:cNvPr id="63491" name="Rectangle 3">
            <a:extLst>
              <a:ext uri="{FF2B5EF4-FFF2-40B4-BE49-F238E27FC236}">
                <a16:creationId xmlns:a16="http://schemas.microsoft.com/office/drawing/2014/main" id="{7FBD9F2A-F187-4BFE-8E16-4DFCC111EDCD}"/>
              </a:ext>
            </a:extLst>
          </p:cNvPr>
          <p:cNvSpPr>
            <a:spLocks noGrp="1" noChangeArrowheads="1"/>
          </p:cNvSpPr>
          <p:nvPr>
            <p:ph type="body" idx="1"/>
          </p:nvPr>
        </p:nvSpPr>
        <p:spPr/>
        <p:txBody>
          <a:bodyPr/>
          <a:lstStyle/>
          <a:p>
            <a:pPr>
              <a:lnSpc>
                <a:spcPct val="90000"/>
              </a:lnSpc>
              <a:buClr>
                <a:srgbClr val="D60093"/>
              </a:buClr>
              <a:buFont typeface="Wingdings" panose="05000000000000000000" pitchFamily="2" charset="2"/>
              <a:buChar char="v"/>
            </a:pPr>
            <a:r>
              <a:rPr lang="sl-SI" altLang="sl-SI">
                <a:solidFill>
                  <a:srgbClr val="000000"/>
                </a:solidFill>
                <a:effectLst>
                  <a:outerShdw blurRad="38100" dist="38100" dir="2700000" algn="tl">
                    <a:srgbClr val="FFFFFF"/>
                  </a:outerShdw>
                </a:effectLst>
              </a:rPr>
              <a:t>Branja 2, DZS d. d., Ljubljana 2005</a:t>
            </a:r>
          </a:p>
          <a:p>
            <a:pPr>
              <a:lnSpc>
                <a:spcPct val="90000"/>
              </a:lnSpc>
              <a:buClr>
                <a:srgbClr val="D60093"/>
              </a:buClr>
              <a:buFont typeface="Wingdings" panose="05000000000000000000" pitchFamily="2" charset="2"/>
              <a:buChar char="v"/>
            </a:pPr>
            <a:r>
              <a:rPr lang="sl-SI" altLang="sl-SI">
                <a:solidFill>
                  <a:srgbClr val="000000"/>
                </a:solidFill>
                <a:effectLst>
                  <a:outerShdw blurRad="38100" dist="38100" dir="2700000" algn="tl">
                    <a:srgbClr val="FFFFFF"/>
                  </a:outerShdw>
                </a:effectLst>
              </a:rPr>
              <a:t>Stezice do besedne umetnosti 2, Založba Rokus d. o. o., Ljubljana 2003</a:t>
            </a:r>
          </a:p>
          <a:p>
            <a:pPr>
              <a:lnSpc>
                <a:spcPct val="90000"/>
              </a:lnSpc>
              <a:buClr>
                <a:srgbClr val="D60093"/>
              </a:buClr>
              <a:buFont typeface="Wingdings" panose="05000000000000000000" pitchFamily="2" charset="2"/>
              <a:buChar char="v"/>
            </a:pPr>
            <a:r>
              <a:rPr lang="sl-SI" altLang="sl-SI">
                <a:solidFill>
                  <a:srgbClr val="000000"/>
                </a:solidFill>
                <a:effectLst>
                  <a:outerShdw blurRad="38100" dist="38100" dir="2700000" algn="tl">
                    <a:srgbClr val="FFFFFF"/>
                  </a:outerShdw>
                </a:effectLst>
              </a:rPr>
              <a:t>Na koncu stezic, književnost na maturi, Založba Rokus, d. o. o. 2003</a:t>
            </a:r>
          </a:p>
          <a:p>
            <a:pPr>
              <a:lnSpc>
                <a:spcPct val="90000"/>
              </a:lnSpc>
              <a:buClr>
                <a:srgbClr val="D60093"/>
              </a:buClr>
              <a:buFont typeface="Wingdings" panose="05000000000000000000" pitchFamily="2" charset="2"/>
              <a:buChar char="v"/>
            </a:pPr>
            <a:r>
              <a:rPr lang="sl-SI" altLang="sl-SI">
                <a:solidFill>
                  <a:srgbClr val="000000"/>
                </a:solidFill>
                <a:effectLst>
                  <a:outerShdw blurRad="38100" dist="38100" dir="2700000" algn="tl">
                    <a:srgbClr val="FFFFFF"/>
                  </a:outerShdw>
                </a:effectLst>
              </a:rPr>
              <a:t>Slovar tujk, sedma izdaja, Cankarjeva založba v Ljubljani 1982</a:t>
            </a:r>
          </a:p>
          <a:p>
            <a:pPr>
              <a:lnSpc>
                <a:spcPct val="90000"/>
              </a:lnSpc>
              <a:buClr>
                <a:srgbClr val="D60093"/>
              </a:buClr>
              <a:buFont typeface="Wingdings" panose="05000000000000000000" pitchFamily="2" charset="2"/>
              <a:buChar char="v"/>
            </a:pPr>
            <a:r>
              <a:rPr lang="sl-SI" altLang="sl-SI">
                <a:solidFill>
                  <a:srgbClr val="000000"/>
                </a:solidFill>
                <a:effectLst>
                  <a:outerShdw blurRad="38100" dist="38100" dir="2700000" algn="tl">
                    <a:srgbClr val="FFFFFF"/>
                  </a:outerShdw>
                </a:effectLst>
              </a:rPr>
              <a:t>Internet</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9F2EFEC-61E8-468A-960F-F1C067AD8FE1}"/>
              </a:ext>
            </a:extLst>
          </p:cNvPr>
          <p:cNvSpPr>
            <a:spLocks noGrp="1" noChangeArrowheads="1"/>
          </p:cNvSpPr>
          <p:nvPr>
            <p:ph type="title"/>
          </p:nvPr>
        </p:nvSpPr>
        <p:spPr/>
        <p:txBody>
          <a:bodyPr/>
          <a:lstStyle/>
          <a:p>
            <a:pPr algn="ctr"/>
            <a:r>
              <a:rPr lang="sl-SI" altLang="sl-SI" b="1">
                <a:solidFill>
                  <a:srgbClr val="3399FF"/>
                </a:solidFill>
              </a:rPr>
              <a:t>Vsebina</a:t>
            </a:r>
            <a:endParaRPr lang="en-US" altLang="sl-SI" b="1">
              <a:solidFill>
                <a:srgbClr val="3399FF"/>
              </a:solidFill>
            </a:endParaRPr>
          </a:p>
        </p:txBody>
      </p:sp>
      <p:sp>
        <p:nvSpPr>
          <p:cNvPr id="49155" name="Rectangle 3">
            <a:extLst>
              <a:ext uri="{FF2B5EF4-FFF2-40B4-BE49-F238E27FC236}">
                <a16:creationId xmlns:a16="http://schemas.microsoft.com/office/drawing/2014/main" id="{454938E7-2CD7-4EE7-B3F6-9731B3002BD5}"/>
              </a:ext>
            </a:extLst>
          </p:cNvPr>
          <p:cNvSpPr>
            <a:spLocks noGrp="1" noChangeArrowheads="1"/>
          </p:cNvSpPr>
          <p:nvPr>
            <p:ph type="body" idx="1"/>
          </p:nvPr>
        </p:nvSpPr>
        <p:spPr/>
        <p:txBody>
          <a:bodyPr/>
          <a:lstStyle/>
          <a:p>
            <a:pPr marL="609600" indent="-609600">
              <a:buClr>
                <a:srgbClr val="D60093"/>
              </a:buClr>
              <a:buFontTx/>
              <a:buAutoNum type="arabicPeriod"/>
            </a:pPr>
            <a:r>
              <a:rPr lang="sl-SI" altLang="sl-SI" sz="2800" b="1">
                <a:solidFill>
                  <a:srgbClr val="9966FF"/>
                </a:solidFill>
              </a:rPr>
              <a:t>Družbeno- in kulturnozgodovinski okvir</a:t>
            </a:r>
          </a:p>
          <a:p>
            <a:pPr marL="609600" indent="-609600">
              <a:buClr>
                <a:srgbClr val="D60093"/>
              </a:buClr>
              <a:buFontTx/>
              <a:buAutoNum type="arabicPeriod"/>
            </a:pPr>
            <a:r>
              <a:rPr lang="sl-SI" altLang="sl-SI" sz="2800" b="1">
                <a:solidFill>
                  <a:srgbClr val="9966FF"/>
                </a:solidFill>
              </a:rPr>
              <a:t>Literarne smeri, predstavniki</a:t>
            </a:r>
          </a:p>
          <a:p>
            <a:pPr marL="609600" indent="-609600">
              <a:buClr>
                <a:srgbClr val="D60093"/>
              </a:buClr>
              <a:buFontTx/>
              <a:buAutoNum type="arabicPeriod"/>
            </a:pPr>
            <a:r>
              <a:rPr lang="sl-SI" altLang="sl-SI" sz="2800" b="1">
                <a:solidFill>
                  <a:srgbClr val="9966FF"/>
                </a:solidFill>
              </a:rPr>
              <a:t>Smeri</a:t>
            </a:r>
          </a:p>
          <a:p>
            <a:pPr marL="609600" indent="-609600">
              <a:buClr>
                <a:srgbClr val="D60093"/>
              </a:buClr>
              <a:buFontTx/>
              <a:buAutoNum type="arabicPeriod"/>
            </a:pPr>
            <a:r>
              <a:rPr lang="sl-SI" altLang="sl-SI" sz="2800" b="1">
                <a:solidFill>
                  <a:srgbClr val="9966FF"/>
                </a:solidFill>
              </a:rPr>
              <a:t>Zvrsti in oblike</a:t>
            </a:r>
            <a:r>
              <a:rPr lang="en-US" altLang="sl-SI" sz="2800">
                <a:solidFill>
                  <a:srgbClr val="9966FF"/>
                </a:solidFill>
              </a:rPr>
              <a:t> </a:t>
            </a:r>
            <a:endParaRPr lang="sl-SI" altLang="sl-SI" sz="2800">
              <a:solidFill>
                <a:srgbClr val="9966FF"/>
              </a:solidFill>
            </a:endParaRPr>
          </a:p>
          <a:p>
            <a:pPr marL="609600" indent="-609600">
              <a:buClr>
                <a:srgbClr val="D60093"/>
              </a:buClr>
              <a:buFontTx/>
              <a:buAutoNum type="arabicPeriod"/>
            </a:pPr>
            <a:r>
              <a:rPr lang="sl-SI" altLang="sl-SI" sz="2800" b="1">
                <a:solidFill>
                  <a:srgbClr val="9966FF"/>
                </a:solidFill>
              </a:rPr>
              <a:t>Esteticizem</a:t>
            </a:r>
          </a:p>
          <a:p>
            <a:pPr marL="609600" indent="-609600">
              <a:buClr>
                <a:srgbClr val="D60093"/>
              </a:buClr>
              <a:buFontTx/>
              <a:buAutoNum type="arabicPeriod"/>
            </a:pPr>
            <a:r>
              <a:rPr lang="sl-SI" altLang="sl-SI" sz="2800" b="1">
                <a:solidFill>
                  <a:srgbClr val="9966FF"/>
                </a:solidFill>
              </a:rPr>
              <a:t>Pesniške oblike</a:t>
            </a:r>
            <a:r>
              <a:rPr lang="en-US" altLang="sl-SI" sz="2800">
                <a:solidFill>
                  <a:srgbClr val="9966FF"/>
                </a:solidFill>
              </a:rPr>
              <a:t> </a:t>
            </a:r>
            <a:endParaRPr lang="sl-SI" altLang="sl-SI" sz="2800">
              <a:solidFill>
                <a:srgbClr val="9966FF"/>
              </a:solidFill>
            </a:endParaRPr>
          </a:p>
          <a:p>
            <a:pPr marL="609600" indent="-609600">
              <a:buClr>
                <a:srgbClr val="D60093"/>
              </a:buClr>
              <a:buFontTx/>
              <a:buAutoNum type="arabicPeriod"/>
            </a:pPr>
            <a:r>
              <a:rPr lang="sl-SI" altLang="sl-SI" sz="2800" b="1">
                <a:solidFill>
                  <a:srgbClr val="9966FF"/>
                </a:solidFill>
              </a:rPr>
              <a:t>Pomen obdobja</a:t>
            </a:r>
            <a:endParaRPr lang="en-US" altLang="sl-SI" sz="2800" b="1">
              <a:solidFill>
                <a:srgbClr val="9966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DC59E4C-39C1-487B-8B9B-25A47ACAC04D}"/>
              </a:ext>
            </a:extLst>
          </p:cNvPr>
          <p:cNvSpPr>
            <a:spLocks noGrp="1" noChangeArrowheads="1"/>
          </p:cNvSpPr>
          <p:nvPr>
            <p:ph type="title"/>
          </p:nvPr>
        </p:nvSpPr>
        <p:spPr>
          <a:xfrm>
            <a:off x="0" y="476250"/>
            <a:ext cx="9144000" cy="1384300"/>
          </a:xfrm>
        </p:spPr>
        <p:txBody>
          <a:bodyPr/>
          <a:lstStyle/>
          <a:p>
            <a:pPr marL="838200" indent="-838200" algn="ctr"/>
            <a:r>
              <a:rPr lang="sl-SI" altLang="sl-SI" sz="4800" b="1">
                <a:solidFill>
                  <a:srgbClr val="3399FF"/>
                </a:solidFill>
              </a:rPr>
              <a:t>Družbeno- in kulturnozgodovinski okvir</a:t>
            </a:r>
            <a:br>
              <a:rPr lang="sl-SI" altLang="sl-SI" sz="4800" b="1">
                <a:solidFill>
                  <a:srgbClr val="3399FF"/>
                </a:solidFill>
              </a:rPr>
            </a:br>
            <a:endParaRPr lang="en-US" altLang="sl-SI" sz="4800" b="1">
              <a:solidFill>
                <a:srgbClr val="3399FF"/>
              </a:solidFill>
            </a:endParaRPr>
          </a:p>
        </p:txBody>
      </p:sp>
      <p:sp>
        <p:nvSpPr>
          <p:cNvPr id="50179" name="Rectangle 3">
            <a:extLst>
              <a:ext uri="{FF2B5EF4-FFF2-40B4-BE49-F238E27FC236}">
                <a16:creationId xmlns:a16="http://schemas.microsoft.com/office/drawing/2014/main" id="{0EF4F5EB-B5D0-4C59-B0AA-6B106519CF35}"/>
              </a:ext>
            </a:extLst>
          </p:cNvPr>
          <p:cNvSpPr>
            <a:spLocks noGrp="1" noChangeArrowheads="1"/>
          </p:cNvSpPr>
          <p:nvPr>
            <p:ph type="body" idx="1"/>
          </p:nvPr>
        </p:nvSpPr>
        <p:spPr>
          <a:xfrm>
            <a:off x="468313" y="2205038"/>
            <a:ext cx="8229600" cy="4114800"/>
          </a:xfrm>
        </p:spPr>
        <p:txBody>
          <a:bodyPr/>
          <a:lstStyle/>
          <a:p>
            <a:pPr>
              <a:buClr>
                <a:srgbClr val="000000"/>
              </a:buClr>
            </a:pPr>
            <a:r>
              <a:rPr lang="sl-SI" altLang="sl-SI">
                <a:solidFill>
                  <a:srgbClr val="000000"/>
                </a:solidFill>
                <a:effectLst>
                  <a:outerShdw blurRad="38100" dist="38100" dir="2700000" algn="tl">
                    <a:srgbClr val="FFFFFF"/>
                  </a:outerShdw>
                </a:effectLst>
              </a:rPr>
              <a:t>Proti koncu 19. stoletja je bil kapitalizem v polnem razmahu</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buClr>
                <a:srgbClr val="000000"/>
              </a:buClr>
            </a:pPr>
            <a:r>
              <a:rPr lang="sl-SI" altLang="sl-SI">
                <a:solidFill>
                  <a:srgbClr val="000000"/>
                </a:solidFill>
                <a:effectLst>
                  <a:outerShdw blurRad="38100" dist="38100" dir="2700000" algn="tl">
                    <a:srgbClr val="FFFFFF"/>
                  </a:outerShdw>
                </a:effectLst>
              </a:rPr>
              <a:t>Močne države so si hotele razdeliti svet</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buClr>
                <a:srgbClr val="000000"/>
              </a:buClr>
            </a:pPr>
            <a:r>
              <a:rPr lang="sl-SI" altLang="sl-SI">
                <a:solidFill>
                  <a:srgbClr val="000000"/>
                </a:solidFill>
                <a:effectLst>
                  <a:outerShdw blurRad="38100" dist="38100" dir="2700000" algn="tl">
                    <a:srgbClr val="FFFFFF"/>
                  </a:outerShdw>
                </a:effectLst>
              </a:rPr>
              <a:t>Čas številnih tehničnih izumov in iznajdb</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buClr>
                <a:srgbClr val="000000"/>
              </a:buClr>
            </a:pPr>
            <a:r>
              <a:rPr lang="sl-SI" altLang="sl-SI">
                <a:solidFill>
                  <a:srgbClr val="000000"/>
                </a:solidFill>
                <a:effectLst>
                  <a:outerShdw blurRad="38100" dist="38100" dir="2700000" algn="tl">
                    <a:srgbClr val="FFFFFF"/>
                  </a:outerShdw>
                </a:effectLst>
              </a:rPr>
              <a:t>Ljudje so se začeli množično seliti</a:t>
            </a:r>
            <a:r>
              <a:rPr lang="en-US" altLang="sl-SI">
                <a:solidFill>
                  <a:srgbClr val="000000"/>
                </a:solidFill>
                <a:effectLst>
                  <a:outerShdw blurRad="38100" dist="38100" dir="2700000" algn="tl">
                    <a:srgbClr val="FFFFFF"/>
                  </a:outerShdw>
                </a:effectLst>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A996875-1CA5-4004-8DC7-F589207B45A2}"/>
              </a:ext>
            </a:extLst>
          </p:cNvPr>
          <p:cNvSpPr>
            <a:spLocks noGrp="1" noChangeArrowheads="1"/>
          </p:cNvSpPr>
          <p:nvPr>
            <p:ph type="title"/>
          </p:nvPr>
        </p:nvSpPr>
        <p:spPr/>
        <p:txBody>
          <a:bodyPr/>
          <a:lstStyle/>
          <a:p>
            <a:pPr marL="838200" indent="-838200" algn="ctr"/>
            <a:r>
              <a:rPr lang="sl-SI" altLang="sl-SI" sz="4000" b="1">
                <a:solidFill>
                  <a:srgbClr val="3399FF"/>
                </a:solidFill>
              </a:rPr>
              <a:t>Literarne smeri, predstavniki</a:t>
            </a:r>
            <a:endParaRPr lang="en-US" altLang="sl-SI" sz="4000" b="1">
              <a:solidFill>
                <a:srgbClr val="3399FF"/>
              </a:solidFill>
            </a:endParaRPr>
          </a:p>
        </p:txBody>
      </p:sp>
      <p:sp>
        <p:nvSpPr>
          <p:cNvPr id="51203" name="Rectangle 3">
            <a:extLst>
              <a:ext uri="{FF2B5EF4-FFF2-40B4-BE49-F238E27FC236}">
                <a16:creationId xmlns:a16="http://schemas.microsoft.com/office/drawing/2014/main" id="{38A05978-957C-48AC-9DB2-A67090A9C08B}"/>
              </a:ext>
            </a:extLst>
          </p:cNvPr>
          <p:cNvSpPr>
            <a:spLocks noGrp="1" noChangeArrowheads="1"/>
          </p:cNvSpPr>
          <p:nvPr>
            <p:ph type="body" idx="1"/>
          </p:nvPr>
        </p:nvSpPr>
        <p:spPr/>
        <p:txBody>
          <a:bodyPr/>
          <a:lstStyle/>
          <a:p>
            <a:pPr>
              <a:lnSpc>
                <a:spcPct val="90000"/>
              </a:lnSpc>
              <a:buClr>
                <a:srgbClr val="000000"/>
              </a:buClr>
            </a:pPr>
            <a:r>
              <a:rPr lang="sl-SI" altLang="sl-SI" sz="2400">
                <a:solidFill>
                  <a:srgbClr val="000000"/>
                </a:solidFill>
                <a:effectLst>
                  <a:outerShdw blurRad="38100" dist="38100" dir="2700000" algn="tl">
                    <a:srgbClr val="FFFFFF"/>
                  </a:outerShdw>
                </a:effectLst>
              </a:rPr>
              <a:t>V književnosti so se pojavile nove smeri (nova romantika, dekadenca, simbolizem in tudi impresionizem). </a:t>
            </a:r>
          </a:p>
          <a:p>
            <a:pPr>
              <a:lnSpc>
                <a:spcPct val="90000"/>
              </a:lnSpc>
              <a:buClr>
                <a:srgbClr val="000000"/>
              </a:buClr>
            </a:pPr>
            <a:r>
              <a:rPr lang="sl-SI" altLang="sl-SI" sz="2400">
                <a:solidFill>
                  <a:srgbClr val="000000"/>
                </a:solidFill>
                <a:effectLst>
                  <a:outerShdw blurRad="38100" dist="38100" dir="2700000" algn="tl">
                    <a:srgbClr val="FFFFFF"/>
                  </a:outerShdw>
                </a:effectLst>
              </a:rPr>
              <a:t>Te smeri so pogosto imenovane pod skupnim imenom fr. Fin de siècle oz. konec stoletja ali kar moderna</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V Franciji se je začela že po letu 1850, drugod pa pozneje. </a:t>
            </a:r>
          </a:p>
          <a:p>
            <a:pPr>
              <a:lnSpc>
                <a:spcPct val="90000"/>
              </a:lnSpc>
              <a:buClr>
                <a:srgbClr val="000000"/>
              </a:buClr>
            </a:pPr>
            <a:r>
              <a:rPr lang="sl-SI" altLang="sl-SI" sz="2400">
                <a:solidFill>
                  <a:srgbClr val="000000"/>
                </a:solidFill>
                <a:effectLst>
                  <a:outerShdw blurRad="38100" dist="38100" dir="2700000" algn="tl">
                    <a:srgbClr val="FFFFFF"/>
                  </a:outerShdw>
                </a:effectLst>
              </a:rPr>
              <a:t>Vsem smerem je skupno, da temeljijo na subjektivnosti in poudarjajo pomen čustev, domišljije in razpoloženja</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Predstavniki: Charles Baudelaire, Paul Verlaine, Oscar Wilde, Anton Pavlovič Čehov</a:t>
            </a:r>
            <a:endParaRPr lang="en-US" altLang="sl-SI" sz="2400">
              <a:solidFill>
                <a:srgbClr val="000000"/>
              </a:solidFill>
              <a:effectLst>
                <a:outerShdw blurRad="38100" dist="38100" dir="2700000" algn="tl">
                  <a:srgbClr val="FFFFFF"/>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BB701E2F-80A3-40FC-BE9F-8D3B0ED86AD1}"/>
              </a:ext>
            </a:extLst>
          </p:cNvPr>
          <p:cNvSpPr>
            <a:spLocks noGrp="1" noChangeArrowheads="1"/>
          </p:cNvSpPr>
          <p:nvPr>
            <p:ph type="title"/>
          </p:nvPr>
        </p:nvSpPr>
        <p:spPr/>
        <p:txBody>
          <a:bodyPr/>
          <a:lstStyle/>
          <a:p>
            <a:pPr algn="ctr"/>
            <a:r>
              <a:rPr lang="sl-SI" altLang="sl-SI" b="1">
                <a:solidFill>
                  <a:srgbClr val="3399FF"/>
                </a:solidFill>
              </a:rPr>
              <a:t>Smeri</a:t>
            </a:r>
            <a:endParaRPr lang="en-US" altLang="sl-SI" b="1">
              <a:solidFill>
                <a:srgbClr val="3399FF"/>
              </a:solidFill>
            </a:endParaRPr>
          </a:p>
        </p:txBody>
      </p:sp>
      <p:sp>
        <p:nvSpPr>
          <p:cNvPr id="52227" name="Rectangle 3">
            <a:extLst>
              <a:ext uri="{FF2B5EF4-FFF2-40B4-BE49-F238E27FC236}">
                <a16:creationId xmlns:a16="http://schemas.microsoft.com/office/drawing/2014/main" id="{9ABE6256-05B3-4CCE-91BF-CE4EB1B3D3CB}"/>
              </a:ext>
            </a:extLst>
          </p:cNvPr>
          <p:cNvSpPr>
            <a:spLocks noGrp="1" noChangeArrowheads="1"/>
          </p:cNvSpPr>
          <p:nvPr>
            <p:ph type="body" idx="1"/>
          </p:nvPr>
        </p:nvSpPr>
        <p:spPr/>
        <p:txBody>
          <a:bodyPr/>
          <a:lstStyle/>
          <a:p>
            <a:pPr algn="ctr">
              <a:buClr>
                <a:srgbClr val="000000"/>
              </a:buClr>
              <a:buFont typeface="Wingdings" panose="05000000000000000000" pitchFamily="2" charset="2"/>
              <a:buChar char="Ø"/>
            </a:pPr>
            <a:r>
              <a:rPr lang="sl-SI" altLang="sl-SI" sz="4000" u="sng">
                <a:solidFill>
                  <a:srgbClr val="000000"/>
                </a:solidFill>
                <a:effectLst>
                  <a:outerShdw blurRad="38100" dist="38100" dir="2700000" algn="tl">
                    <a:srgbClr val="FFFFFF"/>
                  </a:outerShdw>
                </a:effectLst>
              </a:rPr>
              <a:t>NOVA ROMANTIKA</a:t>
            </a:r>
          </a:p>
          <a:p>
            <a:pPr algn="ctr">
              <a:buClr>
                <a:srgbClr val="000000"/>
              </a:buClr>
              <a:buFont typeface="Wingdings" panose="05000000000000000000" pitchFamily="2" charset="2"/>
              <a:buChar char="Ø"/>
            </a:pPr>
            <a:r>
              <a:rPr lang="sl-SI" altLang="sl-SI" sz="4000" u="sng">
                <a:solidFill>
                  <a:srgbClr val="000000"/>
                </a:solidFill>
                <a:effectLst>
                  <a:outerShdw blurRad="38100" dist="38100" dir="2700000" algn="tl">
                    <a:srgbClr val="FFFFFF"/>
                  </a:outerShdw>
                </a:effectLst>
              </a:rPr>
              <a:t>DEKADENCA</a:t>
            </a:r>
            <a:r>
              <a:rPr lang="sl-SI" altLang="sl-SI" sz="4000">
                <a:solidFill>
                  <a:srgbClr val="000000"/>
                </a:solidFill>
                <a:effectLst>
                  <a:outerShdw blurRad="38100" dist="38100" dir="2700000" algn="tl">
                    <a:srgbClr val="FFFFFF"/>
                  </a:outerShdw>
                </a:effectLst>
              </a:rPr>
              <a:t> </a:t>
            </a:r>
          </a:p>
          <a:p>
            <a:pPr algn="ctr">
              <a:buClr>
                <a:srgbClr val="000000"/>
              </a:buClr>
              <a:buFont typeface="Wingdings" panose="05000000000000000000" pitchFamily="2" charset="2"/>
              <a:buChar char="Ø"/>
            </a:pPr>
            <a:r>
              <a:rPr lang="sl-SI" altLang="sl-SI" sz="4000" u="sng">
                <a:solidFill>
                  <a:srgbClr val="000000"/>
                </a:solidFill>
                <a:effectLst>
                  <a:outerShdw blurRad="38100" dist="38100" dir="2700000" algn="tl">
                    <a:srgbClr val="FFFFFF"/>
                  </a:outerShdw>
                </a:effectLst>
              </a:rPr>
              <a:t>SIMBOLIZEM</a:t>
            </a:r>
            <a:r>
              <a:rPr lang="sl-SI" altLang="sl-SI" sz="4000">
                <a:solidFill>
                  <a:srgbClr val="000000"/>
                </a:solidFill>
                <a:effectLst>
                  <a:outerShdw blurRad="38100" dist="38100" dir="2700000" algn="tl">
                    <a:srgbClr val="FFFFFF"/>
                  </a:outerShdw>
                </a:effectLst>
              </a:rPr>
              <a:t> </a:t>
            </a:r>
          </a:p>
          <a:p>
            <a:pPr algn="ctr">
              <a:buClr>
                <a:srgbClr val="000000"/>
              </a:buClr>
              <a:buFont typeface="Wingdings" panose="05000000000000000000" pitchFamily="2" charset="2"/>
              <a:buChar char="Ø"/>
            </a:pPr>
            <a:r>
              <a:rPr lang="sl-SI" altLang="sl-SI" sz="4000" u="sng">
                <a:solidFill>
                  <a:srgbClr val="000000"/>
                </a:solidFill>
                <a:effectLst>
                  <a:outerShdw blurRad="38100" dist="38100" dir="2700000" algn="tl">
                    <a:srgbClr val="FFFFFF"/>
                  </a:outerShdw>
                </a:effectLst>
              </a:rPr>
              <a:t>IMPRESIONIZEM</a:t>
            </a:r>
            <a:r>
              <a:rPr lang="en-US" altLang="sl-SI" sz="4000">
                <a:solidFill>
                  <a:srgbClr val="000000"/>
                </a:solidFill>
                <a:effectLst>
                  <a:outerShdw blurRad="38100" dist="38100" dir="2700000" algn="tl">
                    <a:srgbClr val="FFFFFF"/>
                  </a:outerShdw>
                </a:effectLst>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D0D9380D-1012-42A6-B26F-D4C0DEE21DB1}"/>
              </a:ext>
            </a:extLst>
          </p:cNvPr>
          <p:cNvSpPr>
            <a:spLocks noGrp="1" noChangeArrowheads="1"/>
          </p:cNvSpPr>
          <p:nvPr>
            <p:ph type="title"/>
          </p:nvPr>
        </p:nvSpPr>
        <p:spPr/>
        <p:txBody>
          <a:bodyPr/>
          <a:lstStyle/>
          <a:p>
            <a:r>
              <a:rPr lang="sl-SI" altLang="sl-SI" sz="5400" u="sng">
                <a:solidFill>
                  <a:srgbClr val="D60093"/>
                </a:solidFill>
              </a:rPr>
              <a:t>NOVA ROMANTIKA</a:t>
            </a:r>
            <a:endParaRPr lang="en-US" altLang="sl-SI" sz="5400" u="sng">
              <a:solidFill>
                <a:srgbClr val="D60093"/>
              </a:solidFill>
            </a:endParaRPr>
          </a:p>
        </p:txBody>
      </p:sp>
      <p:sp>
        <p:nvSpPr>
          <p:cNvPr id="53251" name="Rectangle 3">
            <a:extLst>
              <a:ext uri="{FF2B5EF4-FFF2-40B4-BE49-F238E27FC236}">
                <a16:creationId xmlns:a16="http://schemas.microsoft.com/office/drawing/2014/main" id="{B4A03668-7233-4F75-942B-452A45612EE3}"/>
              </a:ext>
            </a:extLst>
          </p:cNvPr>
          <p:cNvSpPr>
            <a:spLocks noGrp="1" noChangeArrowheads="1"/>
          </p:cNvSpPr>
          <p:nvPr>
            <p:ph type="body" idx="1"/>
          </p:nvPr>
        </p:nvSpPr>
        <p:spPr/>
        <p:txBody>
          <a:bodyPr/>
          <a:lstStyle/>
          <a:p>
            <a:pPr>
              <a:lnSpc>
                <a:spcPct val="90000"/>
              </a:lnSpc>
              <a:buClr>
                <a:srgbClr val="000000"/>
              </a:buClr>
            </a:pPr>
            <a:r>
              <a:rPr lang="sl-SI" altLang="sl-SI" sz="2800">
                <a:solidFill>
                  <a:srgbClr val="000000"/>
                </a:solidFill>
                <a:effectLst>
                  <a:outerShdw blurRad="38100" dist="38100" dir="2700000" algn="tl">
                    <a:srgbClr val="FFFFFF"/>
                  </a:outerShdw>
                </a:effectLst>
              </a:rPr>
              <a:t>Proti koncu 19. stol.</a:t>
            </a:r>
          </a:p>
          <a:p>
            <a:pPr>
              <a:lnSpc>
                <a:spcPct val="90000"/>
              </a:lnSpc>
              <a:buClr>
                <a:srgbClr val="000000"/>
              </a:buClr>
            </a:pPr>
            <a:r>
              <a:rPr lang="sl-SI" altLang="sl-SI" sz="2800">
                <a:solidFill>
                  <a:srgbClr val="000000"/>
                </a:solidFill>
                <a:effectLst>
                  <a:outerShdw blurRad="38100" dist="38100" dir="2700000" algn="tl">
                    <a:srgbClr val="FFFFFF"/>
                  </a:outerShdw>
                </a:effectLst>
              </a:rPr>
              <a:t>Je literarna smer, ki obuja vrednote stare romantike (1800-1830 oz. romantika pri Slovencih 1830-1848), </a:t>
            </a:r>
          </a:p>
          <a:p>
            <a:pPr>
              <a:lnSpc>
                <a:spcPct val="90000"/>
              </a:lnSpc>
              <a:buClr>
                <a:srgbClr val="000000"/>
              </a:buClr>
            </a:pPr>
            <a:r>
              <a:rPr lang="sl-SI" altLang="sl-SI" sz="2800">
                <a:solidFill>
                  <a:srgbClr val="000000"/>
                </a:solidFill>
                <a:effectLst>
                  <a:outerShdw blurRad="38100" dist="38100" dir="2700000" algn="tl">
                    <a:srgbClr val="FFFFFF"/>
                  </a:outerShdw>
                </a:effectLst>
              </a:rPr>
              <a:t>Temelji na čustvih, išče snovi v mistiki</a:t>
            </a:r>
          </a:p>
          <a:p>
            <a:pPr>
              <a:lnSpc>
                <a:spcPct val="90000"/>
              </a:lnSpc>
              <a:buClr>
                <a:srgbClr val="000000"/>
              </a:buClr>
            </a:pPr>
            <a:r>
              <a:rPr lang="sl-SI" altLang="sl-SI" sz="2800">
                <a:solidFill>
                  <a:srgbClr val="000000"/>
                </a:solidFill>
                <a:effectLst>
                  <a:outerShdw blurRad="38100" dist="38100" dir="2700000" algn="tl">
                    <a:srgbClr val="FFFFFF"/>
                  </a:outerShdw>
                </a:effectLst>
              </a:rPr>
              <a:t>Poudarja lepoto pesnikove duše, posebne občutljivosti, in sicer ob pomoči bogatih podob, slogovnih učinkov in zvočne učinkovitosti.</a:t>
            </a:r>
            <a:r>
              <a:rPr lang="en-US" altLang="sl-SI" sz="2800">
                <a:solidFill>
                  <a:srgbClr val="000000"/>
                </a:solidFill>
                <a:effectLst>
                  <a:outerShdw blurRad="38100" dist="38100" dir="2700000" algn="tl">
                    <a:srgbClr val="FFFFFF"/>
                  </a:outerShdw>
                </a:effectLst>
              </a:rPr>
              <a:t> </a:t>
            </a:r>
            <a:r>
              <a:rPr lang="sl-SI" altLang="sl-SI" sz="2800">
                <a:solidFill>
                  <a:srgbClr val="000000"/>
                </a:solidFill>
                <a:effectLst>
                  <a:outerShdw blurRad="38100" dist="38100" dir="2700000" algn="tl">
                    <a:srgbClr val="FFFFFF"/>
                  </a:outerShdw>
                </a:effectLst>
              </a:rPr>
              <a:t> </a:t>
            </a:r>
            <a:br>
              <a:rPr lang="en-US" altLang="sl-SI" sz="2800">
                <a:solidFill>
                  <a:srgbClr val="000000"/>
                </a:solidFill>
                <a:effectLst>
                  <a:outerShdw blurRad="38100" dist="38100" dir="2700000" algn="tl">
                    <a:srgbClr val="FFFFFF"/>
                  </a:outerShdw>
                </a:effectLst>
              </a:rPr>
            </a:br>
            <a:endParaRPr lang="en-US" altLang="sl-SI" sz="2800">
              <a:solidFill>
                <a:srgbClr val="000000"/>
              </a:solidFill>
              <a:effectLst>
                <a:outerShdw blurRad="38100" dist="38100" dir="2700000" algn="tl">
                  <a:srgbClr val="FFFFFF"/>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907601AC-4399-4CA4-8045-732591E40F87}"/>
              </a:ext>
            </a:extLst>
          </p:cNvPr>
          <p:cNvSpPr>
            <a:spLocks noGrp="1" noChangeArrowheads="1"/>
          </p:cNvSpPr>
          <p:nvPr>
            <p:ph type="title"/>
          </p:nvPr>
        </p:nvSpPr>
        <p:spPr/>
        <p:txBody>
          <a:bodyPr/>
          <a:lstStyle/>
          <a:p>
            <a:r>
              <a:rPr lang="sl-SI" altLang="sl-SI" sz="4000" u="sng">
                <a:solidFill>
                  <a:srgbClr val="D60093"/>
                </a:solidFill>
              </a:rPr>
              <a:t>DEKADENCA  (iz fr. besede, ki pomeni propad)</a:t>
            </a:r>
            <a:r>
              <a:rPr lang="en-US" altLang="sl-SI" sz="4000">
                <a:solidFill>
                  <a:srgbClr val="D60093"/>
                </a:solidFill>
              </a:rPr>
              <a:t> </a:t>
            </a:r>
          </a:p>
        </p:txBody>
      </p:sp>
      <p:sp>
        <p:nvSpPr>
          <p:cNvPr id="54275" name="Rectangle 3">
            <a:extLst>
              <a:ext uri="{FF2B5EF4-FFF2-40B4-BE49-F238E27FC236}">
                <a16:creationId xmlns:a16="http://schemas.microsoft.com/office/drawing/2014/main" id="{0A04B834-0669-4B63-88AA-6CE8CE32D3F8}"/>
              </a:ext>
            </a:extLst>
          </p:cNvPr>
          <p:cNvSpPr>
            <a:spLocks noGrp="1" noChangeArrowheads="1"/>
          </p:cNvSpPr>
          <p:nvPr>
            <p:ph type="body" idx="1"/>
          </p:nvPr>
        </p:nvSpPr>
        <p:spPr/>
        <p:txBody>
          <a:bodyPr/>
          <a:lstStyle/>
          <a:p>
            <a:pPr>
              <a:buClr>
                <a:srgbClr val="000000"/>
              </a:buClr>
            </a:pPr>
            <a:r>
              <a:rPr lang="sl-SI" altLang="sl-SI" sz="2800">
                <a:solidFill>
                  <a:srgbClr val="000000"/>
                </a:solidFill>
                <a:effectLst>
                  <a:outerShdw blurRad="38100" dist="38100" dir="2700000" algn="tl">
                    <a:srgbClr val="FFFFFF"/>
                  </a:outerShdw>
                </a:effectLst>
              </a:rPr>
              <a:t>Je smer, ki poudarja izjemne, bolestne, tudi perverzne poteze</a:t>
            </a:r>
            <a:r>
              <a:rPr lang="en-US" altLang="sl-SI" sz="2800">
                <a:solidFill>
                  <a:srgbClr val="000000"/>
                </a:solidFill>
                <a:effectLst>
                  <a:outerShdw blurRad="38100" dist="38100" dir="2700000" algn="tl">
                    <a:srgbClr val="FFFFFF"/>
                  </a:outerShdw>
                </a:effectLst>
              </a:rPr>
              <a:t> </a:t>
            </a:r>
            <a:endParaRPr lang="sl-SI" altLang="sl-SI" sz="2800">
              <a:solidFill>
                <a:srgbClr val="000000"/>
              </a:solidFill>
              <a:effectLst>
                <a:outerShdw blurRad="38100" dist="38100" dir="2700000" algn="tl">
                  <a:srgbClr val="FFFFFF"/>
                </a:outerShdw>
              </a:effectLst>
            </a:endParaRPr>
          </a:p>
          <a:p>
            <a:pPr>
              <a:buClr>
                <a:srgbClr val="000000"/>
              </a:buClr>
            </a:pPr>
            <a:r>
              <a:rPr lang="sl-SI" altLang="sl-SI" sz="2800">
                <a:solidFill>
                  <a:srgbClr val="000000"/>
                </a:solidFill>
                <a:effectLst>
                  <a:outerShdw blurRad="38100" dist="38100" dir="2700000" algn="tl">
                    <a:srgbClr val="FFFFFF"/>
                  </a:outerShdw>
                </a:effectLst>
              </a:rPr>
              <a:t>Igra se z estetiko, izraža odpor proti ustaljenim vrednotam, sega celo po opolzkosti in skuša omamljati z besedami</a:t>
            </a:r>
            <a:r>
              <a:rPr lang="en-US" altLang="sl-SI" sz="2800">
                <a:solidFill>
                  <a:srgbClr val="000000"/>
                </a:solidFill>
                <a:effectLst>
                  <a:outerShdw blurRad="38100" dist="38100" dir="2700000" algn="tl">
                    <a:srgbClr val="FFFFFF"/>
                  </a:outerShdw>
                </a:effectLst>
              </a:rPr>
              <a:t> </a:t>
            </a:r>
            <a:endParaRPr lang="sl-SI" altLang="sl-SI" sz="2800">
              <a:solidFill>
                <a:srgbClr val="000000"/>
              </a:solidFill>
              <a:effectLst>
                <a:outerShdw blurRad="38100" dist="38100" dir="2700000" algn="tl">
                  <a:srgbClr val="FFFFFF"/>
                </a:outerShdw>
              </a:effectLst>
            </a:endParaRPr>
          </a:p>
          <a:p>
            <a:pPr>
              <a:buClr>
                <a:srgbClr val="000000"/>
              </a:buClr>
            </a:pPr>
            <a:r>
              <a:rPr lang="sl-SI" altLang="sl-SI" sz="2800">
                <a:solidFill>
                  <a:srgbClr val="000000"/>
                </a:solidFill>
                <a:effectLst>
                  <a:outerShdw blurRad="38100" dist="38100" dir="2700000" algn="tl">
                    <a:srgbClr val="FFFFFF"/>
                  </a:outerShdw>
                </a:effectLst>
              </a:rPr>
              <a:t>Najpomembnejši dekadenčni motivi so motivi omame, spleena, lepote, zavračanja narave in ustvarjanja navideznih in umetnih svetov</a:t>
            </a:r>
            <a:endParaRPr lang="en-US" altLang="sl-SI" sz="2800">
              <a:solidFill>
                <a:srgbClr val="000000"/>
              </a:solidFill>
              <a:effectLst>
                <a:outerShdw blurRad="38100" dist="38100" dir="2700000" algn="tl">
                  <a:srgbClr val="FFFFFF"/>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33BD3F8-8D50-49DC-A51D-55DACAEDEE10}"/>
              </a:ext>
            </a:extLst>
          </p:cNvPr>
          <p:cNvSpPr>
            <a:spLocks noGrp="1" noChangeArrowheads="1"/>
          </p:cNvSpPr>
          <p:nvPr>
            <p:ph type="title"/>
          </p:nvPr>
        </p:nvSpPr>
        <p:spPr/>
        <p:txBody>
          <a:bodyPr/>
          <a:lstStyle/>
          <a:p>
            <a:r>
              <a:rPr lang="sl-SI" altLang="sl-SI" sz="4000" u="sng">
                <a:solidFill>
                  <a:srgbClr val="D60093"/>
                </a:solidFill>
              </a:rPr>
              <a:t>SIMBOLIZEM (iz gr. symbolon – simbol, znamenje, podoba)</a:t>
            </a:r>
            <a:endParaRPr lang="en-US" altLang="sl-SI" sz="4000" u="sng">
              <a:solidFill>
                <a:srgbClr val="D60093"/>
              </a:solidFill>
            </a:endParaRPr>
          </a:p>
        </p:txBody>
      </p:sp>
      <p:sp>
        <p:nvSpPr>
          <p:cNvPr id="55299" name="Rectangle 3">
            <a:extLst>
              <a:ext uri="{FF2B5EF4-FFF2-40B4-BE49-F238E27FC236}">
                <a16:creationId xmlns:a16="http://schemas.microsoft.com/office/drawing/2014/main" id="{04AA675C-3A5B-4DFF-84BD-2420452F4ADE}"/>
              </a:ext>
            </a:extLst>
          </p:cNvPr>
          <p:cNvSpPr>
            <a:spLocks noGrp="1" noChangeArrowheads="1"/>
          </p:cNvSpPr>
          <p:nvPr>
            <p:ph type="body" idx="1"/>
          </p:nvPr>
        </p:nvSpPr>
        <p:spPr/>
        <p:txBody>
          <a:bodyPr/>
          <a:lstStyle/>
          <a:p>
            <a:pPr>
              <a:buClr>
                <a:srgbClr val="000000"/>
              </a:buClr>
            </a:pPr>
            <a:r>
              <a:rPr lang="sl-SI" altLang="sl-SI">
                <a:solidFill>
                  <a:srgbClr val="000000"/>
                </a:solidFill>
                <a:effectLst>
                  <a:outerShdw blurRad="38100" dist="38100" dir="2700000" algn="tl">
                    <a:srgbClr val="FFFFFF"/>
                  </a:outerShdw>
                </a:effectLst>
              </a:rPr>
              <a:t>Je literarna smer, ki hoče ob pomoči simbolov najti neko globljo resničnost</a:t>
            </a:r>
            <a:r>
              <a:rPr lang="en-US" altLang="sl-SI">
                <a:solidFill>
                  <a:srgbClr val="000000"/>
                </a:solidFill>
                <a:effectLst>
                  <a:outerShdw blurRad="38100" dist="38100" dir="2700000" algn="tl">
                    <a:srgbClr val="FFFFFF"/>
                  </a:outerShdw>
                </a:effectLst>
              </a:rPr>
              <a:t> </a:t>
            </a:r>
            <a:endParaRPr lang="sl-SI" altLang="sl-SI">
              <a:solidFill>
                <a:srgbClr val="000000"/>
              </a:solidFill>
              <a:effectLst>
                <a:outerShdw blurRad="38100" dist="38100" dir="2700000" algn="tl">
                  <a:srgbClr val="FFFFFF"/>
                </a:outerShdw>
              </a:effectLst>
            </a:endParaRPr>
          </a:p>
          <a:p>
            <a:pPr>
              <a:buClr>
                <a:srgbClr val="000000"/>
              </a:buClr>
            </a:pPr>
            <a:r>
              <a:rPr lang="sl-SI" altLang="sl-SI">
                <a:solidFill>
                  <a:srgbClr val="000000"/>
                </a:solidFill>
                <a:effectLst>
                  <a:outerShdw blurRad="38100" dist="38100" dir="2700000" algn="tl">
                    <a:srgbClr val="FFFFFF"/>
                  </a:outerShdw>
                </a:effectLst>
              </a:rPr>
              <a:t>Zateka se v mistiko in spiritualnost</a:t>
            </a:r>
          </a:p>
          <a:p>
            <a:pPr>
              <a:buClr>
                <a:srgbClr val="000000"/>
              </a:buClr>
            </a:pPr>
            <a:r>
              <a:rPr lang="sl-SI" altLang="sl-SI">
                <a:solidFill>
                  <a:srgbClr val="000000"/>
                </a:solidFill>
                <a:effectLst>
                  <a:outerShdw blurRad="38100" dist="38100" dir="2700000" algn="tl">
                    <a:srgbClr val="FFFFFF"/>
                  </a:outerShdw>
                </a:effectLst>
              </a:rPr>
              <a:t>Umetnost je sama po sebi namen</a:t>
            </a:r>
            <a:endParaRPr lang="en-US" altLang="sl-SI">
              <a:solidFill>
                <a:srgbClr val="000000"/>
              </a:solidFill>
              <a:effectLst>
                <a:outerShdw blurRad="38100" dist="38100" dir="2700000" algn="tl">
                  <a:srgbClr val="FFFFFF"/>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3D9CB15-4DA9-4482-B4A5-6F0A22F24B46}"/>
              </a:ext>
            </a:extLst>
          </p:cNvPr>
          <p:cNvSpPr>
            <a:spLocks noGrp="1" noChangeArrowheads="1"/>
          </p:cNvSpPr>
          <p:nvPr>
            <p:ph type="title"/>
          </p:nvPr>
        </p:nvSpPr>
        <p:spPr/>
        <p:txBody>
          <a:bodyPr/>
          <a:lstStyle/>
          <a:p>
            <a:r>
              <a:rPr lang="sl-SI" altLang="sl-SI" sz="4000" u="sng">
                <a:solidFill>
                  <a:srgbClr val="D60093"/>
                </a:solidFill>
              </a:rPr>
              <a:t>IMPRESIONIZEM (impressio – vtis)</a:t>
            </a:r>
            <a:endParaRPr lang="en-US" altLang="sl-SI" sz="4000" u="sng">
              <a:solidFill>
                <a:srgbClr val="D60093"/>
              </a:solidFill>
            </a:endParaRPr>
          </a:p>
        </p:txBody>
      </p:sp>
      <p:sp>
        <p:nvSpPr>
          <p:cNvPr id="56323" name="Rectangle 3">
            <a:extLst>
              <a:ext uri="{FF2B5EF4-FFF2-40B4-BE49-F238E27FC236}">
                <a16:creationId xmlns:a16="http://schemas.microsoft.com/office/drawing/2014/main" id="{DE835414-8AA0-49C3-9F4F-EFEEE664D965}"/>
              </a:ext>
            </a:extLst>
          </p:cNvPr>
          <p:cNvSpPr>
            <a:spLocks noGrp="1" noChangeArrowheads="1"/>
          </p:cNvSpPr>
          <p:nvPr>
            <p:ph type="body" idx="1"/>
          </p:nvPr>
        </p:nvSpPr>
        <p:spPr/>
        <p:txBody>
          <a:bodyPr/>
          <a:lstStyle/>
          <a:p>
            <a:pPr>
              <a:lnSpc>
                <a:spcPct val="90000"/>
              </a:lnSpc>
              <a:buClr>
                <a:srgbClr val="000000"/>
              </a:buClr>
            </a:pPr>
            <a:r>
              <a:rPr lang="sl-SI" altLang="sl-SI" sz="2400">
                <a:solidFill>
                  <a:srgbClr val="000000"/>
                </a:solidFill>
                <a:effectLst>
                  <a:outerShdw blurRad="38100" dist="38100" dir="2700000" algn="tl">
                    <a:srgbClr val="FFFFFF"/>
                  </a:outerShdw>
                </a:effectLst>
              </a:rPr>
              <a:t>Je slog, ki se je najprej uveljavil v Franciji v letih 1860-1890</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uveljavljal pa je slikanje na prostem, svetlobo in barvne učinke</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V književnosti je nastal med leti 1890-1915 kot upor zoper naturalizem in njegov fotografski objektivizem</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osebni vtis, je iz trenutka v trenutek drugačen</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Prepoznamo ga po čustvenih in čutnih stanjih, razpoloženjih in vtisih</a:t>
            </a:r>
            <a:r>
              <a:rPr lang="en-US" altLang="sl-SI" sz="2400">
                <a:solidFill>
                  <a:srgbClr val="000000"/>
                </a:solidFill>
                <a:effectLst>
                  <a:outerShdw blurRad="38100" dist="38100" dir="2700000" algn="tl">
                    <a:srgbClr val="FFFFFF"/>
                  </a:outerShdw>
                </a:effectLst>
              </a:rPr>
              <a:t> </a:t>
            </a:r>
            <a:endParaRPr lang="sl-SI" altLang="sl-SI" sz="2400">
              <a:solidFill>
                <a:srgbClr val="000000"/>
              </a:solidFill>
              <a:effectLst>
                <a:outerShdw blurRad="38100" dist="38100" dir="2700000" algn="tl">
                  <a:srgbClr val="FFFFFF"/>
                </a:outerShdw>
              </a:effectLst>
            </a:endParaRPr>
          </a:p>
          <a:p>
            <a:pPr>
              <a:lnSpc>
                <a:spcPct val="90000"/>
              </a:lnSpc>
              <a:buClr>
                <a:srgbClr val="000000"/>
              </a:buClr>
            </a:pPr>
            <a:r>
              <a:rPr lang="sl-SI" altLang="sl-SI" sz="2400">
                <a:solidFill>
                  <a:srgbClr val="000000"/>
                </a:solidFill>
                <a:effectLst>
                  <a:outerShdw blurRad="38100" dist="38100" dir="2700000" algn="tl">
                    <a:srgbClr val="FFFFFF"/>
                  </a:outerShdw>
                </a:effectLst>
              </a:rPr>
              <a:t>nepopolni stavki, nedokončane povedi, pogosta  sta  zvočno slikanje in sinestezija</a:t>
            </a:r>
            <a:r>
              <a:rPr lang="en-US" altLang="sl-SI" sz="2400">
                <a:solidFill>
                  <a:srgbClr val="000000"/>
                </a:solidFill>
                <a:effectLst>
                  <a:outerShdw blurRad="38100" dist="38100" dir="2700000" algn="tl">
                    <a:srgbClr val="FFFFFF"/>
                  </a:outerShdw>
                </a:effectLst>
              </a:rPr>
              <a:t> </a:t>
            </a:r>
          </a:p>
        </p:txBody>
      </p:sp>
    </p:spTree>
  </p:cSld>
  <p:clrMapOvr>
    <a:masterClrMapping/>
  </p:clrMapOvr>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840</Words>
  <Application>Microsoft Office PowerPoint</Application>
  <PresentationFormat>On-screen Show (4:3)</PresentationFormat>
  <Paragraphs>74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Tahoma</vt:lpstr>
      <vt:lpstr>Wingdings</vt:lpstr>
      <vt:lpstr>Ocean</vt:lpstr>
      <vt:lpstr>NOVA ROMANTIKA, DEKADENCA, SIMBOLIZEM, IMPRESIONIZEM</vt:lpstr>
      <vt:lpstr>Vsebina</vt:lpstr>
      <vt:lpstr>Družbeno- in kulturnozgodovinski okvir </vt:lpstr>
      <vt:lpstr>Literarne smeri, predstavniki</vt:lpstr>
      <vt:lpstr>Smeri</vt:lpstr>
      <vt:lpstr>NOVA ROMANTIKA</vt:lpstr>
      <vt:lpstr>DEKADENCA  (iz fr. besede, ki pomeni propad) </vt:lpstr>
      <vt:lpstr>SIMBOLIZEM (iz gr. symbolon – simbol, znamenje, podoba)</vt:lpstr>
      <vt:lpstr>IMPRESIONIZEM (impressio – vtis)</vt:lpstr>
      <vt:lpstr>Zvrsti in oblike</vt:lpstr>
      <vt:lpstr>DRAMATIKA</vt:lpstr>
      <vt:lpstr>Esteticizem</vt:lpstr>
      <vt:lpstr>Pesniške oblike </vt:lpstr>
      <vt:lpstr>PowerPoint Presentation</vt:lpstr>
      <vt:lpstr>Pomen obdobja </vt:lpstr>
      <vt:lpstr>Moje mnenje:</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2019-06-03T09:08:43Z</dcterms:created>
  <dcterms:modified xsi:type="dcterms:W3CDTF">2019-06-03T09:08:44Z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