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4" r:id="rId10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22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7D8F71-7297-4533-B36C-2345DC7EA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46CB2-F05D-4C85-85A2-259385A76BEC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088A8B3-0C91-43CB-9756-0D70D5F63C4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6906545-B50F-445F-BF23-B92D40B5AEB1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93F081E-2119-4F57-935F-3D9653253DA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75996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D57463-7540-4DBB-AD39-2131C753F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0E96E-4455-42C5-BDD5-6445D682E949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46DD4B8-63F6-42B7-8B3B-2DD10F150CF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0111F5-D637-4F3C-85FF-4DE8A7C2776C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5BE1F5E-E677-445D-B986-BE9CD7B7123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45276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1DC7A9-40A9-4452-9875-EE8A902AF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4D328-F634-493F-9008-FD2BF168648A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9C98357-1389-48F9-8433-484DBB11EC5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EB12A1F-E9BA-4344-8313-E36FD09B3221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62117A2-B25B-45F6-8EF4-F09C1B6D4E8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91198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5FFD33-1D5F-4F93-954B-4F14BC07B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95353-F36D-4DD0-89DC-B63F0512F043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2B5B331-44F6-4690-87D9-661DDFDAA1D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DF5A44D-104F-4972-BF97-3F34B59E7DCE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4FFC2F8-BA84-4C59-8DAB-A3975119966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82984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5531B0-A821-47D4-8AA2-B8AE57587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0B465-4488-4830-9A21-0C61EE827F08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62EF55A-8E43-425A-8351-787B707ECF3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9C3949B-2FC5-473A-B6A5-CB058B287E2B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0E2B16B-8D1F-497D-9C44-DCD078EA23A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29735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9D28F32-DF3A-4FC5-948D-3CDC943F97AA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6D387-D1BE-4108-BF76-59E1E3A72F8D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B4D86F-66B5-4A8B-975E-10C96008C8B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F0C0B080-7D4E-4BBF-BA1E-60CB15BCEB37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B36A222-4232-4C96-841C-B6D557BDF70E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56627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B434DE9-16C5-48E0-95D5-F9B96C83AF89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FDB8B-6C3F-4AFC-8C3E-292ABE270FF4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43B4822E-7476-45DD-A7B4-D5AB2190D7F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407E52C5-CAAD-4FD8-9429-6C86E9B271C6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78740F71-B4C3-4F39-B92E-E344D77B7C55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21191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464CED0A-369C-48CC-80E7-03AF47117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7AE0B-0687-45C8-AFE8-3F1D608C75FC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4D9C490-0423-4CE8-9072-BCF06C1D837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6FBAB88-BB03-49E4-A92A-1A1A00C9B588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967372-4CE8-42D1-99C8-4D6D8856024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95542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FB6689DC-5F8E-462A-8B0E-A668CE5DC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D8E93-E9E3-4DC2-83FB-E03BC076FDA4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43D9B195-2C60-45EC-8BCA-DBAE50AE054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94B93F1-8A5E-44C6-9A8E-C94C7AD003A4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BF8E77F-1E8C-4317-95C8-C96F8671165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99022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C5C244F-82B2-4754-8583-00F0C7EBB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7D4EB-1EAD-44B8-BE04-07BF2A9FBCF3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D4930C-59C4-45A0-83BE-BD3BE66ECE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3F3B84-37C5-49AF-B73B-93E8C81AEDF5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4577C18-11BF-4997-8714-784D699F7F7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77919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C7E746A-BA48-4262-98E8-D6D0DEF31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8D7A5-0AFD-4387-97AA-A1C9E11593DD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72182A-6238-4705-B67F-75AF8507B5F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31842C8-91FE-4D43-BB18-366C1453F022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B6CFF4B2-F6B3-46F1-AECB-709E480F008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82275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232B32"/>
            </a:gs>
            <a:gs pos="64999">
              <a:srgbClr val="273037"/>
            </a:gs>
            <a:gs pos="100000">
              <a:srgbClr val="606B76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1B4C75C-767C-44F0-B4B6-776AC1C63693}"/>
              </a:ext>
            </a:extLst>
          </p:cNvPr>
          <p:cNvSpPr/>
          <p:nvPr/>
        </p:nvSpPr>
        <p:spPr>
          <a:xfrm>
            <a:off x="8435975" y="573088"/>
            <a:ext cx="85725" cy="57308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28C6A39-D61F-4B9F-99F8-02AE76CA8FC2}"/>
              </a:ext>
            </a:extLst>
          </p:cNvPr>
          <p:cNvSpPr/>
          <p:nvPr/>
        </p:nvSpPr>
        <p:spPr>
          <a:xfrm>
            <a:off x="8569325" y="573088"/>
            <a:ext cx="576263" cy="57308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itle Placeholder 1">
            <a:extLst>
              <a:ext uri="{FF2B5EF4-FFF2-40B4-BE49-F238E27FC236}">
                <a16:creationId xmlns:a16="http://schemas.microsoft.com/office/drawing/2014/main" id="{B6635A05-D37B-43BA-A1BF-3D082A09B96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914400" y="1544638"/>
            <a:ext cx="7315200" cy="115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title style</a:t>
            </a:r>
          </a:p>
        </p:txBody>
      </p:sp>
      <p:sp>
        <p:nvSpPr>
          <p:cNvPr id="1029" name="Text Placeholder 2">
            <a:extLst>
              <a:ext uri="{FF2B5EF4-FFF2-40B4-BE49-F238E27FC236}">
                <a16:creationId xmlns:a16="http://schemas.microsoft.com/office/drawing/2014/main" id="{BF104C84-7770-4042-B592-399D7A1C112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914400" y="2770188"/>
            <a:ext cx="7315200" cy="353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text styles</a:t>
            </a:r>
          </a:p>
          <a:p>
            <a:pPr lvl="1"/>
            <a:r>
              <a:rPr lang="en-US" altLang="sl-SI"/>
              <a:t>Second level</a:t>
            </a:r>
          </a:p>
          <a:p>
            <a:pPr lvl="2"/>
            <a:r>
              <a:rPr lang="en-US" altLang="sl-SI"/>
              <a:t>Third level</a:t>
            </a:r>
          </a:p>
          <a:p>
            <a:pPr lvl="3"/>
            <a:r>
              <a:rPr lang="en-US" altLang="sl-SI"/>
              <a:t>Fourth level</a:t>
            </a:r>
          </a:p>
          <a:p>
            <a:pPr lvl="4"/>
            <a:r>
              <a:rPr lang="en-US" altLang="sl-SI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13CEC4-A89F-4DC2-A34E-9D1A6EC55B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07100" y="549275"/>
            <a:ext cx="1189038" cy="2968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alpha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68AA368-46F4-42CF-B91C-F1EEB3B830BD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73D034-15E2-4DA2-8E31-651E0B8989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315200" y="549275"/>
            <a:ext cx="939800" cy="3016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027DC05-4DAD-4EF2-8F2E-19047F1116BF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398840-A32B-4B4E-8AAB-BFC0EC976F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08688" y="855663"/>
            <a:ext cx="2246312" cy="301625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1650" indent="-182563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563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563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563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id="{917C95EF-441D-4B41-81F6-F30BA8B26E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2516188"/>
            <a:ext cx="7315200" cy="2595562"/>
          </a:xfrm>
        </p:spPr>
        <p:txBody>
          <a:bodyPr/>
          <a:lstStyle/>
          <a:p>
            <a:r>
              <a:rPr lang="sl-SI" altLang="sl-SI"/>
              <a:t>BORIS A. NOVAK</a:t>
            </a:r>
          </a:p>
        </p:txBody>
      </p:sp>
      <p:sp>
        <p:nvSpPr>
          <p:cNvPr id="2051" name="Subtitle 2">
            <a:extLst>
              <a:ext uri="{FF2B5EF4-FFF2-40B4-BE49-F238E27FC236}">
                <a16:creationId xmlns:a16="http://schemas.microsoft.com/office/drawing/2014/main" id="{D46FA92E-E28B-4C23-A63C-8F478C5CE2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5167313"/>
            <a:ext cx="7315200" cy="1144587"/>
          </a:xfrm>
        </p:spPr>
        <p:txBody>
          <a:bodyPr/>
          <a:lstStyle/>
          <a:p>
            <a:endParaRPr lang="sl-SI" altLang="sl-SI" dirty="0"/>
          </a:p>
        </p:txBody>
      </p:sp>
      <p:pic>
        <p:nvPicPr>
          <p:cNvPr id="2052" name="Picture 2">
            <a:extLst>
              <a:ext uri="{FF2B5EF4-FFF2-40B4-BE49-F238E27FC236}">
                <a16:creationId xmlns:a16="http://schemas.microsoft.com/office/drawing/2014/main" id="{C45EA70E-62C0-4B1B-825E-C4560224A2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1079500"/>
            <a:ext cx="2168525" cy="311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F8511D6A-03EF-4F15-8DE4-9A6836AA3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BD05A-21F5-4388-81EB-0484A3F89E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 sz="2400"/>
              <a:t>Boris A. Novak deluje kot pesnik, dramaturg, urednik, esejist, prevajalec (prevaja bosansko, angleško-ameriško in francosko poezijo), predavatelj, literarni teoretik.</a:t>
            </a:r>
          </a:p>
        </p:txBody>
      </p:sp>
      <p:pic>
        <p:nvPicPr>
          <p:cNvPr id="3076" name="Picture 3">
            <a:extLst>
              <a:ext uri="{FF2B5EF4-FFF2-40B4-BE49-F238E27FC236}">
                <a16:creationId xmlns:a16="http://schemas.microsoft.com/office/drawing/2014/main" id="{A06F956A-9EA1-485B-8C6C-59F7F7AD53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4019550"/>
            <a:ext cx="2087563" cy="255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12972F18-6BD1-4A01-A31C-58083F7DE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ŽIVLJENJEPIS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1D1275-A4EF-4535-8F5D-2F4B793C9F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sl-SI"/>
              <a:t>Boris A. Novak se je rodil v Beogradu, 3. decembra 1953</a:t>
            </a:r>
            <a:endParaRPr lang="sl-SI" altLang="sl-SI"/>
          </a:p>
          <a:p>
            <a:r>
              <a:rPr lang="pt-BR" altLang="sl-SI"/>
              <a:t> Otroštvo je preživel v Beogradu, kjer je tudi dokončal osnovno šolo</a:t>
            </a:r>
            <a:endParaRPr lang="sl-SI" altLang="sl-SI"/>
          </a:p>
          <a:p>
            <a:r>
              <a:rPr lang="sl-SI" altLang="sl-SI"/>
              <a:t>Črka A med imenom in priimkom je povezana z imenoma obeh staršev; oče je bil Ante Novak, eden izmed prvih slovenskih partizanov, po poklicu statistik, mati Anica Novak pa je bila novinarka</a:t>
            </a:r>
          </a:p>
        </p:txBody>
      </p:sp>
      <p:pic>
        <p:nvPicPr>
          <p:cNvPr id="4100" name="Picture 3">
            <a:extLst>
              <a:ext uri="{FF2B5EF4-FFF2-40B4-BE49-F238E27FC236}">
                <a16:creationId xmlns:a16="http://schemas.microsoft.com/office/drawing/2014/main" id="{829F86AE-1CE7-4EE7-B4C3-0AD99CEF08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333375"/>
            <a:ext cx="2519362" cy="226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ECF5EE89-1E40-4059-ACE0-4D5A97F09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F7B117-C56F-4E84-92B1-B78BA76239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leta 1972 je maturiral na II. gimnaziji v Ljubljani, zdaj Gimnazija Jožeta Plečnika Ljubljana.</a:t>
            </a:r>
          </a:p>
          <a:p>
            <a:r>
              <a:rPr lang="nl-NL" altLang="sl-SI"/>
              <a:t>Študiral je primerjalno književnost in filozofijo, ter doktoriral na Filozofski fakulteti v Ljubljan</a:t>
            </a:r>
            <a:r>
              <a:rPr lang="sl-SI" altLang="sl-SI"/>
              <a:t>.</a:t>
            </a:r>
          </a:p>
          <a:p>
            <a:r>
              <a:rPr lang="sl-SI" altLang="sl-SI"/>
              <a:t>Zdaj je svobodni književnik in od maja 1991 predsednik slovenskega centra PEN.</a:t>
            </a:r>
          </a:p>
        </p:txBody>
      </p:sp>
      <p:pic>
        <p:nvPicPr>
          <p:cNvPr id="5124" name="Picture 2">
            <a:extLst>
              <a:ext uri="{FF2B5EF4-FFF2-40B4-BE49-F238E27FC236}">
                <a16:creationId xmlns:a16="http://schemas.microsoft.com/office/drawing/2014/main" id="{33082D0B-54B9-4085-83D0-83C13673F0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4652963"/>
            <a:ext cx="1368425" cy="205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>
            <a:extLst>
              <a:ext uri="{FF2B5EF4-FFF2-40B4-BE49-F238E27FC236}">
                <a16:creationId xmlns:a16="http://schemas.microsoft.com/office/drawing/2014/main" id="{FE9E09F2-0119-4D35-A728-284A74F80B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7875" y="2636838"/>
            <a:ext cx="1847850" cy="246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itle 1">
            <a:extLst>
              <a:ext uri="{FF2B5EF4-FFF2-40B4-BE49-F238E27FC236}">
                <a16:creationId xmlns:a16="http://schemas.microsoft.com/office/drawing/2014/main" id="{C9FC6396-40EB-4047-BE6C-2E194FA85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D29C24-8DF9-42B0-BDEB-474273CCD1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Organiziral je pomoč za begunce iz nekdanje Jugoslavije in pisatelje iz obleganega Sarajeva, največjo humanitarno akcijo v zgodovini Slovenskega in Mednarodnega PEN-a. </a:t>
            </a:r>
          </a:p>
          <a:p>
            <a:r>
              <a:rPr lang="sl-SI" altLang="sl-SI"/>
              <a:t>Leta 1996 ga je Univerza v Ljubljani izvolila v naziv docenta za primerjalno književnost in literarno teorijo.</a:t>
            </a:r>
          </a:p>
          <a:p>
            <a:r>
              <a:rPr lang="pl-PL" altLang="sl-SI"/>
              <a:t>Od leta 1996 predava na Oddelku za primerjalno književnost in literarno teorijo.</a:t>
            </a:r>
          </a:p>
          <a:p>
            <a:endParaRPr lang="sl-SI" altLang="sl-SI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454E7-DC34-47AD-A333-63F2F9DD6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NAGRADE,PRIZNANJA in ODLIKOVANJA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A7C31A-A7D2-422D-9BE3-671AACE698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Zlata ptica, nagrada Zveze socialistične mladine Slovenije mladim umetnikom, za pesniško zbirko Stihožitje (1978)</a:t>
            </a:r>
          </a:p>
          <a:p>
            <a:r>
              <a:rPr lang="sl-SI" altLang="sl-SI"/>
              <a:t>tretja nagrada na natečaju Radia Slovenija za radijske igre, namenjene otrokom, za Nebesno gledališče (1978)</a:t>
            </a:r>
          </a:p>
          <a:p>
            <a:r>
              <a:rPr lang="pl-PL" altLang="sl-SI"/>
              <a:t>nagrada Prešernovega sklada za pesnitev 1001 stih (1984)</a:t>
            </a:r>
          </a:p>
          <a:p>
            <a:r>
              <a:rPr lang="sl-SI" altLang="sl-SI"/>
              <a:t>Jenkova nagrada Društva slovenskih pisateljev za pesniško zbirko Mojster nespečnosti (1984)</a:t>
            </a:r>
          </a:p>
          <a:p>
            <a:r>
              <a:rPr lang="it-IT" altLang="sl-SI"/>
              <a:t>Sovretova nagrada za prevod Mallarmejeve lirike (1990)</a:t>
            </a:r>
          </a:p>
          <a:p>
            <a:endParaRPr lang="sl-SI" altLang="sl-SI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49541-1FC8-431E-8D87-FAD61701C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PODROČJA NJEGOVEGA ZNANSTVENORAZISKOVALNEGA DELA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E3B2EC-EC1E-4F52-BEFA-B63F3F3565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primerjalna verzologija </a:t>
            </a:r>
          </a:p>
          <a:p>
            <a:r>
              <a:rPr lang="sl-SI" altLang="sl-SI"/>
              <a:t>srednjeveška in renesančna književnost </a:t>
            </a:r>
          </a:p>
          <a:p>
            <a:r>
              <a:rPr lang="sl-SI" altLang="sl-SI"/>
              <a:t>simbolizem </a:t>
            </a:r>
          </a:p>
          <a:p>
            <a:endParaRPr lang="sl-SI" altLang="sl-SI"/>
          </a:p>
          <a:p>
            <a:endParaRPr lang="sl-SI" altLang="sl-SI"/>
          </a:p>
          <a:p>
            <a:endParaRPr lang="sl-SI" altLang="sl-SI"/>
          </a:p>
          <a:p>
            <a:endParaRPr lang="sl-SI" altLang="sl-SI"/>
          </a:p>
          <a:p>
            <a:r>
              <a:rPr lang="sl-SI" altLang="sl-SI"/>
              <a:t>Boris A. Novak je pisec številnih spremnih tekstov h knjigam in mentor mnogim študentom pri pisanju diplomskega dela.</a:t>
            </a:r>
          </a:p>
        </p:txBody>
      </p:sp>
      <p:pic>
        <p:nvPicPr>
          <p:cNvPr id="8196" name="Picture 2">
            <a:extLst>
              <a:ext uri="{FF2B5EF4-FFF2-40B4-BE49-F238E27FC236}">
                <a16:creationId xmlns:a16="http://schemas.microsoft.com/office/drawing/2014/main" id="{995A9A63-48E4-4A6C-A35C-9477D80BC1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3521075"/>
            <a:ext cx="1916112" cy="177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43400B81-9E56-45C1-AABE-CEDF28136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DELA: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757109-79F4-4C25-A217-899EEB99B2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indent="-18288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sl-SI" dirty="0"/>
              <a:t>Stihožitje, 1977</a:t>
            </a:r>
          </a:p>
          <a:p>
            <a:pPr indent="-18288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sl-SI" dirty="0"/>
              <a:t>Hči spomina(lirske pesnitve), 1981</a:t>
            </a:r>
          </a:p>
          <a:p>
            <a:pPr indent="-18288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sl-SI" dirty="0"/>
              <a:t>1001 stih (pesnitev), 1983</a:t>
            </a:r>
          </a:p>
          <a:p>
            <a:pPr indent="-18288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sl-SI" dirty="0"/>
              <a:t>Mojster nespečnosti, 1995</a:t>
            </a:r>
          </a:p>
          <a:p>
            <a:pPr indent="-18288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sl-SI" dirty="0"/>
              <a:t>Oblike srca, 1997</a:t>
            </a:r>
          </a:p>
          <a:p>
            <a:pPr indent="-18288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sl-SI" dirty="0"/>
              <a:t>Alba, 1999</a:t>
            </a:r>
          </a:p>
          <a:p>
            <a:pPr indent="-18288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sl-SI" dirty="0"/>
              <a:t>Odmev, 2000</a:t>
            </a:r>
          </a:p>
          <a:p>
            <a:pPr indent="-18288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sl-SI" dirty="0"/>
              <a:t>Žarenje, 2003</a:t>
            </a:r>
          </a:p>
          <a:p>
            <a:pPr indent="-18288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sl-SI" dirty="0"/>
              <a:t>Obredi slovesa, 2005</a:t>
            </a:r>
          </a:p>
          <a:p>
            <a:pPr indent="-182880" fontAlgn="auto">
              <a:spcAft>
                <a:spcPts val="0"/>
              </a:spcAft>
              <a:buFont typeface="Wingdings" charset="2"/>
              <a:buChar char="§"/>
              <a:defRPr/>
            </a:pPr>
            <a:r>
              <a:rPr lang="sl-SI" dirty="0"/>
              <a:t>…….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3">
            <a:extLst>
              <a:ext uri="{FF2B5EF4-FFF2-40B4-BE49-F238E27FC236}">
                <a16:creationId xmlns:a16="http://schemas.microsoft.com/office/drawing/2014/main" id="{E3862B75-1A63-4C7F-A167-90FD1824FF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2516188"/>
            <a:ext cx="7315200" cy="2595562"/>
          </a:xfrm>
        </p:spPr>
        <p:txBody>
          <a:bodyPr/>
          <a:lstStyle/>
          <a:p>
            <a:pPr algn="ctr"/>
            <a:r>
              <a:rPr lang="sl-SI" altLang="sl-SI"/>
              <a:t>KONEC</a:t>
            </a:r>
          </a:p>
        </p:txBody>
      </p:sp>
      <p:sp>
        <p:nvSpPr>
          <p:cNvPr id="10243" name="Subtitle 4">
            <a:extLst>
              <a:ext uri="{FF2B5EF4-FFF2-40B4-BE49-F238E27FC236}">
                <a16:creationId xmlns:a16="http://schemas.microsoft.com/office/drawing/2014/main" id="{185D829E-2070-4F44-84C7-35BC781571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5167313"/>
            <a:ext cx="7315200" cy="1144587"/>
          </a:xfrm>
        </p:spPr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0</TotalTime>
  <Words>343</Words>
  <Application>Microsoft Office PowerPoint</Application>
  <PresentationFormat>On-screen Show (4:3)</PresentationFormat>
  <Paragraphs>39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Wingdings</vt:lpstr>
      <vt:lpstr>Perspective</vt:lpstr>
      <vt:lpstr>BORIS A. NOVAK</vt:lpstr>
      <vt:lpstr>PowerPoint Presentation</vt:lpstr>
      <vt:lpstr>ŽIVLJENJEPIS</vt:lpstr>
      <vt:lpstr>PowerPoint Presentation</vt:lpstr>
      <vt:lpstr>PowerPoint Presentation</vt:lpstr>
      <vt:lpstr>NAGRADE,PRIZNANJA in ODLIKOVANJA</vt:lpstr>
      <vt:lpstr>PODROČJA NJEGOVEGA ZNANSTVENORAZISKOVALNEGA DELA</vt:lpstr>
      <vt:lpstr>DELA:</vt:lpstr>
      <vt:lpstr>KONEC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2019-06-03T09:08:43Z</dcterms:created>
  <dcterms:modified xsi:type="dcterms:W3CDTF">2019-06-03T09:08:43Z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