
<file path=[Content_Types].xml><?xml version="1.0" encoding="utf-8"?>
<Types xmlns="http://schemas.openxmlformats.org/package/2006/content-types">
  <Default Extension="bin" ContentType="application/vnd.ms-office.legacyDiagramTex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legacyDocTextInfo.bin" ContentType="application/vnd.ms-office.legacyDocTextInfo"/>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5" r:id="rId14"/>
    <p:sldId id="274" r:id="rId15"/>
    <p:sldId id="277" r:id="rId16"/>
    <p:sldId id="270" r:id="rId17"/>
    <p:sldId id="273" r:id="rId18"/>
    <p:sldId id="280" r:id="rId19"/>
    <p:sldId id="279"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76" r:id="rId36"/>
    <p:sldId id="278" r:id="rId3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1" autoAdjust="0"/>
    <p:restoredTop sz="94660"/>
  </p:normalViewPr>
  <p:slideViewPr>
    <p:cSldViewPr>
      <p:cViewPr varScale="1">
        <p:scale>
          <a:sx n="64" d="100"/>
          <a:sy n="64" d="100"/>
        </p:scale>
        <p:origin x="-64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1C2B-C201-4D2B-9C4C-3618226E323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B2477641-453F-4F16-BA7E-D980299BB29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15EB5D7E-E223-4919-AE0A-8E4F52B409E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99E3CBF-746F-466A-AE3F-207A5EA8FF5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202CD31-E2F3-4D9C-B34B-AE1D17F11B53}"/>
              </a:ext>
            </a:extLst>
          </p:cNvPr>
          <p:cNvSpPr>
            <a:spLocks noGrp="1"/>
          </p:cNvSpPr>
          <p:nvPr>
            <p:ph type="sldNum" sz="quarter" idx="12"/>
          </p:nvPr>
        </p:nvSpPr>
        <p:spPr/>
        <p:txBody>
          <a:bodyPr/>
          <a:lstStyle>
            <a:lvl1pPr>
              <a:defRPr/>
            </a:lvl1pPr>
          </a:lstStyle>
          <a:p>
            <a:fld id="{E8B244C6-21D1-4081-B716-2FB84B8EF541}" type="slidenum">
              <a:rPr lang="sl-SI" altLang="sl-SI"/>
              <a:pPr/>
              <a:t>‹#›</a:t>
            </a:fld>
            <a:endParaRPr lang="sl-SI" altLang="sl-SI"/>
          </a:p>
        </p:txBody>
      </p:sp>
    </p:spTree>
    <p:extLst>
      <p:ext uri="{BB962C8B-B14F-4D97-AF65-F5344CB8AC3E}">
        <p14:creationId xmlns:p14="http://schemas.microsoft.com/office/powerpoint/2010/main" val="76318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9C285-BB9C-4234-8FA7-2C420EAA4D9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08D528E-D5EC-4EF3-8066-6C24ABF607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9A3AB4C-102D-4F07-A9D1-9346DBB49C3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2C8F930-E153-4BBE-8709-CAFC0B1D389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437D37E-1C31-46E2-9608-D202E582BA05}"/>
              </a:ext>
            </a:extLst>
          </p:cNvPr>
          <p:cNvSpPr>
            <a:spLocks noGrp="1"/>
          </p:cNvSpPr>
          <p:nvPr>
            <p:ph type="sldNum" sz="quarter" idx="12"/>
          </p:nvPr>
        </p:nvSpPr>
        <p:spPr/>
        <p:txBody>
          <a:bodyPr/>
          <a:lstStyle>
            <a:lvl1pPr>
              <a:defRPr/>
            </a:lvl1pPr>
          </a:lstStyle>
          <a:p>
            <a:fld id="{3D7F687B-2490-4790-985C-CCED54EE1ED1}" type="slidenum">
              <a:rPr lang="sl-SI" altLang="sl-SI"/>
              <a:pPr/>
              <a:t>‹#›</a:t>
            </a:fld>
            <a:endParaRPr lang="sl-SI" altLang="sl-SI"/>
          </a:p>
        </p:txBody>
      </p:sp>
    </p:spTree>
    <p:extLst>
      <p:ext uri="{BB962C8B-B14F-4D97-AF65-F5344CB8AC3E}">
        <p14:creationId xmlns:p14="http://schemas.microsoft.com/office/powerpoint/2010/main" val="346905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13DCD5-37BD-44B0-BB40-60EBBC0A669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0651BAE-3134-4968-8718-DB04DB2F1E0A}"/>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EA41D66-58C3-4387-936B-8D178C38BA6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7E7FFB7-3A01-4502-8263-21C4684AE14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B7A5880-FBF6-4B4C-92AB-AE939CAF3F76}"/>
              </a:ext>
            </a:extLst>
          </p:cNvPr>
          <p:cNvSpPr>
            <a:spLocks noGrp="1"/>
          </p:cNvSpPr>
          <p:nvPr>
            <p:ph type="sldNum" sz="quarter" idx="12"/>
          </p:nvPr>
        </p:nvSpPr>
        <p:spPr/>
        <p:txBody>
          <a:bodyPr/>
          <a:lstStyle>
            <a:lvl1pPr>
              <a:defRPr/>
            </a:lvl1pPr>
          </a:lstStyle>
          <a:p>
            <a:fld id="{FB350714-AD0F-49AE-B605-9118CEDD549F}" type="slidenum">
              <a:rPr lang="sl-SI" altLang="sl-SI"/>
              <a:pPr/>
              <a:t>‹#›</a:t>
            </a:fld>
            <a:endParaRPr lang="sl-SI" altLang="sl-SI"/>
          </a:p>
        </p:txBody>
      </p:sp>
    </p:spTree>
    <p:extLst>
      <p:ext uri="{BB962C8B-B14F-4D97-AF65-F5344CB8AC3E}">
        <p14:creationId xmlns:p14="http://schemas.microsoft.com/office/powerpoint/2010/main" val="2956482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AAE0-4A20-4D62-B83D-CA26DABFC668}"/>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SmartArt Placeholder 2">
            <a:extLst>
              <a:ext uri="{FF2B5EF4-FFF2-40B4-BE49-F238E27FC236}">
                <a16:creationId xmlns:a16="http://schemas.microsoft.com/office/drawing/2014/main" id="{67DACD20-DF4C-4569-8474-F43116834953}"/>
              </a:ext>
            </a:extLst>
          </p:cNvPr>
          <p:cNvSpPr>
            <a:spLocks noGrp="1"/>
          </p:cNvSpPr>
          <p:nvPr>
            <p:ph type="dgm" idx="1"/>
          </p:nvPr>
        </p:nvSpPr>
        <p:spPr>
          <a:xfrm>
            <a:off x="457200" y="1600200"/>
            <a:ext cx="8229600" cy="4525963"/>
          </a:xfrm>
        </p:spPr>
        <p:txBody>
          <a:bodyPr/>
          <a:lstStyle/>
          <a:p>
            <a:endParaRPr lang="sl-SI"/>
          </a:p>
        </p:txBody>
      </p:sp>
      <p:sp>
        <p:nvSpPr>
          <p:cNvPr id="4" name="Date Placeholder 3">
            <a:extLst>
              <a:ext uri="{FF2B5EF4-FFF2-40B4-BE49-F238E27FC236}">
                <a16:creationId xmlns:a16="http://schemas.microsoft.com/office/drawing/2014/main" id="{CD4ABEBA-E7F1-4F14-8CA2-DB40DC21E8BA}"/>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1B1F6B5-BE21-44F2-B0F1-C142C3295DDF}"/>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FF23C8F-8700-4BA9-A4E4-3E7C48F51628}"/>
              </a:ext>
            </a:extLst>
          </p:cNvPr>
          <p:cNvSpPr>
            <a:spLocks noGrp="1"/>
          </p:cNvSpPr>
          <p:nvPr>
            <p:ph type="sldNum" sz="quarter" idx="12"/>
          </p:nvPr>
        </p:nvSpPr>
        <p:spPr>
          <a:xfrm>
            <a:off x="6553200" y="6245225"/>
            <a:ext cx="2133600" cy="476250"/>
          </a:xfrm>
        </p:spPr>
        <p:txBody>
          <a:bodyPr/>
          <a:lstStyle>
            <a:lvl1pPr>
              <a:defRPr/>
            </a:lvl1pPr>
          </a:lstStyle>
          <a:p>
            <a:fld id="{126A9772-C5C3-4D40-BE35-B496A5E23CED}" type="slidenum">
              <a:rPr lang="sl-SI" altLang="sl-SI"/>
              <a:pPr/>
              <a:t>‹#›</a:t>
            </a:fld>
            <a:endParaRPr lang="sl-SI" altLang="sl-SI"/>
          </a:p>
        </p:txBody>
      </p:sp>
    </p:spTree>
    <p:extLst>
      <p:ext uri="{BB962C8B-B14F-4D97-AF65-F5344CB8AC3E}">
        <p14:creationId xmlns:p14="http://schemas.microsoft.com/office/powerpoint/2010/main" val="59763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175C-68D6-4913-A798-7437948864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994A370-22AB-4C0A-962E-AA3731A08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502A257-65E4-4A65-B4A5-D450548A773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47EF5B6-5283-4244-ACD2-53C58D13DFD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545367C-6B7E-474B-B8C0-BB56D7FD0ADF}"/>
              </a:ext>
            </a:extLst>
          </p:cNvPr>
          <p:cNvSpPr>
            <a:spLocks noGrp="1"/>
          </p:cNvSpPr>
          <p:nvPr>
            <p:ph type="sldNum" sz="quarter" idx="12"/>
          </p:nvPr>
        </p:nvSpPr>
        <p:spPr/>
        <p:txBody>
          <a:bodyPr/>
          <a:lstStyle>
            <a:lvl1pPr>
              <a:defRPr/>
            </a:lvl1pPr>
          </a:lstStyle>
          <a:p>
            <a:fld id="{903F923C-F1E4-46F1-9B17-BB4312242C88}" type="slidenum">
              <a:rPr lang="sl-SI" altLang="sl-SI"/>
              <a:pPr/>
              <a:t>‹#›</a:t>
            </a:fld>
            <a:endParaRPr lang="sl-SI" altLang="sl-SI"/>
          </a:p>
        </p:txBody>
      </p:sp>
    </p:spTree>
    <p:extLst>
      <p:ext uri="{BB962C8B-B14F-4D97-AF65-F5344CB8AC3E}">
        <p14:creationId xmlns:p14="http://schemas.microsoft.com/office/powerpoint/2010/main" val="21159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C24A-EA36-4064-AF9C-E8B9941E38C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DFEAF9F-54D5-48B2-9F63-215781E7919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B0AD0D4-1448-4F60-9ECE-F2A396736E8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1A3F27B-A4F4-4350-90FD-F71FE83287F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A4BCD89-CEBF-4256-A132-1016D6862F15}"/>
              </a:ext>
            </a:extLst>
          </p:cNvPr>
          <p:cNvSpPr>
            <a:spLocks noGrp="1"/>
          </p:cNvSpPr>
          <p:nvPr>
            <p:ph type="sldNum" sz="quarter" idx="12"/>
          </p:nvPr>
        </p:nvSpPr>
        <p:spPr/>
        <p:txBody>
          <a:bodyPr/>
          <a:lstStyle>
            <a:lvl1pPr>
              <a:defRPr/>
            </a:lvl1pPr>
          </a:lstStyle>
          <a:p>
            <a:fld id="{3F332930-E24D-4D90-9F24-E3C704528DAA}" type="slidenum">
              <a:rPr lang="sl-SI" altLang="sl-SI"/>
              <a:pPr/>
              <a:t>‹#›</a:t>
            </a:fld>
            <a:endParaRPr lang="sl-SI" altLang="sl-SI"/>
          </a:p>
        </p:txBody>
      </p:sp>
    </p:spTree>
    <p:extLst>
      <p:ext uri="{BB962C8B-B14F-4D97-AF65-F5344CB8AC3E}">
        <p14:creationId xmlns:p14="http://schemas.microsoft.com/office/powerpoint/2010/main" val="35444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E0779-85A8-4558-9D68-608159A44CF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94E5819-FF0D-4929-A04D-F3E056EFFB4E}"/>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C63BE21-4127-4014-9E18-E4FDF8FE729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A854EA5-7001-4A20-8A3A-4AC120243A5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B0341EA-C742-457F-A5C6-FC4B88AE7B4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53646A5-9ACA-49F2-8975-CDB28A0A7900}"/>
              </a:ext>
            </a:extLst>
          </p:cNvPr>
          <p:cNvSpPr>
            <a:spLocks noGrp="1"/>
          </p:cNvSpPr>
          <p:nvPr>
            <p:ph type="sldNum" sz="quarter" idx="12"/>
          </p:nvPr>
        </p:nvSpPr>
        <p:spPr/>
        <p:txBody>
          <a:bodyPr/>
          <a:lstStyle>
            <a:lvl1pPr>
              <a:defRPr/>
            </a:lvl1pPr>
          </a:lstStyle>
          <a:p>
            <a:fld id="{A81B94F1-A504-47DD-AAA0-B0C57E648BD2}" type="slidenum">
              <a:rPr lang="sl-SI" altLang="sl-SI"/>
              <a:pPr/>
              <a:t>‹#›</a:t>
            </a:fld>
            <a:endParaRPr lang="sl-SI" altLang="sl-SI"/>
          </a:p>
        </p:txBody>
      </p:sp>
    </p:spTree>
    <p:extLst>
      <p:ext uri="{BB962C8B-B14F-4D97-AF65-F5344CB8AC3E}">
        <p14:creationId xmlns:p14="http://schemas.microsoft.com/office/powerpoint/2010/main" val="293285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0E7D2-1B9B-44F0-B169-4361D7DAE65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C21B915-8DFC-4E0B-8D5A-0F1B0911EF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9C18AF-F381-4F0F-8B00-FD2A323127C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912D0C4-66AE-4F66-98A8-E59F5531A2F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7BFBB5-3805-40D2-A83D-4DF15EAD959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76663C2-A525-41C2-B2C5-3EC16084CB9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65198D3-59D3-4980-8152-67A6D654547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AC17B8BF-BF5F-42E2-9ED3-390CEA2B8569}"/>
              </a:ext>
            </a:extLst>
          </p:cNvPr>
          <p:cNvSpPr>
            <a:spLocks noGrp="1"/>
          </p:cNvSpPr>
          <p:nvPr>
            <p:ph type="sldNum" sz="quarter" idx="12"/>
          </p:nvPr>
        </p:nvSpPr>
        <p:spPr/>
        <p:txBody>
          <a:bodyPr/>
          <a:lstStyle>
            <a:lvl1pPr>
              <a:defRPr/>
            </a:lvl1pPr>
          </a:lstStyle>
          <a:p>
            <a:fld id="{607DD1E7-9227-4E31-AFD1-C9D18D2731D0}" type="slidenum">
              <a:rPr lang="sl-SI" altLang="sl-SI"/>
              <a:pPr/>
              <a:t>‹#›</a:t>
            </a:fld>
            <a:endParaRPr lang="sl-SI" altLang="sl-SI"/>
          </a:p>
        </p:txBody>
      </p:sp>
    </p:spTree>
    <p:extLst>
      <p:ext uri="{BB962C8B-B14F-4D97-AF65-F5344CB8AC3E}">
        <p14:creationId xmlns:p14="http://schemas.microsoft.com/office/powerpoint/2010/main" val="23764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7AB1-DCA8-469D-9101-7542858BA89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E664CA8-91FC-4080-AEFD-10FB57690C39}"/>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E649EF0-3F8A-47B2-B81F-C3EAF4ABB21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FB2F46B-5F74-4EAB-9007-B31812A56D36}"/>
              </a:ext>
            </a:extLst>
          </p:cNvPr>
          <p:cNvSpPr>
            <a:spLocks noGrp="1"/>
          </p:cNvSpPr>
          <p:nvPr>
            <p:ph type="sldNum" sz="quarter" idx="12"/>
          </p:nvPr>
        </p:nvSpPr>
        <p:spPr/>
        <p:txBody>
          <a:bodyPr/>
          <a:lstStyle>
            <a:lvl1pPr>
              <a:defRPr/>
            </a:lvl1pPr>
          </a:lstStyle>
          <a:p>
            <a:fld id="{0FCE1F5D-B075-43F7-BE20-959CC70AE3AC}" type="slidenum">
              <a:rPr lang="sl-SI" altLang="sl-SI"/>
              <a:pPr/>
              <a:t>‹#›</a:t>
            </a:fld>
            <a:endParaRPr lang="sl-SI" altLang="sl-SI"/>
          </a:p>
        </p:txBody>
      </p:sp>
    </p:spTree>
    <p:extLst>
      <p:ext uri="{BB962C8B-B14F-4D97-AF65-F5344CB8AC3E}">
        <p14:creationId xmlns:p14="http://schemas.microsoft.com/office/powerpoint/2010/main" val="120539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2D0B0-A267-4A63-BF7E-C719F1FC136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D92B4EE-E59A-44AA-9B06-6A2BAAD980B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81C4E9C-ECB5-47FB-B00A-7A34581AA42D}"/>
              </a:ext>
            </a:extLst>
          </p:cNvPr>
          <p:cNvSpPr>
            <a:spLocks noGrp="1"/>
          </p:cNvSpPr>
          <p:nvPr>
            <p:ph type="sldNum" sz="quarter" idx="12"/>
          </p:nvPr>
        </p:nvSpPr>
        <p:spPr/>
        <p:txBody>
          <a:bodyPr/>
          <a:lstStyle>
            <a:lvl1pPr>
              <a:defRPr/>
            </a:lvl1pPr>
          </a:lstStyle>
          <a:p>
            <a:fld id="{EA7C1826-3250-48BB-9F87-F23AA66B81D4}" type="slidenum">
              <a:rPr lang="sl-SI" altLang="sl-SI"/>
              <a:pPr/>
              <a:t>‹#›</a:t>
            </a:fld>
            <a:endParaRPr lang="sl-SI" altLang="sl-SI"/>
          </a:p>
        </p:txBody>
      </p:sp>
    </p:spTree>
    <p:extLst>
      <p:ext uri="{BB962C8B-B14F-4D97-AF65-F5344CB8AC3E}">
        <p14:creationId xmlns:p14="http://schemas.microsoft.com/office/powerpoint/2010/main" val="252037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94D75-F400-458B-87DE-E8184F51E6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239AB3F-4134-4AFC-9CCB-DC1D37D97DD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0FA3960-361B-4055-9079-02540E0BDA8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E4CA4B-33DA-405E-A658-445DCFB1039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4F88233-6BC8-43A1-85BC-4C33730119D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36DC7ED-0ADD-46F4-82C4-47CA5FA160EE}"/>
              </a:ext>
            </a:extLst>
          </p:cNvPr>
          <p:cNvSpPr>
            <a:spLocks noGrp="1"/>
          </p:cNvSpPr>
          <p:nvPr>
            <p:ph type="sldNum" sz="quarter" idx="12"/>
          </p:nvPr>
        </p:nvSpPr>
        <p:spPr/>
        <p:txBody>
          <a:bodyPr/>
          <a:lstStyle>
            <a:lvl1pPr>
              <a:defRPr/>
            </a:lvl1pPr>
          </a:lstStyle>
          <a:p>
            <a:fld id="{FF140D2D-BDFF-445B-9C1A-6F0E061442A7}" type="slidenum">
              <a:rPr lang="sl-SI" altLang="sl-SI"/>
              <a:pPr/>
              <a:t>‹#›</a:t>
            </a:fld>
            <a:endParaRPr lang="sl-SI" altLang="sl-SI"/>
          </a:p>
        </p:txBody>
      </p:sp>
    </p:spTree>
    <p:extLst>
      <p:ext uri="{BB962C8B-B14F-4D97-AF65-F5344CB8AC3E}">
        <p14:creationId xmlns:p14="http://schemas.microsoft.com/office/powerpoint/2010/main" val="114628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3773-99D3-4BE4-AFF8-560299EF10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0159121-7C68-4E35-9649-C44CD4B453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95B1490-E19B-42C2-80E9-B8582A1A69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10FD2C-8932-4DB3-8A1A-02CAA5161A8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7A346FB-EF84-4FD6-BD35-3961029D093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FCA8EB2-8FB1-4C7A-A6D5-C766EC5EF7EC}"/>
              </a:ext>
            </a:extLst>
          </p:cNvPr>
          <p:cNvSpPr>
            <a:spLocks noGrp="1"/>
          </p:cNvSpPr>
          <p:nvPr>
            <p:ph type="sldNum" sz="quarter" idx="12"/>
          </p:nvPr>
        </p:nvSpPr>
        <p:spPr/>
        <p:txBody>
          <a:bodyPr/>
          <a:lstStyle>
            <a:lvl1pPr>
              <a:defRPr/>
            </a:lvl1pPr>
          </a:lstStyle>
          <a:p>
            <a:fld id="{FA8CB87C-5D3A-44FA-943C-FD22E549F8DD}" type="slidenum">
              <a:rPr lang="sl-SI" altLang="sl-SI"/>
              <a:pPr/>
              <a:t>‹#›</a:t>
            </a:fld>
            <a:endParaRPr lang="sl-SI" altLang="sl-SI"/>
          </a:p>
        </p:txBody>
      </p:sp>
    </p:spTree>
    <p:extLst>
      <p:ext uri="{BB962C8B-B14F-4D97-AF65-F5344CB8AC3E}">
        <p14:creationId xmlns:p14="http://schemas.microsoft.com/office/powerpoint/2010/main" val="283115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2FA6CD-ABFE-4EA6-8E23-839A7A4FDBF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DA53A85D-D62C-43E5-AB0C-5421537371D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41836FA0-FBFC-4926-8928-30404B2D07C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101C425D-FF70-4263-A0CF-3C6D4592897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546A4A6C-0FBF-4AF0-8F2A-743FD8CC372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6EEEDD9-B519-454D-ACCD-DF1AD271C354}"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wgEykBjNNK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veka.com/tone_pav269ek_drobtinice-t674.0.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BE6DFC-B01A-44B1-868C-760B9B346C98}"/>
              </a:ext>
            </a:extLst>
          </p:cNvPr>
          <p:cNvSpPr>
            <a:spLocks noGrp="1" noChangeArrowheads="1"/>
          </p:cNvSpPr>
          <p:nvPr>
            <p:ph type="ctrTitle"/>
          </p:nvPr>
        </p:nvSpPr>
        <p:spPr>
          <a:xfrm>
            <a:off x="611188" y="333375"/>
            <a:ext cx="7772400" cy="2235200"/>
          </a:xfrm>
        </p:spPr>
        <p:txBody>
          <a:bodyPr anchor="ctr"/>
          <a:lstStyle/>
          <a:p>
            <a:r>
              <a:rPr lang="sl-SI" altLang="sl-SI">
                <a:solidFill>
                  <a:srgbClr val="00FFFF"/>
                </a:solidFill>
                <a:latin typeface="LaPointe's Road" pitchFamily="2" charset="0"/>
              </a:rPr>
              <a:t>T</a:t>
            </a:r>
            <a:r>
              <a:rPr lang="sl-SI" altLang="sl-SI">
                <a:solidFill>
                  <a:srgbClr val="00FFFF"/>
                </a:solidFill>
                <a:latin typeface="Georgia" panose="02040502050405020303" pitchFamily="18" charset="0"/>
              </a:rPr>
              <a:t>o</a:t>
            </a:r>
            <a:r>
              <a:rPr lang="sl-SI" altLang="sl-SI">
                <a:solidFill>
                  <a:srgbClr val="00FFFF"/>
                </a:solidFill>
                <a:latin typeface="LaPointe's Road" pitchFamily="2" charset="0"/>
              </a:rPr>
              <a:t>ne Pavček</a:t>
            </a:r>
          </a:p>
        </p:txBody>
      </p:sp>
      <p:sp>
        <p:nvSpPr>
          <p:cNvPr id="2051" name="Rectangle 3">
            <a:extLst>
              <a:ext uri="{FF2B5EF4-FFF2-40B4-BE49-F238E27FC236}">
                <a16:creationId xmlns:a16="http://schemas.microsoft.com/office/drawing/2014/main" id="{722CCC38-B511-4E55-A67D-938E7F7A92FB}"/>
              </a:ext>
            </a:extLst>
          </p:cNvPr>
          <p:cNvSpPr>
            <a:spLocks noGrp="1" noChangeArrowheads="1"/>
          </p:cNvSpPr>
          <p:nvPr>
            <p:ph type="subTitle" idx="1"/>
          </p:nvPr>
        </p:nvSpPr>
        <p:spPr>
          <a:xfrm>
            <a:off x="2339975" y="3068638"/>
            <a:ext cx="6400800" cy="1752600"/>
          </a:xfrm>
        </p:spPr>
        <p:txBody>
          <a:bodyPr/>
          <a:lstStyle/>
          <a:p>
            <a:pPr algn="r"/>
            <a:r>
              <a:rPr lang="sl-SI" altLang="sl-SI" sz="3200">
                <a:solidFill>
                  <a:srgbClr val="00FFFF"/>
                </a:solidFill>
                <a:latin typeface="BlackChancery" pitchFamily="2" charset="0"/>
              </a:rPr>
              <a:t>Seminarska naloga za slovenščino</a:t>
            </a:r>
          </a:p>
          <a:p>
            <a:pPr algn="r"/>
            <a:endParaRPr lang="sl-SI" altLang="sl-SI" sz="3200">
              <a:solidFill>
                <a:srgbClr val="00FFFF"/>
              </a:solidFill>
              <a:latin typeface="BlackChancery" pitchFamily="2" charset="0"/>
            </a:endParaRPr>
          </a:p>
          <a:p>
            <a:pPr algn="r"/>
            <a:endParaRPr lang="sl-SI" altLang="sl-SI" sz="3200">
              <a:solidFill>
                <a:srgbClr val="00FFFF"/>
              </a:solidFill>
              <a:latin typeface="BlackChancery" pitchFamily="2" charset="0"/>
            </a:endParaRPr>
          </a:p>
        </p:txBody>
      </p:sp>
      <p:pic>
        <p:nvPicPr>
          <p:cNvPr id="2052" name="Picture 4" descr="images (1)">
            <a:extLst>
              <a:ext uri="{FF2B5EF4-FFF2-40B4-BE49-F238E27FC236}">
                <a16:creationId xmlns:a16="http://schemas.microsoft.com/office/drawing/2014/main" id="{A3F96031-69F3-43D8-9393-C93C8E154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292600"/>
            <a:ext cx="3384550" cy="2092325"/>
          </a:xfrm>
          <a:prstGeom prst="rect">
            <a:avLst/>
          </a:prstGeom>
          <a:noFill/>
          <a:extLst>
            <a:ext uri="{909E8E84-426E-40DD-AFC4-6F175D3DCCD1}">
              <a14:hiddenFill xmlns:a14="http://schemas.microsoft.com/office/drawing/2010/main">
                <a:solidFill>
                  <a:srgbClr val="FFFFFF"/>
                </a:solidFill>
              </a14:hiddenFill>
            </a:ext>
          </a:extLst>
        </p:spPr>
      </p:pic>
      <p:sp>
        <p:nvSpPr>
          <p:cNvPr id="2054" name="Rectangle 6">
            <a:extLst>
              <a:ext uri="{FF2B5EF4-FFF2-40B4-BE49-F238E27FC236}">
                <a16:creationId xmlns:a16="http://schemas.microsoft.com/office/drawing/2014/main" id="{F604BC21-DD5E-497A-8164-21A99399BA4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A3105CE2-679E-4BF8-B16A-C2AE1AEFEB72}"/>
              </a:ext>
            </a:extLst>
          </p:cNvPr>
          <p:cNvSpPr>
            <a:spLocks noGrp="1" noChangeArrowheads="1"/>
          </p:cNvSpPr>
          <p:nvPr>
            <p:ph type="body" idx="1"/>
          </p:nvPr>
        </p:nvSpPr>
        <p:spPr>
          <a:xfrm>
            <a:off x="468313" y="1628775"/>
            <a:ext cx="8229600" cy="3773488"/>
          </a:xfrm>
        </p:spPr>
        <p:txBody>
          <a:bodyPr/>
          <a:lstStyle/>
          <a:p>
            <a:pPr algn="ctr">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Njegovih pesniških zbirk za odrasle je veliko, mnogo tudi raznih izborov:</a:t>
            </a:r>
            <a:endParaRPr lang="sl-SI" altLang="sl-SI" i="1">
              <a:solidFill>
                <a:srgbClr val="00FFFF"/>
              </a:solidFill>
              <a:latin typeface="Georgia" panose="02040502050405020303" pitchFamily="18" charset="0"/>
            </a:endParaRPr>
          </a:p>
          <a:p>
            <a:pPr algn="ctr">
              <a:buFontTx/>
              <a:buNone/>
            </a:pPr>
            <a:r>
              <a:rPr lang="sl-SI" altLang="sl-SI" i="1">
                <a:solidFill>
                  <a:srgbClr val="00FFFF"/>
                </a:solidFill>
                <a:latin typeface="Georgia" panose="02040502050405020303" pitchFamily="18" charset="0"/>
              </a:rPr>
              <a:t>   Sanje živijo dalje, Ujeti ocean, Zapisi, Iskanje sveta, Poganske hvalnice, Pesmi, Dediščina, Goličava, Temna zarja, Dolenjske bližnjice, Upočasnitve, Darovi, Ujedanke ...</a:t>
            </a:r>
          </a:p>
        </p:txBody>
      </p:sp>
      <p:sp>
        <p:nvSpPr>
          <p:cNvPr id="17412" name="Rectangle 4">
            <a:extLst>
              <a:ext uri="{FF2B5EF4-FFF2-40B4-BE49-F238E27FC236}">
                <a16:creationId xmlns:a16="http://schemas.microsoft.com/office/drawing/2014/main" id="{688871BF-770F-4861-A269-E19C83619776}"/>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030FE6BF-F77A-4282-9575-035BD103DFD0}"/>
              </a:ext>
            </a:extLst>
          </p:cNvPr>
          <p:cNvSpPr>
            <a:spLocks noGrp="1" noChangeArrowheads="1"/>
          </p:cNvSpPr>
          <p:nvPr>
            <p:ph type="body" idx="1"/>
          </p:nvPr>
        </p:nvSpPr>
        <p:spPr>
          <a:xfrm>
            <a:off x="468313" y="1125538"/>
            <a:ext cx="8229600" cy="4525962"/>
          </a:xfrm>
        </p:spPr>
        <p:txBody>
          <a:bodyPr/>
          <a:lstStyle/>
          <a:p>
            <a:pPr algn="ctr">
              <a:lnSpc>
                <a:spcPct val="90000"/>
              </a:lnSpc>
              <a:buFontTx/>
              <a:buNone/>
            </a:pPr>
            <a:r>
              <a:rPr lang="sl-SI" altLang="sl-SI"/>
              <a:t>   </a:t>
            </a:r>
            <a:r>
              <a:rPr lang="sl-SI" altLang="sl-SI">
                <a:solidFill>
                  <a:srgbClr val="00FFFF"/>
                </a:solidFill>
                <a:latin typeface="Georgia" panose="02040502050405020303" pitchFamily="18" charset="0"/>
              </a:rPr>
              <a:t>Med otroškimi knjigami pa so najbolj znamenite:</a:t>
            </a:r>
            <a:endParaRPr lang="sl-SI" altLang="sl-SI" i="1">
              <a:solidFill>
                <a:srgbClr val="00FFFF"/>
              </a:solidFill>
              <a:latin typeface="Georgia" panose="02040502050405020303" pitchFamily="18" charset="0"/>
            </a:endParaRPr>
          </a:p>
          <a:p>
            <a:pPr algn="ctr">
              <a:lnSpc>
                <a:spcPct val="90000"/>
              </a:lnSpc>
              <a:buFontTx/>
              <a:buNone/>
            </a:pPr>
            <a:r>
              <a:rPr lang="sl-SI" altLang="sl-SI" i="1">
                <a:solidFill>
                  <a:srgbClr val="00FFFF"/>
                </a:solidFill>
                <a:latin typeface="Georgia" panose="02040502050405020303" pitchFamily="18" charset="0"/>
              </a:rPr>
              <a:t>   Maček na dopustu, Juri Muri v Afriki, Polž pred nebotičnikom, Velesenzacija, Sončece v žepu, Strašni lovec Bumbum, Čenčarija, Slon v žepu, Prave in neprave pesmi, Besede za sladkosnede, Majhen dober dan, Sonce in sončece, Živalski ringaraja, Majnice, S črko čez Krko.</a:t>
            </a:r>
            <a:r>
              <a:rPr lang="sl-SI" altLang="sl-SI">
                <a:solidFill>
                  <a:srgbClr val="00FFFF"/>
                </a:solidFill>
                <a:latin typeface="Georgia" panose="02040502050405020303" pitchFamily="18" charset="0"/>
              </a:rPr>
              <a:t> </a:t>
            </a:r>
          </a:p>
        </p:txBody>
      </p:sp>
      <p:sp>
        <p:nvSpPr>
          <p:cNvPr id="18436" name="Rectangle 4">
            <a:extLst>
              <a:ext uri="{FF2B5EF4-FFF2-40B4-BE49-F238E27FC236}">
                <a16:creationId xmlns:a16="http://schemas.microsoft.com/office/drawing/2014/main" id="{D91A4E1F-6C8C-416E-A5B1-4624ABD45037}"/>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7C1C95BD-C6E2-4575-851F-D23D260B1E6B}"/>
              </a:ext>
            </a:extLst>
          </p:cNvPr>
          <p:cNvSpPr>
            <a:spLocks noGrp="1" noChangeArrowheads="1"/>
          </p:cNvSpPr>
          <p:nvPr>
            <p:ph type="body" idx="1"/>
          </p:nvPr>
        </p:nvSpPr>
        <p:spPr>
          <a:xfrm>
            <a:off x="468313" y="692150"/>
            <a:ext cx="8229600" cy="1828800"/>
          </a:xfrm>
        </p:spPr>
        <p:txBody>
          <a:bodyPr/>
          <a:lstStyle/>
          <a:p>
            <a:pPr algn="ctr">
              <a:buFontTx/>
              <a:buNone/>
            </a:pPr>
            <a:r>
              <a:rPr lang="sl-SI" altLang="sl-SI"/>
              <a:t>   </a:t>
            </a:r>
            <a:r>
              <a:rPr lang="sl-SI" altLang="sl-SI">
                <a:solidFill>
                  <a:srgbClr val="00FFFF"/>
                </a:solidFill>
                <a:latin typeface="Georgia" panose="02040502050405020303" pitchFamily="18" charset="0"/>
              </a:rPr>
              <a:t>Med eseji je pomembna zlasti knjiga v treh delih </a:t>
            </a:r>
            <a:r>
              <a:rPr lang="sl-SI" altLang="sl-SI" i="1">
                <a:solidFill>
                  <a:srgbClr val="00FFFF"/>
                </a:solidFill>
                <a:latin typeface="Georgia" panose="02040502050405020303" pitchFamily="18" charset="0"/>
              </a:rPr>
              <a:t>Čas duše, čas telesa.</a:t>
            </a:r>
            <a:r>
              <a:rPr lang="sl-SI" altLang="sl-SI">
                <a:solidFill>
                  <a:srgbClr val="00FFFF"/>
                </a:solidFill>
                <a:latin typeface="Georgia" panose="02040502050405020303" pitchFamily="18" charset="0"/>
              </a:rPr>
              <a:t> Napisal je tudi knjigo spominov </a:t>
            </a:r>
            <a:r>
              <a:rPr lang="sl-SI" altLang="sl-SI" i="1">
                <a:solidFill>
                  <a:srgbClr val="00FFFF"/>
                </a:solidFill>
                <a:latin typeface="Georgia" panose="02040502050405020303" pitchFamily="18" charset="0"/>
              </a:rPr>
              <a:t>Hiša Cankarjeve zaveze.</a:t>
            </a:r>
            <a:endParaRPr lang="sl-SI" altLang="sl-SI">
              <a:solidFill>
                <a:srgbClr val="00FFFF"/>
              </a:solidFill>
              <a:latin typeface="Georgia" panose="02040502050405020303" pitchFamily="18" charset="0"/>
            </a:endParaRPr>
          </a:p>
        </p:txBody>
      </p:sp>
      <p:sp>
        <p:nvSpPr>
          <p:cNvPr id="19460" name="Rectangle 4">
            <a:extLst>
              <a:ext uri="{FF2B5EF4-FFF2-40B4-BE49-F238E27FC236}">
                <a16:creationId xmlns:a16="http://schemas.microsoft.com/office/drawing/2014/main" id="{C4FCE589-552F-45E4-9E6A-CD457ABA05AD}"/>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19462" name="Picture 6" descr="Hiša Cankarjeve zaveze">
            <a:extLst>
              <a:ext uri="{FF2B5EF4-FFF2-40B4-BE49-F238E27FC236}">
                <a16:creationId xmlns:a16="http://schemas.microsoft.com/office/drawing/2014/main" id="{B18C680B-97E8-43D2-BC04-9841E3885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565400"/>
            <a:ext cx="2247900"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Čas duše, čas telesa (4. del)">
            <a:extLst>
              <a:ext uri="{FF2B5EF4-FFF2-40B4-BE49-F238E27FC236}">
                <a16:creationId xmlns:a16="http://schemas.microsoft.com/office/drawing/2014/main" id="{4713A249-C88D-4724-9F2C-8B49CE423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3500438"/>
            <a:ext cx="1162050"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F1F96FC4-0478-46C9-A2AD-FEC850645D7F}"/>
              </a:ext>
            </a:extLst>
          </p:cNvPr>
          <p:cNvSpPr>
            <a:spLocks noGrp="1" noChangeArrowheads="1"/>
          </p:cNvSpPr>
          <p:nvPr>
            <p:ph type="body" idx="1"/>
          </p:nvPr>
        </p:nvSpPr>
        <p:spPr>
          <a:xfrm>
            <a:off x="468313" y="1125538"/>
            <a:ext cx="8229600" cy="4525962"/>
          </a:xfrm>
        </p:spPr>
        <p:txBody>
          <a:bodyPr/>
          <a:lstStyle/>
          <a:p>
            <a:pPr algn="ctr">
              <a:lnSpc>
                <a:spcPct val="90000"/>
              </a:lnSpc>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Za svoje pesniško in prevajalsko delo je prejel vrsto nagrad in priznanj, med njimi tudi </a:t>
            </a:r>
            <a:r>
              <a:rPr lang="sl-SI" altLang="sl-SI" i="1">
                <a:solidFill>
                  <a:srgbClr val="00FFFF"/>
                </a:solidFill>
                <a:latin typeface="Georgia" panose="02040502050405020303" pitchFamily="18" charset="0"/>
              </a:rPr>
              <a:t>Levstikovo</a:t>
            </a:r>
            <a:r>
              <a:rPr lang="sl-SI" altLang="sl-SI">
                <a:solidFill>
                  <a:srgbClr val="00FFFF"/>
                </a:solidFill>
                <a:latin typeface="Georgia" panose="02040502050405020303" pitchFamily="18" charset="0"/>
              </a:rPr>
              <a:t> za mladinsko poezijo, </a:t>
            </a:r>
            <a:r>
              <a:rPr lang="sl-SI" altLang="sl-SI" i="1">
                <a:solidFill>
                  <a:srgbClr val="00FFFF"/>
                </a:solidFill>
                <a:latin typeface="Georgia" panose="02040502050405020303" pitchFamily="18" charset="0"/>
              </a:rPr>
              <a:t>Kajuhovo</a:t>
            </a:r>
            <a:r>
              <a:rPr lang="sl-SI" altLang="sl-SI">
                <a:solidFill>
                  <a:srgbClr val="00FFFF"/>
                </a:solidFill>
                <a:latin typeface="Georgia" panose="02040502050405020303" pitchFamily="18" charset="0"/>
              </a:rPr>
              <a:t> nagrado, </a:t>
            </a:r>
            <a:r>
              <a:rPr lang="sl-SI" altLang="sl-SI" i="1">
                <a:solidFill>
                  <a:srgbClr val="00FFFF"/>
                </a:solidFill>
                <a:latin typeface="Georgia" panose="02040502050405020303" pitchFamily="18" charset="0"/>
              </a:rPr>
              <a:t>Trdinovo</a:t>
            </a:r>
            <a:r>
              <a:rPr lang="sl-SI" altLang="sl-SI">
                <a:solidFill>
                  <a:srgbClr val="00FFFF"/>
                </a:solidFill>
                <a:latin typeface="Georgia" panose="02040502050405020303" pitchFamily="18" charset="0"/>
              </a:rPr>
              <a:t> nagrado, </a:t>
            </a:r>
            <a:r>
              <a:rPr lang="sl-SI" altLang="sl-SI" i="1">
                <a:solidFill>
                  <a:srgbClr val="00FFFF"/>
                </a:solidFill>
                <a:latin typeface="Georgia" panose="02040502050405020303" pitchFamily="18" charset="0"/>
              </a:rPr>
              <a:t>večernico</a:t>
            </a:r>
            <a:r>
              <a:rPr lang="sl-SI" altLang="sl-SI">
                <a:solidFill>
                  <a:srgbClr val="00FFFF"/>
                </a:solidFill>
                <a:latin typeface="Georgia" panose="02040502050405020303" pitchFamily="18" charset="0"/>
              </a:rPr>
              <a:t> za </a:t>
            </a:r>
            <a:r>
              <a:rPr lang="sl-SI" altLang="sl-SI" i="1">
                <a:solidFill>
                  <a:srgbClr val="00FFFF"/>
                </a:solidFill>
                <a:latin typeface="Georgia" panose="02040502050405020303" pitchFamily="18" charset="0"/>
              </a:rPr>
              <a:t>Majnice</a:t>
            </a:r>
            <a:r>
              <a:rPr lang="sl-SI" altLang="sl-SI">
                <a:solidFill>
                  <a:srgbClr val="00FFFF"/>
                </a:solidFill>
                <a:latin typeface="Georgia" panose="02040502050405020303" pitchFamily="18" charset="0"/>
              </a:rPr>
              <a:t>, malo </a:t>
            </a:r>
            <a:r>
              <a:rPr lang="sl-SI" altLang="sl-SI" i="1">
                <a:solidFill>
                  <a:srgbClr val="00FFFF"/>
                </a:solidFill>
                <a:latin typeface="Georgia" panose="02040502050405020303" pitchFamily="18" charset="0"/>
              </a:rPr>
              <a:t>Prešernovo nagrado</a:t>
            </a:r>
            <a:r>
              <a:rPr lang="sl-SI" altLang="sl-SI">
                <a:solidFill>
                  <a:srgbClr val="00FFFF"/>
                </a:solidFill>
                <a:latin typeface="Georgia" panose="02040502050405020303" pitchFamily="18" charset="0"/>
              </a:rPr>
              <a:t> in leta 1984 veliko </a:t>
            </a:r>
            <a:r>
              <a:rPr lang="sl-SI" altLang="sl-SI" i="1">
                <a:solidFill>
                  <a:srgbClr val="00FFFF"/>
                </a:solidFill>
                <a:latin typeface="Georgia" panose="02040502050405020303" pitchFamily="18" charset="0"/>
              </a:rPr>
              <a:t>Prešernovo nagrado </a:t>
            </a:r>
            <a:r>
              <a:rPr lang="sl-SI" altLang="sl-SI">
                <a:solidFill>
                  <a:srgbClr val="00FFFF"/>
                </a:solidFill>
                <a:latin typeface="Georgia" panose="02040502050405020303" pitchFamily="18" charset="0"/>
              </a:rPr>
              <a:t>za zbirko </a:t>
            </a:r>
            <a:r>
              <a:rPr lang="sl-SI" altLang="sl-SI" i="1">
                <a:solidFill>
                  <a:srgbClr val="00FFFF"/>
                </a:solidFill>
                <a:latin typeface="Georgia" panose="02040502050405020303" pitchFamily="18" charset="0"/>
              </a:rPr>
              <a:t>Dediščina.</a:t>
            </a:r>
            <a:r>
              <a:rPr lang="sl-SI" altLang="sl-SI">
                <a:solidFill>
                  <a:srgbClr val="00FFFF"/>
                </a:solidFill>
                <a:latin typeface="Georgia" panose="02040502050405020303" pitchFamily="18" charset="0"/>
              </a:rPr>
              <a:t> V tujini pa je prejel </a:t>
            </a:r>
            <a:r>
              <a:rPr lang="sl-SI" altLang="sl-SI" i="1">
                <a:solidFill>
                  <a:srgbClr val="00FFFF"/>
                </a:solidFill>
                <a:latin typeface="Georgia" panose="02040502050405020303" pitchFamily="18" charset="0"/>
              </a:rPr>
              <a:t>Goranovo plaketo</a:t>
            </a:r>
            <a:r>
              <a:rPr lang="sl-SI" altLang="sl-SI">
                <a:solidFill>
                  <a:srgbClr val="00FFFF"/>
                </a:solidFill>
                <a:latin typeface="Georgia" panose="02040502050405020303" pitchFamily="18" charset="0"/>
              </a:rPr>
              <a:t>, nagrado </a:t>
            </a:r>
            <a:r>
              <a:rPr lang="sl-SI" altLang="sl-SI" i="1">
                <a:solidFill>
                  <a:srgbClr val="00FFFF"/>
                </a:solidFill>
                <a:latin typeface="Georgia" panose="02040502050405020303" pitchFamily="18" charset="0"/>
              </a:rPr>
              <a:t>Mlado pokolenje</a:t>
            </a:r>
            <a:r>
              <a:rPr lang="sl-SI" altLang="sl-SI">
                <a:solidFill>
                  <a:srgbClr val="00FFFF"/>
                </a:solidFill>
                <a:latin typeface="Georgia" panose="02040502050405020303" pitchFamily="18" charset="0"/>
              </a:rPr>
              <a:t>, </a:t>
            </a:r>
            <a:r>
              <a:rPr lang="sl-SI" altLang="sl-SI" i="1">
                <a:solidFill>
                  <a:srgbClr val="00FFFF"/>
                </a:solidFill>
                <a:latin typeface="Georgia" panose="02040502050405020303" pitchFamily="18" charset="0"/>
              </a:rPr>
              <a:t>Zmajevo</a:t>
            </a:r>
            <a:r>
              <a:rPr lang="sl-SI" altLang="sl-SI">
                <a:solidFill>
                  <a:srgbClr val="00FFFF"/>
                </a:solidFill>
                <a:latin typeface="Georgia" panose="02040502050405020303" pitchFamily="18" charset="0"/>
              </a:rPr>
              <a:t> </a:t>
            </a:r>
            <a:r>
              <a:rPr lang="sl-SI" altLang="sl-SI" i="1">
                <a:solidFill>
                  <a:srgbClr val="00FFFF"/>
                </a:solidFill>
                <a:latin typeface="Georgia" panose="02040502050405020303" pitchFamily="18" charset="0"/>
              </a:rPr>
              <a:t>nagrado</a:t>
            </a:r>
            <a:r>
              <a:rPr lang="sl-SI" altLang="sl-SI">
                <a:solidFill>
                  <a:srgbClr val="00FFFF"/>
                </a:solidFill>
                <a:latin typeface="Georgia" panose="02040502050405020303" pitchFamily="18" charset="0"/>
              </a:rPr>
              <a:t> (najvišja nagrada v nekdanji Jugoslaviji). </a:t>
            </a:r>
          </a:p>
        </p:txBody>
      </p:sp>
      <p:sp>
        <p:nvSpPr>
          <p:cNvPr id="25604" name="Rectangle 4">
            <a:extLst>
              <a:ext uri="{FF2B5EF4-FFF2-40B4-BE49-F238E27FC236}">
                <a16:creationId xmlns:a16="http://schemas.microsoft.com/office/drawing/2014/main" id="{F1843D2A-F43A-44AF-A57E-D1FBD6815AF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54038BCE-2050-46E0-BDD0-312B7DC67E38}"/>
              </a:ext>
            </a:extLst>
          </p:cNvPr>
          <p:cNvSpPr>
            <a:spLocks noGrp="1" noChangeArrowheads="1"/>
          </p:cNvSpPr>
          <p:nvPr>
            <p:ph type="body" idx="1"/>
          </p:nvPr>
        </p:nvSpPr>
        <p:spPr>
          <a:xfrm>
            <a:off x="468313" y="1557338"/>
            <a:ext cx="8229600" cy="4525962"/>
          </a:xfrm>
        </p:spPr>
        <p:txBody>
          <a:bodyPr/>
          <a:lstStyle/>
          <a:p>
            <a:pPr algn="ctr">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Pavček je tudi veliko prevajal, predvsem iz ruščine. Prevajal je še iz srbohrvaščine, beloruščine, gruzijščine in češčine. Prav tako pa so v številne tuje jezike prevedene njegove pesmi, npr. v ruščino, srbščino, azerbajdžanščino, angleščino, nemščino in italijanščino.</a:t>
            </a:r>
          </a:p>
        </p:txBody>
      </p:sp>
      <p:sp>
        <p:nvSpPr>
          <p:cNvPr id="24580" name="Rectangle 4">
            <a:extLst>
              <a:ext uri="{FF2B5EF4-FFF2-40B4-BE49-F238E27FC236}">
                <a16:creationId xmlns:a16="http://schemas.microsoft.com/office/drawing/2014/main" id="{8D02D816-8F4D-4B74-AD67-7218FF403FD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F5C0746-640F-445F-B2E3-2D8EF81C7EC7}"/>
              </a:ext>
            </a:extLst>
          </p:cNvPr>
          <p:cNvSpPr>
            <a:spLocks noGrp="1" noChangeArrowheads="1"/>
          </p:cNvSpPr>
          <p:nvPr>
            <p:ph type="title"/>
          </p:nvPr>
        </p:nvSpPr>
        <p:spPr/>
        <p:txBody>
          <a:bodyPr/>
          <a:lstStyle/>
          <a:p>
            <a:r>
              <a:rPr lang="sl-SI" altLang="sl-SI" sz="3600">
                <a:solidFill>
                  <a:srgbClr val="00FFFF"/>
                </a:solidFill>
                <a:effectLst>
                  <a:outerShdw blurRad="38100" dist="38100" dir="2700000" algn="tl">
                    <a:srgbClr val="FFFFFF"/>
                  </a:outerShdw>
                </a:effectLst>
                <a:latin typeface="the King &amp; Queen font" pitchFamily="2" charset="0"/>
              </a:rPr>
              <a:t>Njegove knjige</a:t>
            </a:r>
          </a:p>
        </p:txBody>
      </p:sp>
      <p:sp>
        <p:nvSpPr>
          <p:cNvPr id="32771" name="Rectangle 3">
            <a:extLst>
              <a:ext uri="{FF2B5EF4-FFF2-40B4-BE49-F238E27FC236}">
                <a16:creationId xmlns:a16="http://schemas.microsoft.com/office/drawing/2014/main" id="{F9EC6648-8278-4D41-A487-B0580B05C765}"/>
              </a:ext>
            </a:extLst>
          </p:cNvPr>
          <p:cNvSpPr>
            <a:spLocks noGrp="1" noChangeArrowheads="1"/>
          </p:cNvSpPr>
          <p:nvPr>
            <p:ph type="body" idx="1"/>
          </p:nvPr>
        </p:nvSpPr>
        <p:spPr/>
        <p:txBody>
          <a:bodyPr/>
          <a:lstStyle/>
          <a:p>
            <a:endParaRPr lang="sl-SI" altLang="sl-SI"/>
          </a:p>
        </p:txBody>
      </p:sp>
      <p:pic>
        <p:nvPicPr>
          <p:cNvPr id="32772" name="Picture 4" descr="images (10)">
            <a:extLst>
              <a:ext uri="{FF2B5EF4-FFF2-40B4-BE49-F238E27FC236}">
                <a16:creationId xmlns:a16="http://schemas.microsoft.com/office/drawing/2014/main" id="{26504FDA-ADB7-4988-A30E-90D15C473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2060575"/>
            <a:ext cx="1220788" cy="1560513"/>
          </a:xfrm>
          <a:prstGeom prst="rect">
            <a:avLst/>
          </a:prstGeom>
          <a:noFill/>
          <a:extLst>
            <a:ext uri="{909E8E84-426E-40DD-AFC4-6F175D3DCCD1}">
              <a14:hiddenFill xmlns:a14="http://schemas.microsoft.com/office/drawing/2010/main">
                <a:solidFill>
                  <a:srgbClr val="FFFFFF"/>
                </a:solidFill>
              </a14:hiddenFill>
            </a:ext>
          </a:extLst>
        </p:spPr>
      </p:pic>
      <p:pic>
        <p:nvPicPr>
          <p:cNvPr id="32773" name="Picture 5" descr="images (9)">
            <a:extLst>
              <a:ext uri="{FF2B5EF4-FFF2-40B4-BE49-F238E27FC236}">
                <a16:creationId xmlns:a16="http://schemas.microsoft.com/office/drawing/2014/main" id="{2E32650A-A88B-48DA-BA16-23F63ADCA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076700"/>
            <a:ext cx="1308100" cy="1773238"/>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images (7)">
            <a:extLst>
              <a:ext uri="{FF2B5EF4-FFF2-40B4-BE49-F238E27FC236}">
                <a16:creationId xmlns:a16="http://schemas.microsoft.com/office/drawing/2014/main" id="{C18329A8-0680-4C3F-9A38-A3D39BD44F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125538"/>
            <a:ext cx="1404938" cy="1839912"/>
          </a:xfrm>
          <a:prstGeom prst="rect">
            <a:avLst/>
          </a:prstGeom>
          <a:noFill/>
          <a:extLst>
            <a:ext uri="{909E8E84-426E-40DD-AFC4-6F175D3DCCD1}">
              <a14:hiddenFill xmlns:a14="http://schemas.microsoft.com/office/drawing/2010/main">
                <a:solidFill>
                  <a:srgbClr val="FFFFFF"/>
                </a:solidFill>
              </a14:hiddenFill>
            </a:ext>
          </a:extLst>
        </p:spPr>
      </p:pic>
      <p:pic>
        <p:nvPicPr>
          <p:cNvPr id="32777" name="Picture 9" descr="1152">
            <a:extLst>
              <a:ext uri="{FF2B5EF4-FFF2-40B4-BE49-F238E27FC236}">
                <a16:creationId xmlns:a16="http://schemas.microsoft.com/office/drawing/2014/main" id="{367D3DAF-2742-4FAC-80AD-75D9408D2F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9563" y="981075"/>
            <a:ext cx="130492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2779" name="Picture 11" descr="zvvmwewvtr">
            <a:extLst>
              <a:ext uri="{FF2B5EF4-FFF2-40B4-BE49-F238E27FC236}">
                <a16:creationId xmlns:a16="http://schemas.microsoft.com/office/drawing/2014/main" id="{ABCCE3C6-55C2-4268-BB6F-B83CC3B23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8175" y="3933825"/>
            <a:ext cx="1243013" cy="1998663"/>
          </a:xfrm>
          <a:prstGeom prst="rect">
            <a:avLst/>
          </a:prstGeom>
          <a:noFill/>
          <a:extLst>
            <a:ext uri="{909E8E84-426E-40DD-AFC4-6F175D3DCCD1}">
              <a14:hiddenFill xmlns:a14="http://schemas.microsoft.com/office/drawing/2010/main">
                <a:solidFill>
                  <a:srgbClr val="FFFFFF"/>
                </a:solidFill>
              </a14:hiddenFill>
            </a:ext>
          </a:extLst>
        </p:spPr>
      </p:pic>
      <p:sp>
        <p:nvSpPr>
          <p:cNvPr id="32782" name="Rectangle 14">
            <a:extLst>
              <a:ext uri="{FF2B5EF4-FFF2-40B4-BE49-F238E27FC236}">
                <a16:creationId xmlns:a16="http://schemas.microsoft.com/office/drawing/2014/main" id="{EE9BAFB6-9F4D-4425-A11A-A42ABDC8F66E}"/>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26B2F0-3A11-45B8-99C7-2C5534C35337}"/>
              </a:ext>
            </a:extLst>
          </p:cNvPr>
          <p:cNvSpPr>
            <a:spLocks noGrp="1" noChangeArrowheads="1"/>
          </p:cNvSpPr>
          <p:nvPr>
            <p:ph type="title"/>
          </p:nvPr>
        </p:nvSpPr>
        <p:spPr>
          <a:xfrm>
            <a:off x="323850" y="0"/>
            <a:ext cx="8229600" cy="2770188"/>
          </a:xfrm>
        </p:spPr>
        <p:txBody>
          <a:bodyPr/>
          <a:lstStyle/>
          <a:p>
            <a:r>
              <a:rPr lang="sl-SI" altLang="sl-SI" sz="8800">
                <a:solidFill>
                  <a:srgbClr val="00FFFF"/>
                </a:solidFill>
                <a:effectLst>
                  <a:outerShdw blurRad="38100" dist="38100" dir="2700000" algn="tl">
                    <a:srgbClr val="FFFFFF"/>
                  </a:outerShdw>
                </a:effectLst>
                <a:latin typeface="Jellyka, End_less Voyage" pitchFamily="2" charset="0"/>
              </a:rPr>
              <a:t>Udejstvovanje na drugih podrocjih</a:t>
            </a:r>
          </a:p>
        </p:txBody>
      </p:sp>
      <p:sp>
        <p:nvSpPr>
          <p:cNvPr id="20483" name="Rectangle 3">
            <a:extLst>
              <a:ext uri="{FF2B5EF4-FFF2-40B4-BE49-F238E27FC236}">
                <a16:creationId xmlns:a16="http://schemas.microsoft.com/office/drawing/2014/main" id="{2BD68B9F-7B3A-4DBB-AEF6-A8231683769C}"/>
              </a:ext>
            </a:extLst>
          </p:cNvPr>
          <p:cNvSpPr>
            <a:spLocks noGrp="1" noChangeArrowheads="1"/>
          </p:cNvSpPr>
          <p:nvPr>
            <p:ph type="body" idx="1"/>
          </p:nvPr>
        </p:nvSpPr>
        <p:spPr>
          <a:xfrm>
            <a:off x="468313" y="2349500"/>
            <a:ext cx="8229600" cy="4205288"/>
          </a:xfrm>
        </p:spPr>
        <p:txBody>
          <a:bodyPr/>
          <a:lstStyle/>
          <a:p>
            <a:pPr algn="ctr">
              <a:buFontTx/>
              <a:buNone/>
            </a:pPr>
            <a:r>
              <a:rPr lang="sl-SI" altLang="sl-SI">
                <a:solidFill>
                  <a:srgbClr val="00FFFF"/>
                </a:solidFill>
                <a:latin typeface="Georgia" panose="02040502050405020303" pitchFamily="18" charset="0"/>
              </a:rPr>
              <a:t>Delal je tudi kot novinar, urednik na RTV, ravnatelj Mladinskega gledališča in urednik Cankarjeve založbe. </a:t>
            </a:r>
          </a:p>
          <a:p>
            <a:pPr algn="ctr">
              <a:buFontTx/>
              <a:buNone/>
            </a:pPr>
            <a:r>
              <a:rPr lang="sl-SI" altLang="sl-SI">
                <a:solidFill>
                  <a:srgbClr val="00FFFF"/>
                </a:solidFill>
                <a:latin typeface="Georgia" panose="02040502050405020303" pitchFamily="18" charset="0"/>
              </a:rPr>
              <a:t>Deloval je tudi družbeni in politični delavec, predsedoval je društvu pisateljev. Bil je poslanec, prebral je Majniško deklaracijo.</a:t>
            </a:r>
          </a:p>
          <a:p>
            <a:pPr algn="ctr">
              <a:buFontTx/>
              <a:buNone/>
            </a:pPr>
            <a:r>
              <a:rPr lang="sl-SI" altLang="sl-SI">
                <a:solidFill>
                  <a:srgbClr val="00FFFF"/>
                </a:solidFill>
                <a:latin typeface="Georgia" panose="02040502050405020303" pitchFamily="18" charset="0"/>
              </a:rPr>
              <a:t>Je Unicefov ambasador, vinski svetnik ter izredni član SAZU.</a:t>
            </a:r>
          </a:p>
          <a:p>
            <a:pPr>
              <a:buFontTx/>
              <a:buNone/>
            </a:pPr>
            <a:endParaRPr lang="sl-SI" altLang="sl-SI">
              <a:latin typeface="Georgia" panose="02040502050405020303" pitchFamily="18" charset="0"/>
            </a:endParaRPr>
          </a:p>
        </p:txBody>
      </p:sp>
      <p:sp>
        <p:nvSpPr>
          <p:cNvPr id="20485" name="Rectangle 5">
            <a:extLst>
              <a:ext uri="{FF2B5EF4-FFF2-40B4-BE49-F238E27FC236}">
                <a16:creationId xmlns:a16="http://schemas.microsoft.com/office/drawing/2014/main" id="{3A966177-0CA7-4C49-99FD-EA9736DEDDF1}"/>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62D3C126-4D79-4FDF-BD35-7133ACB17CB4}"/>
              </a:ext>
            </a:extLst>
          </p:cNvPr>
          <p:cNvSpPr>
            <a:spLocks noGrp="1" noChangeArrowheads="1"/>
          </p:cNvSpPr>
          <p:nvPr>
            <p:ph type="body" idx="1"/>
          </p:nvPr>
        </p:nvSpPr>
        <p:spPr>
          <a:xfrm>
            <a:off x="323850" y="908050"/>
            <a:ext cx="8229600" cy="4525963"/>
          </a:xfrm>
        </p:spPr>
        <p:txBody>
          <a:bodyPr/>
          <a:lstStyle/>
          <a:p>
            <a:pPr algn="ctr">
              <a:buFontTx/>
              <a:buNone/>
            </a:pPr>
            <a:r>
              <a:rPr lang="sl-SI" altLang="sl-SI"/>
              <a:t>   </a:t>
            </a:r>
            <a:r>
              <a:rPr lang="sl-SI" altLang="sl-SI">
                <a:solidFill>
                  <a:srgbClr val="00FFFF"/>
                </a:solidFill>
                <a:latin typeface="Georgia" panose="02040502050405020303" pitchFamily="18" charset="0"/>
              </a:rPr>
              <a:t>Sklenimo kratek pregled Pavčkovega življenja in dela z njegovo mislijo: </a:t>
            </a:r>
          </a:p>
          <a:p>
            <a:pPr algn="ctr">
              <a:buFontTx/>
              <a:buNone/>
            </a:pPr>
            <a:r>
              <a:rPr lang="sl-SI" altLang="sl-SI">
                <a:solidFill>
                  <a:srgbClr val="00FFFF"/>
                </a:solidFill>
                <a:latin typeface="Georgia" panose="02040502050405020303" pitchFamily="18" charset="0"/>
              </a:rPr>
              <a:t>» </a:t>
            </a:r>
            <a:r>
              <a:rPr lang="sl-SI" altLang="sl-SI" i="1">
                <a:solidFill>
                  <a:srgbClr val="00FFFF"/>
                </a:solidFill>
                <a:latin typeface="Georgia" panose="02040502050405020303" pitchFamily="18" charset="0"/>
              </a:rPr>
              <a:t>Še zmeraj pa  tudi mislim – mnoge lepe pesmi ostanejo lepe, ker niso bile napisane.«</a:t>
            </a:r>
          </a:p>
        </p:txBody>
      </p:sp>
      <p:pic>
        <p:nvPicPr>
          <p:cNvPr id="23556" name="Picture 4" descr="images (5)">
            <a:extLst>
              <a:ext uri="{FF2B5EF4-FFF2-40B4-BE49-F238E27FC236}">
                <a16:creationId xmlns:a16="http://schemas.microsoft.com/office/drawing/2014/main" id="{F9C84971-83DB-4454-93E9-5B57695556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644900"/>
            <a:ext cx="2794000" cy="2852738"/>
          </a:xfrm>
          <a:prstGeom prst="rect">
            <a:avLst/>
          </a:prstGeom>
          <a:noFill/>
          <a:extLst>
            <a:ext uri="{909E8E84-426E-40DD-AFC4-6F175D3DCCD1}">
              <a14:hiddenFill xmlns:a14="http://schemas.microsoft.com/office/drawing/2010/main">
                <a:solidFill>
                  <a:srgbClr val="FFFFFF"/>
                </a:solidFill>
              </a14:hiddenFill>
            </a:ext>
          </a:extLst>
        </p:spPr>
      </p:pic>
      <p:sp>
        <p:nvSpPr>
          <p:cNvPr id="23558" name="Rectangle 6">
            <a:extLst>
              <a:ext uri="{FF2B5EF4-FFF2-40B4-BE49-F238E27FC236}">
                <a16:creationId xmlns:a16="http://schemas.microsoft.com/office/drawing/2014/main" id="{D075F068-CC84-429F-AF19-47E319C90B4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98B00485-80F2-45E9-92A4-31E52654B780}"/>
              </a:ext>
            </a:extLst>
          </p:cNvPr>
          <p:cNvSpPr>
            <a:spLocks noGrp="1" noChangeArrowheads="1"/>
          </p:cNvSpPr>
          <p:nvPr>
            <p:ph type="body" idx="1"/>
          </p:nvPr>
        </p:nvSpPr>
        <p:spPr>
          <a:xfrm>
            <a:off x="468313" y="1484313"/>
            <a:ext cx="8229600" cy="3989387"/>
          </a:xfrm>
        </p:spPr>
        <p:txBody>
          <a:bodyPr/>
          <a:lstStyle/>
          <a:p>
            <a:pPr algn="ctr">
              <a:buFontTx/>
              <a:buNone/>
            </a:pPr>
            <a:r>
              <a:rPr lang="sl-SI" altLang="sl-SI">
                <a:solidFill>
                  <a:srgbClr val="00FFFF"/>
                </a:solidFill>
                <a:latin typeface="Georgia" panose="02040502050405020303" pitchFamily="18" charset="0"/>
              </a:rPr>
              <a:t>Prebrali bomo pesem Drobtinice. </a:t>
            </a:r>
          </a:p>
          <a:p>
            <a:pPr algn="ctr">
              <a:buFontTx/>
              <a:buNone/>
            </a:pPr>
            <a:r>
              <a:rPr lang="sl-SI" altLang="sl-SI">
                <a:solidFill>
                  <a:srgbClr val="00FFFF"/>
                </a:solidFill>
                <a:latin typeface="Georgia" panose="02040502050405020303" pitchFamily="18" charset="0"/>
              </a:rPr>
              <a:t>Drobtinice tvorijo sam sklep Majnic. So enokitične enote, ki pa so prej ko ne samo po izrazu »otroške« – so modrosti o življenju in njegovi lepoti, a kakor jo lahko uzrejo samo čiste, otroške oči. </a:t>
            </a:r>
            <a:br>
              <a:rPr lang="sl-SI" altLang="sl-SI">
                <a:solidFill>
                  <a:srgbClr val="00FFFF"/>
                </a:solidFill>
                <a:latin typeface="Georgia" panose="02040502050405020303" pitchFamily="18" charset="0"/>
              </a:rPr>
            </a:br>
            <a:endParaRPr lang="sl-SI" altLang="sl-SI">
              <a:solidFill>
                <a:srgbClr val="00FFFF"/>
              </a:solidFill>
              <a:latin typeface="Georgia" panose="02040502050405020303"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a:extLst>
              <a:ext uri="{FF2B5EF4-FFF2-40B4-BE49-F238E27FC236}">
                <a16:creationId xmlns:a16="http://schemas.microsoft.com/office/drawing/2014/main" id="{99CBDBA4-FC42-4208-B738-7D3A7CA31119}"/>
              </a:ext>
            </a:extLst>
          </p:cNvPr>
          <p:cNvSpPr>
            <a:spLocks noGrp="1" noChangeArrowheads="1"/>
          </p:cNvSpPr>
          <p:nvPr>
            <p:ph type="body" sz="half" idx="1"/>
          </p:nvPr>
        </p:nvSpPr>
        <p:spPr>
          <a:xfrm>
            <a:off x="-252413" y="188913"/>
            <a:ext cx="4464051" cy="6264275"/>
          </a:xfrm>
          <a:noFill/>
          <a:ln/>
        </p:spPr>
        <p:txBody>
          <a:bodyPr/>
          <a:lstStyle/>
          <a:p>
            <a:pPr algn="ctr">
              <a:lnSpc>
                <a:spcPct val="85000"/>
              </a:lnSpc>
              <a:spcBef>
                <a:spcPct val="0"/>
              </a:spcBef>
              <a:buFontTx/>
              <a:buNone/>
            </a:pPr>
            <a:r>
              <a:rPr lang="sl-SI" altLang="sl-SI" sz="2000">
                <a:solidFill>
                  <a:srgbClr val="00FFFF"/>
                </a:solidFill>
                <a:latin typeface="Georgia" panose="02040502050405020303" pitchFamily="18" charset="0"/>
              </a:rPr>
              <a:t>Na svetu si, da gledaš sonce.</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Na svetu si, da greš za soncem.</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Na svetu si, da sam si sonce</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in da s sveta odganjaš - sence.</a:t>
            </a:r>
            <a:br>
              <a:rPr lang="sl-SI" altLang="sl-SI" sz="2000">
                <a:solidFill>
                  <a:srgbClr val="00FFFF"/>
                </a:solidFill>
                <a:latin typeface="Georgia" panose="02040502050405020303" pitchFamily="18" charset="0"/>
              </a:rPr>
            </a:br>
            <a:endParaRPr lang="sl-SI" altLang="sl-SI" sz="2000">
              <a:solidFill>
                <a:srgbClr val="00FFFF"/>
              </a:solidFill>
              <a:latin typeface="Georgia" panose="02040502050405020303" pitchFamily="18" charset="0"/>
            </a:endParaRPr>
          </a:p>
          <a:p>
            <a:pPr algn="ctr">
              <a:lnSpc>
                <a:spcPct val="85000"/>
              </a:lnSpc>
              <a:spcBef>
                <a:spcPct val="0"/>
              </a:spcBef>
              <a:buFontTx/>
              <a:buNone/>
            </a:pPr>
            <a:r>
              <a:rPr lang="sl-SI" altLang="sl-SI" sz="2000">
                <a:solidFill>
                  <a:srgbClr val="00FFFF"/>
                </a:solidFill>
                <a:latin typeface="Georgia" panose="02040502050405020303" pitchFamily="18" charset="0"/>
              </a:rPr>
              <a:t>Vsi dihamo isti zrak</a:t>
            </a:r>
          </a:p>
          <a:p>
            <a:pPr algn="ctr">
              <a:lnSpc>
                <a:spcPct val="85000"/>
              </a:lnSpc>
              <a:spcBef>
                <a:spcPct val="0"/>
              </a:spcBef>
              <a:buFontTx/>
              <a:buNone/>
            </a:pPr>
            <a:r>
              <a:rPr lang="sl-SI" altLang="sl-SI" sz="2000">
                <a:solidFill>
                  <a:srgbClr val="00FFFF"/>
                </a:solidFill>
                <a:latin typeface="Georgia" panose="02040502050405020303" pitchFamily="18" charset="0"/>
              </a:rPr>
              <a:t>in vsem kri po žilah polje, </a:t>
            </a:r>
          </a:p>
          <a:p>
            <a:pPr algn="ctr">
              <a:lnSpc>
                <a:spcPct val="85000"/>
              </a:lnSpc>
              <a:spcBef>
                <a:spcPct val="0"/>
              </a:spcBef>
              <a:buFontTx/>
              <a:buNone/>
            </a:pPr>
            <a:r>
              <a:rPr lang="sl-SI" altLang="sl-SI" sz="2000">
                <a:solidFill>
                  <a:srgbClr val="00FFFF"/>
                </a:solidFill>
                <a:latin typeface="Georgia" panose="02040502050405020303" pitchFamily="18" charset="0"/>
              </a:rPr>
              <a:t>a nihče ni nikomur enak</a:t>
            </a:r>
          </a:p>
          <a:p>
            <a:pPr algn="ctr">
              <a:lnSpc>
                <a:spcPct val="85000"/>
              </a:lnSpc>
              <a:spcBef>
                <a:spcPct val="0"/>
              </a:spcBef>
              <a:buFontTx/>
              <a:buNone/>
            </a:pPr>
            <a:r>
              <a:rPr lang="sl-SI" altLang="sl-SI" sz="2000">
                <a:solidFill>
                  <a:srgbClr val="00FFFF"/>
                </a:solidFill>
                <a:latin typeface="Georgia" panose="02040502050405020303" pitchFamily="18" charset="0"/>
              </a:rPr>
              <a:t>in vsak je sam svoje vesolje</a:t>
            </a:r>
          </a:p>
          <a:p>
            <a:pPr algn="ctr">
              <a:lnSpc>
                <a:spcPct val="85000"/>
              </a:lnSpc>
              <a:spcBef>
                <a:spcPct val="0"/>
              </a:spcBef>
              <a:buFontTx/>
              <a:buNone/>
            </a:pPr>
            <a:endParaRPr lang="sl-SI" altLang="sl-SI" sz="2000">
              <a:solidFill>
                <a:srgbClr val="00FFFF"/>
              </a:solidFill>
              <a:latin typeface="Georgia" panose="02040502050405020303" pitchFamily="18" charset="0"/>
            </a:endParaRPr>
          </a:p>
          <a:p>
            <a:pPr algn="ctr">
              <a:lnSpc>
                <a:spcPct val="85000"/>
              </a:lnSpc>
              <a:spcBef>
                <a:spcPct val="0"/>
              </a:spcBef>
              <a:buFontTx/>
              <a:buNone/>
            </a:pPr>
            <a:r>
              <a:rPr lang="sl-SI" altLang="sl-SI" sz="2000">
                <a:solidFill>
                  <a:srgbClr val="00FFFF"/>
                </a:solidFill>
                <a:latin typeface="Georgia" panose="02040502050405020303" pitchFamily="18" charset="0"/>
              </a:rPr>
              <a:t>Nobena pot ni ravna,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nobena pot ni revna,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a vsaka je zahtevna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in tvoja ena sama - glavna.</a:t>
            </a:r>
            <a:br>
              <a:rPr lang="sl-SI" altLang="sl-SI" sz="2000">
                <a:solidFill>
                  <a:srgbClr val="00FFFF"/>
                </a:solidFill>
                <a:latin typeface="Georgia" panose="02040502050405020303" pitchFamily="18" charset="0"/>
              </a:rPr>
            </a:b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Toplo je sonce, topla jopica,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topla prijazna beseda,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a najbolj topla deklica,</a:t>
            </a:r>
          </a:p>
          <a:p>
            <a:pPr algn="ctr">
              <a:lnSpc>
                <a:spcPct val="85000"/>
              </a:lnSpc>
              <a:spcBef>
                <a:spcPct val="0"/>
              </a:spcBef>
              <a:buFontTx/>
              <a:buNone/>
            </a:pPr>
            <a:r>
              <a:rPr lang="sl-SI" altLang="sl-SI" sz="2000">
                <a:solidFill>
                  <a:srgbClr val="00FFFF"/>
                </a:solidFill>
                <a:latin typeface="Georgia" panose="02040502050405020303" pitchFamily="18" charset="0"/>
              </a:rPr>
              <a:t>ko me s srcem pogleda.</a:t>
            </a:r>
            <a:br>
              <a:rPr lang="sl-SI" altLang="sl-SI" sz="2000">
                <a:solidFill>
                  <a:srgbClr val="00FFFF"/>
                </a:solidFill>
                <a:latin typeface="Georgia" panose="02040502050405020303" pitchFamily="18" charset="0"/>
              </a:rPr>
            </a:b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Vse bolnišnice so nezdravo bele</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z vonjem po potu in jodu,</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a vse porodnišnice vesele,</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kljub otroškemu joku.</a:t>
            </a:r>
          </a:p>
        </p:txBody>
      </p:sp>
      <p:sp>
        <p:nvSpPr>
          <p:cNvPr id="35848" name="Rectangle 8">
            <a:extLst>
              <a:ext uri="{FF2B5EF4-FFF2-40B4-BE49-F238E27FC236}">
                <a16:creationId xmlns:a16="http://schemas.microsoft.com/office/drawing/2014/main" id="{08E9F2DF-3B3F-4DBA-A729-B67B25B2EA11}"/>
              </a:ext>
            </a:extLst>
          </p:cNvPr>
          <p:cNvSpPr>
            <a:spLocks noGrp="1" noChangeArrowheads="1"/>
          </p:cNvSpPr>
          <p:nvPr>
            <p:ph type="body" sz="half" idx="2"/>
          </p:nvPr>
        </p:nvSpPr>
        <p:spPr>
          <a:xfrm>
            <a:off x="4140200" y="188913"/>
            <a:ext cx="4762500" cy="5576887"/>
          </a:xfrm>
        </p:spPr>
        <p:txBody>
          <a:bodyPr/>
          <a:lstStyle/>
          <a:p>
            <a:pPr algn="ctr">
              <a:lnSpc>
                <a:spcPct val="85000"/>
              </a:lnSpc>
              <a:spcBef>
                <a:spcPct val="0"/>
              </a:spcBef>
              <a:buFontTx/>
              <a:buNone/>
            </a:pPr>
            <a:r>
              <a:rPr lang="sl-SI" altLang="sl-SI" sz="2000">
                <a:solidFill>
                  <a:srgbClr val="00FFFF"/>
                </a:solidFill>
                <a:latin typeface="Georgia" panose="02040502050405020303" pitchFamily="18" charset="0"/>
              </a:rPr>
              <a:t>Človek ne dozori </a:t>
            </a:r>
          </a:p>
          <a:p>
            <a:pPr algn="ctr">
              <a:lnSpc>
                <a:spcPct val="85000"/>
              </a:lnSpc>
              <a:spcBef>
                <a:spcPct val="0"/>
              </a:spcBef>
              <a:buFontTx/>
              <a:buNone/>
            </a:pPr>
            <a:r>
              <a:rPr lang="sl-SI" altLang="sl-SI" sz="2000">
                <a:solidFill>
                  <a:srgbClr val="00FFFF"/>
                </a:solidFill>
                <a:latin typeface="Georgia" panose="02040502050405020303" pitchFamily="18" charset="0"/>
              </a:rPr>
              <a:t>do svojega obraza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brez smeha in čenčarij</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in ne brez poraza.</a:t>
            </a:r>
            <a:br>
              <a:rPr lang="sl-SI" altLang="sl-SI" sz="2000">
                <a:solidFill>
                  <a:srgbClr val="00FFFF"/>
                </a:solidFill>
                <a:latin typeface="Georgia" panose="02040502050405020303" pitchFamily="18" charset="0"/>
              </a:rPr>
            </a:b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Sonce je dolžno, da sveti nam,</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otrok, da pomaga očetu,</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a edina dolžnost naših mam je ta,</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da so dolgo na svetu.</a:t>
            </a:r>
            <a:br>
              <a:rPr lang="sl-SI" altLang="sl-SI" sz="2000">
                <a:solidFill>
                  <a:srgbClr val="00FFFF"/>
                </a:solidFill>
                <a:latin typeface="Georgia" panose="02040502050405020303" pitchFamily="18" charset="0"/>
              </a:rPr>
            </a:b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Tisoč in tisoč zvezd je nad nami,</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tisoč in tisoč zvez med nami,</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da gre po svetu - rama ob rami -</a:t>
            </a: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svetloba z nami.</a:t>
            </a:r>
            <a:br>
              <a:rPr lang="sl-SI" altLang="sl-SI" sz="2000">
                <a:solidFill>
                  <a:srgbClr val="00FFFF"/>
                </a:solidFill>
                <a:latin typeface="Georgia" panose="02040502050405020303" pitchFamily="18" charset="0"/>
              </a:rPr>
            </a:br>
            <a:br>
              <a:rPr lang="sl-SI" altLang="sl-SI" sz="2000">
                <a:solidFill>
                  <a:srgbClr val="00FFFF"/>
                </a:solidFill>
                <a:latin typeface="Georgia" panose="02040502050405020303" pitchFamily="18" charset="0"/>
              </a:rPr>
            </a:br>
            <a:r>
              <a:rPr lang="sl-SI" altLang="sl-SI" sz="2000">
                <a:solidFill>
                  <a:srgbClr val="00FFFF"/>
                </a:solidFill>
                <a:latin typeface="Georgia" panose="02040502050405020303" pitchFamily="18" charset="0"/>
              </a:rPr>
              <a:t>Vse teče in teče in se stiša </a:t>
            </a:r>
          </a:p>
          <a:p>
            <a:pPr algn="ctr">
              <a:lnSpc>
                <a:spcPct val="85000"/>
              </a:lnSpc>
              <a:spcBef>
                <a:spcPct val="0"/>
              </a:spcBef>
              <a:buFontTx/>
              <a:buNone/>
            </a:pPr>
            <a:r>
              <a:rPr lang="sl-SI" altLang="sl-SI" sz="2000">
                <a:solidFill>
                  <a:srgbClr val="00FFFF"/>
                </a:solidFill>
                <a:latin typeface="Georgia" panose="02040502050405020303" pitchFamily="18" charset="0"/>
              </a:rPr>
              <a:t>v tišino. Samo hiša, </a:t>
            </a:r>
          </a:p>
          <a:p>
            <a:pPr algn="ctr">
              <a:lnSpc>
                <a:spcPct val="85000"/>
              </a:lnSpc>
              <a:spcBef>
                <a:spcPct val="0"/>
              </a:spcBef>
              <a:buFontTx/>
              <a:buNone/>
            </a:pPr>
            <a:r>
              <a:rPr lang="sl-SI" altLang="sl-SI" sz="2000">
                <a:solidFill>
                  <a:srgbClr val="00FFFF"/>
                </a:solidFill>
                <a:latin typeface="Georgia" panose="02040502050405020303" pitchFamily="18" charset="0"/>
              </a:rPr>
              <a:t>v kateri duh biva, </a:t>
            </a:r>
          </a:p>
          <a:p>
            <a:pPr algn="ctr">
              <a:lnSpc>
                <a:spcPct val="85000"/>
              </a:lnSpc>
              <a:spcBef>
                <a:spcPct val="0"/>
              </a:spcBef>
              <a:buFontTx/>
              <a:buNone/>
            </a:pPr>
            <a:r>
              <a:rPr lang="sl-SI" altLang="sl-SI" sz="2000">
                <a:solidFill>
                  <a:srgbClr val="00FFFF"/>
                </a:solidFill>
                <a:latin typeface="Georgia" panose="02040502050405020303" pitchFamily="18" charset="0"/>
              </a:rPr>
              <a:t>je neminljiva.</a:t>
            </a:r>
          </a:p>
          <a:p>
            <a:pPr algn="ctr">
              <a:lnSpc>
                <a:spcPct val="85000"/>
              </a:lnSpc>
              <a:spcBef>
                <a:spcPct val="0"/>
              </a:spcBef>
              <a:buFontTx/>
              <a:buNone/>
            </a:pPr>
            <a:endParaRPr lang="sl-SI" altLang="sl-SI" sz="2000">
              <a:solidFill>
                <a:srgbClr val="00FFFF"/>
              </a:solidFill>
              <a:latin typeface="Georgia" panose="02040502050405020303" pitchFamily="18" charset="0"/>
            </a:endParaRPr>
          </a:p>
          <a:p>
            <a:pPr algn="ctr">
              <a:lnSpc>
                <a:spcPct val="85000"/>
              </a:lnSpc>
              <a:spcBef>
                <a:spcPct val="0"/>
              </a:spcBef>
              <a:buFontTx/>
              <a:buNone/>
            </a:pPr>
            <a:r>
              <a:rPr lang="sl-SI" altLang="sl-SI" sz="2000">
                <a:solidFill>
                  <a:srgbClr val="00FFFF"/>
                </a:solidFill>
                <a:latin typeface="Georgia" panose="02040502050405020303" pitchFamily="18" charset="0"/>
              </a:rPr>
              <a:t>Ko zamižiš, šele vidiš:</a:t>
            </a:r>
          </a:p>
          <a:p>
            <a:pPr algn="ctr">
              <a:lnSpc>
                <a:spcPct val="85000"/>
              </a:lnSpc>
              <a:spcBef>
                <a:spcPct val="0"/>
              </a:spcBef>
              <a:buFontTx/>
              <a:buNone/>
            </a:pPr>
            <a:r>
              <a:rPr lang="sl-SI" altLang="sl-SI" sz="2000">
                <a:solidFill>
                  <a:srgbClr val="00FFFF"/>
                </a:solidFill>
                <a:latin typeface="Georgia" panose="02040502050405020303" pitchFamily="18" charset="0"/>
              </a:rPr>
              <a:t>usode trdi prijem.</a:t>
            </a:r>
          </a:p>
          <a:p>
            <a:pPr algn="ctr">
              <a:lnSpc>
                <a:spcPct val="85000"/>
              </a:lnSpc>
              <a:spcBef>
                <a:spcPct val="0"/>
              </a:spcBef>
              <a:buFontTx/>
              <a:buNone/>
            </a:pPr>
            <a:r>
              <a:rPr lang="sl-SI" altLang="sl-SI" sz="2000">
                <a:solidFill>
                  <a:srgbClr val="00FFFF"/>
                </a:solidFill>
                <a:latin typeface="Georgia" panose="02040502050405020303" pitchFamily="18" charset="0"/>
              </a:rPr>
              <a:t>Ko obmolkneš, šele slišiš</a:t>
            </a:r>
          </a:p>
          <a:p>
            <a:pPr algn="ctr">
              <a:lnSpc>
                <a:spcPct val="85000"/>
              </a:lnSpc>
              <a:spcBef>
                <a:spcPct val="0"/>
              </a:spcBef>
              <a:buFontTx/>
              <a:buNone/>
            </a:pPr>
            <a:r>
              <a:rPr lang="sl-SI" altLang="sl-SI" sz="2000">
                <a:solidFill>
                  <a:srgbClr val="00FFFF"/>
                </a:solidFill>
                <a:latin typeface="Georgia" panose="02040502050405020303" pitchFamily="18" charset="0"/>
              </a:rPr>
              <a:t>besed nenajdenih zven.</a:t>
            </a:r>
          </a:p>
          <a:p>
            <a:pPr>
              <a:lnSpc>
                <a:spcPct val="80000"/>
              </a:lnSpc>
            </a:pPr>
            <a:endParaRPr lang="sl-SI" altLang="sl-SI" sz="1600">
              <a:solidFill>
                <a:srgbClr val="00FFFF"/>
              </a:solidFill>
              <a:latin typeface="Georgia" panose="02040502050405020303" pitchFamily="18" charset="0"/>
            </a:endParaRPr>
          </a:p>
        </p:txBody>
      </p:sp>
      <p:sp>
        <p:nvSpPr>
          <p:cNvPr id="35849" name="Rectangle 9">
            <a:extLst>
              <a:ext uri="{FF2B5EF4-FFF2-40B4-BE49-F238E27FC236}">
                <a16:creationId xmlns:a16="http://schemas.microsoft.com/office/drawing/2014/main" id="{882A75D1-20C5-4914-A2E4-97642A186F4D}"/>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44" name="SmartArt Placeholder 3243">
            <a:extLst>
              <a:ext uri="{FF2B5EF4-FFF2-40B4-BE49-F238E27FC236}">
                <a16:creationId xmlns:a16="http://schemas.microsoft.com/office/drawing/2014/main" id="{25FADBCD-F408-499E-878A-A3029FFD1AD3}"/>
              </a:ext>
            </a:extLst>
          </p:cNvPr>
          <p:cNvGraphicFramePr>
            <a:graphicFrameLocks noGrp="1" noChangeAspect="1"/>
          </p:cNvGraphicFramePr>
          <p:nvPr>
            <p:ph type="dgm" idx="1"/>
          </p:nvPr>
        </p:nvGraphicFramePr>
        <p:xfrm>
          <a:off x="1692275" y="1557338"/>
          <a:ext cx="5832475" cy="4545012"/>
        </p:xfrm>
        <a:graphic>
          <a:graphicData uri="http://schemas.openxmlformats.org/drawingml/2006/compatibility">
            <com:legacyDrawing xmlns:com="http://schemas.openxmlformats.org/drawingml/2006/compatibility" spid="_x0000_s3244"/>
          </a:graphicData>
        </a:graphic>
      </p:graphicFrame>
      <p:pic>
        <p:nvPicPr>
          <p:cNvPr id="3252" name="Picture 180" descr="images (13)">
            <a:extLst>
              <a:ext uri="{FF2B5EF4-FFF2-40B4-BE49-F238E27FC236}">
                <a16:creationId xmlns:a16="http://schemas.microsoft.com/office/drawing/2014/main" id="{AB1A1F90-377E-4C13-BAE2-49FCEF26B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412875"/>
            <a:ext cx="1728787" cy="1558925"/>
          </a:xfrm>
          <a:prstGeom prst="rect">
            <a:avLst/>
          </a:prstGeom>
          <a:noFill/>
          <a:extLst>
            <a:ext uri="{909E8E84-426E-40DD-AFC4-6F175D3DCCD1}">
              <a14:hiddenFill xmlns:a14="http://schemas.microsoft.com/office/drawing/2010/main">
                <a:solidFill>
                  <a:srgbClr val="FFFFFF"/>
                </a:solidFill>
              </a14:hiddenFill>
            </a:ext>
          </a:extLst>
        </p:spPr>
      </p:pic>
      <p:pic>
        <p:nvPicPr>
          <p:cNvPr id="3253" name="Picture 181" descr="images (12)">
            <a:extLst>
              <a:ext uri="{FF2B5EF4-FFF2-40B4-BE49-F238E27FC236}">
                <a16:creationId xmlns:a16="http://schemas.microsoft.com/office/drawing/2014/main" id="{9DCB289F-DB1C-410D-8A4A-614F2BE323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836613"/>
            <a:ext cx="1673225" cy="2509837"/>
          </a:xfrm>
          <a:prstGeom prst="rect">
            <a:avLst/>
          </a:prstGeom>
          <a:noFill/>
          <a:extLst>
            <a:ext uri="{909E8E84-426E-40DD-AFC4-6F175D3DCCD1}">
              <a14:hiddenFill xmlns:a14="http://schemas.microsoft.com/office/drawing/2010/main">
                <a:solidFill>
                  <a:srgbClr val="FFFFFF"/>
                </a:solidFill>
              </a14:hiddenFill>
            </a:ext>
          </a:extLst>
        </p:spPr>
      </p:pic>
      <p:pic>
        <p:nvPicPr>
          <p:cNvPr id="3254" name="Picture 182" descr="images (11)">
            <a:extLst>
              <a:ext uri="{FF2B5EF4-FFF2-40B4-BE49-F238E27FC236}">
                <a16:creationId xmlns:a16="http://schemas.microsoft.com/office/drawing/2014/main" id="{55D12BEC-6719-46EB-9F6E-04B3C69058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4941888"/>
            <a:ext cx="1535113" cy="1684337"/>
          </a:xfrm>
          <a:prstGeom prst="rect">
            <a:avLst/>
          </a:prstGeom>
          <a:noFill/>
          <a:extLst>
            <a:ext uri="{909E8E84-426E-40DD-AFC4-6F175D3DCCD1}">
              <a14:hiddenFill xmlns:a14="http://schemas.microsoft.com/office/drawing/2010/main">
                <a:solidFill>
                  <a:srgbClr val="FFFFFF"/>
                </a:solidFill>
              </a14:hiddenFill>
            </a:ext>
          </a:extLst>
        </p:spPr>
      </p:pic>
      <p:sp>
        <p:nvSpPr>
          <p:cNvPr id="3255" name="Rectangle 183">
            <a:extLst>
              <a:ext uri="{FF2B5EF4-FFF2-40B4-BE49-F238E27FC236}">
                <a16:creationId xmlns:a16="http://schemas.microsoft.com/office/drawing/2014/main" id="{F1F5955A-C187-4263-AAF1-A0D2167486B6}"/>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5" name="Picture 5" descr="Sonce">
            <a:extLst>
              <a:ext uri="{FF2B5EF4-FFF2-40B4-BE49-F238E27FC236}">
                <a16:creationId xmlns:a16="http://schemas.microsoft.com/office/drawing/2014/main" id="{12FAC0D0-85EE-42C3-8FAD-0FB37DC5CE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33375"/>
            <a:ext cx="3641725" cy="3744913"/>
          </a:xfrm>
          <a:prstGeom prst="rect">
            <a:avLst/>
          </a:prstGeom>
          <a:noFill/>
          <a:extLst>
            <a:ext uri="{909E8E84-426E-40DD-AFC4-6F175D3DCCD1}">
              <a14:hiddenFill xmlns:a14="http://schemas.microsoft.com/office/drawing/2010/main">
                <a:solidFill>
                  <a:srgbClr val="FFFFFF"/>
                </a:solidFill>
              </a14:hiddenFill>
            </a:ext>
          </a:extLst>
        </p:spPr>
      </p:pic>
      <p:sp>
        <p:nvSpPr>
          <p:cNvPr id="40966" name="Text Box 6">
            <a:extLst>
              <a:ext uri="{FF2B5EF4-FFF2-40B4-BE49-F238E27FC236}">
                <a16:creationId xmlns:a16="http://schemas.microsoft.com/office/drawing/2014/main" id="{4A76C201-ED90-424E-9B7B-18D17BC0EC66}"/>
              </a:ext>
            </a:extLst>
          </p:cNvPr>
          <p:cNvSpPr txBox="1">
            <a:spLocks noChangeArrowheads="1"/>
          </p:cNvSpPr>
          <p:nvPr/>
        </p:nvSpPr>
        <p:spPr bwMode="auto">
          <a:xfrm>
            <a:off x="450850" y="4675188"/>
            <a:ext cx="84899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l-SI" altLang="sl-SI" sz="2800">
                <a:solidFill>
                  <a:srgbClr val="00FFFF"/>
                </a:solidFill>
                <a:latin typeface="Georgia" panose="02040502050405020303" pitchFamily="18" charset="0"/>
              </a:rPr>
              <a:t>Čestitam!!! </a:t>
            </a:r>
          </a:p>
          <a:p>
            <a:pPr algn="ctr"/>
            <a:r>
              <a:rPr lang="sl-SI" altLang="sl-SI" sz="2800">
                <a:solidFill>
                  <a:srgbClr val="00FFFF"/>
                </a:solidFill>
                <a:latin typeface="Georgia" panose="02040502050405020303" pitchFamily="18" charset="0"/>
              </a:rPr>
              <a:t>Tvoja nagrada je branje prve kitice pesmi Drobtinice.</a:t>
            </a:r>
          </a:p>
          <a:p>
            <a:pPr algn="ctr"/>
            <a:r>
              <a:rPr lang="sl-SI" altLang="sl-SI" sz="2800">
                <a:solidFill>
                  <a:srgbClr val="00FFFF"/>
                </a:solidFill>
                <a:latin typeface="Georgia" panose="02040502050405020303" pitchFamily="18" charset="0"/>
              </a:rPr>
              <a:t>Poskušaj jo kar najbolje interpretirati.</a:t>
            </a:r>
          </a:p>
          <a:p>
            <a:pPr algn="ctr"/>
            <a:r>
              <a:rPr lang="sl-SI" altLang="sl-SI" sz="2800">
                <a:solidFill>
                  <a:srgbClr val="00FFFF"/>
                </a:solidFill>
                <a:latin typeface="Georgia" panose="02040502050405020303" pitchFamily="18" charset="0"/>
                <a:sym typeface="Wingdings" panose="05000000000000000000" pitchFamily="2" charset="2"/>
              </a:rPr>
              <a:t></a:t>
            </a:r>
            <a:endParaRPr lang="sl-SI" altLang="sl-SI" sz="2800">
              <a:solidFill>
                <a:srgbClr val="00FFFF"/>
              </a:solidFill>
              <a:latin typeface="Georgia" panose="02040502050405020303" pitchFamily="18" charset="0"/>
            </a:endParaRPr>
          </a:p>
        </p:txBody>
      </p:sp>
      <p:sp>
        <p:nvSpPr>
          <p:cNvPr id="40967" name="Rectangle 7">
            <a:extLst>
              <a:ext uri="{FF2B5EF4-FFF2-40B4-BE49-F238E27FC236}">
                <a16:creationId xmlns:a16="http://schemas.microsoft.com/office/drawing/2014/main" id="{C1C5BBD4-332C-4C6D-A45F-4026E5F1EC6B}"/>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965798AF-FEB1-4511-9506-049F4DC7FE27}"/>
              </a:ext>
            </a:extLst>
          </p:cNvPr>
          <p:cNvSpPr>
            <a:spLocks noGrp="1" noChangeArrowheads="1"/>
          </p:cNvSpPr>
          <p:nvPr>
            <p:ph type="body" idx="1"/>
          </p:nvPr>
        </p:nvSpPr>
        <p:spPr/>
        <p:txBody>
          <a:bodyPr/>
          <a:lstStyle/>
          <a:p>
            <a:pPr algn="ctr">
              <a:buFontTx/>
              <a:buNone/>
            </a:pPr>
            <a:r>
              <a:rPr lang="sl-SI" altLang="sl-SI" sz="4000">
                <a:solidFill>
                  <a:srgbClr val="00FFFF"/>
                </a:solidFill>
                <a:latin typeface="Georgia" panose="02040502050405020303" pitchFamily="18" charset="0"/>
              </a:rPr>
              <a:t>Na svetu si, da gledaš sonce.</a:t>
            </a:r>
            <a:br>
              <a:rPr lang="sl-SI" altLang="sl-SI" sz="4000">
                <a:solidFill>
                  <a:srgbClr val="00FFFF"/>
                </a:solidFill>
                <a:latin typeface="Georgia" panose="02040502050405020303" pitchFamily="18" charset="0"/>
              </a:rPr>
            </a:br>
            <a:r>
              <a:rPr lang="sl-SI" altLang="sl-SI" sz="4000">
                <a:solidFill>
                  <a:srgbClr val="00FFFF"/>
                </a:solidFill>
                <a:latin typeface="Georgia" panose="02040502050405020303" pitchFamily="18" charset="0"/>
              </a:rPr>
              <a:t>Na svetu si, da greš za soncem.</a:t>
            </a:r>
            <a:br>
              <a:rPr lang="sl-SI" altLang="sl-SI" sz="4000">
                <a:solidFill>
                  <a:srgbClr val="00FFFF"/>
                </a:solidFill>
                <a:latin typeface="Georgia" panose="02040502050405020303" pitchFamily="18" charset="0"/>
              </a:rPr>
            </a:br>
            <a:r>
              <a:rPr lang="sl-SI" altLang="sl-SI" sz="4000">
                <a:solidFill>
                  <a:srgbClr val="00FFFF"/>
                </a:solidFill>
                <a:latin typeface="Georgia" panose="02040502050405020303" pitchFamily="18" charset="0"/>
              </a:rPr>
              <a:t>Na svetu si, da sam si sonce</a:t>
            </a:r>
            <a:br>
              <a:rPr lang="sl-SI" altLang="sl-SI" sz="4000">
                <a:solidFill>
                  <a:srgbClr val="00FFFF"/>
                </a:solidFill>
                <a:latin typeface="Georgia" panose="02040502050405020303" pitchFamily="18" charset="0"/>
              </a:rPr>
            </a:br>
            <a:r>
              <a:rPr lang="sl-SI" altLang="sl-SI" sz="4000">
                <a:solidFill>
                  <a:srgbClr val="00FFFF"/>
                </a:solidFill>
                <a:latin typeface="Georgia" panose="02040502050405020303" pitchFamily="18" charset="0"/>
              </a:rPr>
              <a:t>in da s sveta odganjaš - sence.</a:t>
            </a:r>
          </a:p>
        </p:txBody>
      </p:sp>
      <p:sp>
        <p:nvSpPr>
          <p:cNvPr id="41989" name="Rectangle 5">
            <a:extLst>
              <a:ext uri="{FF2B5EF4-FFF2-40B4-BE49-F238E27FC236}">
                <a16:creationId xmlns:a16="http://schemas.microsoft.com/office/drawing/2014/main" id="{79403114-E05B-42DE-9A54-4EF80C5E6D42}"/>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27F449B-15CC-4971-96DA-3A68EB1F9BBA}"/>
              </a:ext>
            </a:extLst>
          </p:cNvPr>
          <p:cNvSpPr>
            <a:spLocks noGrp="1" noChangeArrowheads="1"/>
          </p:cNvSpPr>
          <p:nvPr>
            <p:ph type="title"/>
          </p:nvPr>
        </p:nvSpPr>
        <p:spPr>
          <a:xfrm>
            <a:off x="395288" y="549275"/>
            <a:ext cx="8229600" cy="1143000"/>
          </a:xfrm>
        </p:spPr>
        <p:txBody>
          <a:bodyPr/>
          <a:lstStyle/>
          <a:p>
            <a:r>
              <a:rPr lang="sl-SI" altLang="sl-SI" sz="4000">
                <a:solidFill>
                  <a:srgbClr val="00FFFF"/>
                </a:solidFill>
                <a:latin typeface="Kelt Caps Freehand" pitchFamily="34" charset="0"/>
              </a:rPr>
              <a:t>KVIZ!!!</a:t>
            </a:r>
            <a:br>
              <a:rPr lang="sl-SI" altLang="sl-SI" sz="4000">
                <a:solidFill>
                  <a:srgbClr val="00FFFF"/>
                </a:solidFill>
                <a:latin typeface="Kelt Caps Freehand" pitchFamily="34" charset="0"/>
              </a:rPr>
            </a:br>
            <a:endParaRPr lang="sl-SI" altLang="sl-SI" sz="4000">
              <a:solidFill>
                <a:srgbClr val="00FFFF"/>
              </a:solidFill>
              <a:latin typeface="Kelt Caps Freehand" pitchFamily="34" charset="0"/>
            </a:endParaRPr>
          </a:p>
        </p:txBody>
      </p:sp>
      <p:sp>
        <p:nvSpPr>
          <p:cNvPr id="43011" name="Rectangle 3">
            <a:extLst>
              <a:ext uri="{FF2B5EF4-FFF2-40B4-BE49-F238E27FC236}">
                <a16:creationId xmlns:a16="http://schemas.microsoft.com/office/drawing/2014/main" id="{B34FCAAB-AC10-4A46-8AF6-2DB76446A767}"/>
              </a:ext>
            </a:extLst>
          </p:cNvPr>
          <p:cNvSpPr>
            <a:spLocks noGrp="1" noChangeArrowheads="1"/>
          </p:cNvSpPr>
          <p:nvPr>
            <p:ph type="body" idx="1"/>
          </p:nvPr>
        </p:nvSpPr>
        <p:spPr/>
        <p:txBody>
          <a:bodyPr/>
          <a:lstStyle/>
          <a:p>
            <a:pPr algn="ctr">
              <a:buFontTx/>
              <a:buNone/>
            </a:pPr>
            <a:r>
              <a:rPr lang="sl-SI" altLang="sl-SI" sz="2800">
                <a:solidFill>
                  <a:srgbClr val="00FFFF"/>
                </a:solidFill>
                <a:latin typeface="Georgia" panose="02040502050405020303" pitchFamily="18" charset="0"/>
              </a:rPr>
              <a:t>Imeli bomo kratek kviz o osebi, lahko ugibate o komu ...</a:t>
            </a:r>
          </a:p>
          <a:p>
            <a:pPr algn="ctr">
              <a:buFontTx/>
              <a:buNone/>
            </a:pPr>
            <a:endParaRPr lang="sl-SI" altLang="sl-SI" sz="2800">
              <a:solidFill>
                <a:srgbClr val="00FFFF"/>
              </a:solidFill>
              <a:latin typeface="Georgia" panose="02040502050405020303" pitchFamily="18" charset="0"/>
            </a:endParaRPr>
          </a:p>
          <a:p>
            <a:pPr algn="ctr">
              <a:buFontTx/>
              <a:buNone/>
            </a:pPr>
            <a:r>
              <a:rPr lang="sl-SI" altLang="sl-SI" sz="2800">
                <a:solidFill>
                  <a:srgbClr val="00FFFF"/>
                </a:solidFill>
                <a:latin typeface="Georgia" panose="02040502050405020303" pitchFamily="18" charset="0"/>
              </a:rPr>
              <a:t>DA, to je Tone Pavček!!!</a:t>
            </a:r>
          </a:p>
          <a:p>
            <a:pPr algn="ctr">
              <a:buFontTx/>
              <a:buNone/>
            </a:pPr>
            <a:endParaRPr lang="sl-SI" altLang="sl-SI" sz="2800">
              <a:solidFill>
                <a:srgbClr val="00FFFF"/>
              </a:solidFill>
              <a:latin typeface="Georgia" panose="02040502050405020303" pitchFamily="18" charset="0"/>
            </a:endParaRPr>
          </a:p>
          <a:p>
            <a:pPr algn="ctr">
              <a:buFontTx/>
              <a:buNone/>
            </a:pPr>
            <a:r>
              <a:rPr lang="sl-SI" altLang="sl-SI" sz="2800">
                <a:solidFill>
                  <a:srgbClr val="00FFFF"/>
                </a:solidFill>
                <a:latin typeface="Georgia" panose="02040502050405020303" pitchFamily="18" charset="0"/>
              </a:rPr>
              <a:t>Preverili bomo vašo splošno razgledanost, pozornost pri urah in spomin.</a:t>
            </a:r>
          </a:p>
          <a:p>
            <a:pPr algn="ctr">
              <a:buFontTx/>
              <a:buNone/>
            </a:pPr>
            <a:endParaRPr lang="sl-SI" altLang="sl-SI" sz="2800">
              <a:solidFill>
                <a:srgbClr val="00FFFF"/>
              </a:solidFill>
              <a:latin typeface="Georgia" panose="02040502050405020303" pitchFamily="18" charset="0"/>
            </a:endParaRPr>
          </a:p>
          <a:p>
            <a:pPr algn="ctr">
              <a:buFontTx/>
              <a:buNone/>
            </a:pPr>
            <a:r>
              <a:rPr lang="sl-SI" altLang="sl-SI" sz="2800">
                <a:solidFill>
                  <a:srgbClr val="00FFFF"/>
                </a:solidFill>
                <a:latin typeface="Georgia" panose="02040502050405020303" pitchFamily="18" charset="0"/>
              </a:rPr>
              <a:t>Pa začnimo!!!</a:t>
            </a:r>
          </a:p>
        </p:txBody>
      </p:sp>
      <p:sp>
        <p:nvSpPr>
          <p:cNvPr id="43012" name="Rectangle 4">
            <a:extLst>
              <a:ext uri="{FF2B5EF4-FFF2-40B4-BE49-F238E27FC236}">
                <a16:creationId xmlns:a16="http://schemas.microsoft.com/office/drawing/2014/main" id="{43E31A90-419F-435D-8289-0EC17B729950}"/>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C7051AA-A33F-4EA0-A293-AA9B2B02746F}"/>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1. vprašanje:</a:t>
            </a:r>
          </a:p>
        </p:txBody>
      </p:sp>
      <p:sp>
        <p:nvSpPr>
          <p:cNvPr id="44035" name="Rectangle 3">
            <a:extLst>
              <a:ext uri="{FF2B5EF4-FFF2-40B4-BE49-F238E27FC236}">
                <a16:creationId xmlns:a16="http://schemas.microsoft.com/office/drawing/2014/main" id="{CCDB0DFF-AAA5-4B8A-A469-F256B504E2B6}"/>
              </a:ext>
            </a:extLst>
          </p:cNvPr>
          <p:cNvSpPr>
            <a:spLocks noGrp="1" noChangeArrowheads="1"/>
          </p:cNvSpPr>
          <p:nvPr>
            <p:ph type="body" idx="1"/>
          </p:nvPr>
        </p:nvSpPr>
        <p:spPr>
          <a:xfrm>
            <a:off x="468313" y="1773238"/>
            <a:ext cx="8229600" cy="3743325"/>
          </a:xfrm>
        </p:spPr>
        <p:txBody>
          <a:bodyPr/>
          <a:lstStyle/>
          <a:p>
            <a:pPr marL="381000" indent="-381000" algn="ctr">
              <a:buFontTx/>
              <a:buNone/>
            </a:pPr>
            <a:r>
              <a:rPr lang="sl-SI" altLang="sl-SI" u="sng">
                <a:solidFill>
                  <a:srgbClr val="00FFFF"/>
                </a:solidFill>
                <a:latin typeface="Georgia" panose="02040502050405020303" pitchFamily="18" charset="0"/>
              </a:rPr>
              <a:t>Kako je ime Tonetu Pavčku?</a:t>
            </a:r>
          </a:p>
          <a:p>
            <a:pPr marL="381000" indent="-381000" algn="ctr">
              <a:buFontTx/>
              <a:buNone/>
            </a:pPr>
            <a:endParaRPr lang="sl-SI" altLang="sl-SI">
              <a:solidFill>
                <a:srgbClr val="00FFFF"/>
              </a:solidFill>
              <a:latin typeface="Georgia" panose="02040502050405020303" pitchFamily="18" charset="0"/>
            </a:endParaRPr>
          </a:p>
          <a:p>
            <a:pPr marL="381000" indent="-381000" algn="ctr">
              <a:buFontTx/>
              <a:buAutoNum type="alphaLcParenR"/>
            </a:pPr>
            <a:r>
              <a:rPr lang="sl-SI" altLang="sl-SI">
                <a:solidFill>
                  <a:srgbClr val="00FFFF"/>
                </a:solidFill>
                <a:latin typeface="Georgia" panose="02040502050405020303" pitchFamily="18" charset="0"/>
              </a:rPr>
              <a:t> Janez</a:t>
            </a:r>
          </a:p>
          <a:p>
            <a:pPr marL="381000" indent="-381000" algn="ctr">
              <a:buFontTx/>
              <a:buAutoNum type="alphaLcParenR"/>
            </a:pPr>
            <a:r>
              <a:rPr lang="sl-SI" altLang="sl-SI">
                <a:solidFill>
                  <a:srgbClr val="00FFFF"/>
                </a:solidFill>
                <a:latin typeface="Georgia" panose="02040502050405020303" pitchFamily="18" charset="0"/>
              </a:rPr>
              <a:t> Tone</a:t>
            </a:r>
          </a:p>
          <a:p>
            <a:pPr marL="381000" indent="-381000" algn="ctr">
              <a:buFontTx/>
              <a:buAutoNum type="alphaLcParenR"/>
            </a:pPr>
            <a:r>
              <a:rPr lang="sl-SI" altLang="sl-SI">
                <a:solidFill>
                  <a:srgbClr val="00FFFF"/>
                </a:solidFill>
                <a:latin typeface="Georgia" panose="02040502050405020303" pitchFamily="18" charset="0"/>
              </a:rPr>
              <a:t> Giuseppe</a:t>
            </a:r>
          </a:p>
          <a:p>
            <a:pPr marL="381000" indent="-381000" algn="ctr">
              <a:buFontTx/>
              <a:buAutoNum type="alphaLcParenR"/>
            </a:pPr>
            <a:r>
              <a:rPr lang="sl-SI" altLang="sl-SI">
                <a:solidFill>
                  <a:srgbClr val="00FFFF"/>
                </a:solidFill>
                <a:latin typeface="Georgia" panose="02040502050405020303" pitchFamily="18" charset="0"/>
              </a:rPr>
              <a:t> Sergej</a:t>
            </a:r>
          </a:p>
          <a:p>
            <a:pPr marL="381000" indent="-381000" algn="ctr">
              <a:buFontTx/>
              <a:buAutoNum type="alphaLcParenR"/>
            </a:pPr>
            <a:endParaRPr lang="sl-SI" altLang="sl-SI">
              <a:solidFill>
                <a:srgbClr val="00FFFF"/>
              </a:solidFill>
              <a:latin typeface="Georgia" panose="02040502050405020303" pitchFamily="18" charset="0"/>
            </a:endParaRPr>
          </a:p>
        </p:txBody>
      </p:sp>
      <p:sp>
        <p:nvSpPr>
          <p:cNvPr id="44036" name="Rectangle 4">
            <a:extLst>
              <a:ext uri="{FF2B5EF4-FFF2-40B4-BE49-F238E27FC236}">
                <a16:creationId xmlns:a16="http://schemas.microsoft.com/office/drawing/2014/main" id="{85DCAEF3-DA21-4B76-B79E-ECEA380282D7}"/>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0F4FDE9-86C3-4556-BCF4-3184AF934311}"/>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2. vprašanje:</a:t>
            </a:r>
          </a:p>
        </p:txBody>
      </p:sp>
      <p:sp>
        <p:nvSpPr>
          <p:cNvPr id="45059" name="Rectangle 3">
            <a:extLst>
              <a:ext uri="{FF2B5EF4-FFF2-40B4-BE49-F238E27FC236}">
                <a16:creationId xmlns:a16="http://schemas.microsoft.com/office/drawing/2014/main" id="{58585FB7-71C2-40E3-AA5C-64580DFBD9BE}"/>
              </a:ext>
            </a:extLst>
          </p:cNvPr>
          <p:cNvSpPr>
            <a:spLocks noGrp="1" noChangeArrowheads="1"/>
          </p:cNvSpPr>
          <p:nvPr>
            <p:ph type="body" idx="1"/>
          </p:nvPr>
        </p:nvSpPr>
        <p:spPr/>
        <p:txBody>
          <a:bodyPr/>
          <a:lstStyle/>
          <a:p>
            <a:pPr marL="609600" indent="-609600" algn="ctr">
              <a:buFontTx/>
              <a:buNone/>
            </a:pPr>
            <a:r>
              <a:rPr lang="sl-SI" altLang="sl-SI" sz="2800" u="sng">
                <a:solidFill>
                  <a:srgbClr val="00FFFF"/>
                </a:solidFill>
                <a:latin typeface="Georgia" panose="02040502050405020303" pitchFamily="18" charset="0"/>
              </a:rPr>
              <a:t>Kaj je intimizem?</a:t>
            </a:r>
          </a:p>
          <a:p>
            <a:pPr marL="609600" indent="-609600" algn="ctr">
              <a:buFontTx/>
              <a:buAutoNum type="alphaLcParenR"/>
            </a:pPr>
            <a:r>
              <a:rPr lang="sl-SI" altLang="sl-SI" sz="2800">
                <a:solidFill>
                  <a:srgbClr val="00FFFF"/>
                </a:solidFill>
                <a:latin typeface="Georgia" panose="02040502050405020303" pitchFamily="18" charset="0"/>
              </a:rPr>
              <a:t>spolni odnos, posredno omenjen v pesmi</a:t>
            </a:r>
          </a:p>
          <a:p>
            <a:pPr marL="609600" indent="-609600" algn="ctr">
              <a:buFontTx/>
              <a:buAutoNum type="alphaLcParenR"/>
            </a:pPr>
            <a:r>
              <a:rPr lang="sl-SI" altLang="sl-SI" sz="2800">
                <a:solidFill>
                  <a:srgbClr val="00FFFF"/>
                </a:solidFill>
                <a:latin typeface="Georgia" panose="02040502050405020303" pitchFamily="18" charset="0"/>
              </a:rPr>
              <a:t>sposobnost pesnika, da v pesmi ‘med vrsticami’ izrazi svoj odnos do zasebnega življenja bralca pesmi</a:t>
            </a:r>
          </a:p>
          <a:p>
            <a:pPr marL="609600" indent="-609600" algn="ctr">
              <a:buFontTx/>
              <a:buAutoNum type="alphaLcParenR"/>
            </a:pPr>
            <a:r>
              <a:rPr lang="sl-SI" altLang="sl-SI" sz="2800">
                <a:solidFill>
                  <a:srgbClr val="00FFFF"/>
                </a:solidFill>
                <a:latin typeface="Georgia" panose="02040502050405020303" pitchFamily="18" charset="0"/>
              </a:rPr>
              <a:t>obdobje, v katerem so pesmi iz vojne tematike prešle na človekovo notranje doživljanje</a:t>
            </a:r>
          </a:p>
          <a:p>
            <a:pPr marL="609600" indent="-609600" algn="ctr">
              <a:buFontTx/>
              <a:buAutoNum type="alphaLcParenR"/>
            </a:pPr>
            <a:r>
              <a:rPr lang="sl-SI" altLang="sl-SI" sz="2800">
                <a:solidFill>
                  <a:srgbClr val="00FFFF"/>
                </a:solidFill>
                <a:latin typeface="Georgia" panose="02040502050405020303" pitchFamily="18" charset="0"/>
              </a:rPr>
              <a:t>nagnjenje bralca, da sporočilo pesmi upošteva v svojem intimnem življenju</a:t>
            </a:r>
          </a:p>
        </p:txBody>
      </p:sp>
      <p:sp>
        <p:nvSpPr>
          <p:cNvPr id="45060" name="Rectangle 4">
            <a:extLst>
              <a:ext uri="{FF2B5EF4-FFF2-40B4-BE49-F238E27FC236}">
                <a16:creationId xmlns:a16="http://schemas.microsoft.com/office/drawing/2014/main" id="{25FD2A5D-9358-4A00-9B4E-661CC9469615}"/>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069D65C-8620-4293-8A8B-587E37D6C86A}"/>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3. vprašanje:</a:t>
            </a:r>
          </a:p>
        </p:txBody>
      </p:sp>
      <p:sp>
        <p:nvSpPr>
          <p:cNvPr id="46083" name="Rectangle 3">
            <a:extLst>
              <a:ext uri="{FF2B5EF4-FFF2-40B4-BE49-F238E27FC236}">
                <a16:creationId xmlns:a16="http://schemas.microsoft.com/office/drawing/2014/main" id="{2BAB9A9D-6D31-489E-AFCA-C78A67FA49B7}"/>
              </a:ext>
            </a:extLst>
          </p:cNvPr>
          <p:cNvSpPr>
            <a:spLocks noGrp="1" noChangeArrowheads="1"/>
          </p:cNvSpPr>
          <p:nvPr>
            <p:ph type="body" idx="1"/>
          </p:nvPr>
        </p:nvSpPr>
        <p:spPr/>
        <p:txBody>
          <a:bodyPr/>
          <a:lstStyle/>
          <a:p>
            <a:pPr>
              <a:lnSpc>
                <a:spcPct val="90000"/>
              </a:lnSpc>
              <a:buFontTx/>
              <a:buNone/>
            </a:pPr>
            <a:r>
              <a:rPr lang="sl-SI" altLang="sl-SI" u="sng">
                <a:solidFill>
                  <a:srgbClr val="00FFFF"/>
                </a:solidFill>
                <a:latin typeface="Georgia" panose="02040502050405020303" pitchFamily="18" charset="0"/>
              </a:rPr>
              <a:t>Kakšen je vzrok za mračnejše razpoloženje v nekaterih Pavčkovih pesmih?</a:t>
            </a:r>
          </a:p>
          <a:p>
            <a:pPr>
              <a:lnSpc>
                <a:spcPct val="90000"/>
              </a:lnSpc>
              <a:buFontTx/>
              <a:buNone/>
            </a:pPr>
            <a:endParaRPr lang="sl-SI" altLang="sl-SI" u="sng">
              <a:solidFill>
                <a:srgbClr val="00FFFF"/>
              </a:solidFill>
              <a:latin typeface="Georgia" panose="02040502050405020303" pitchFamily="18" charset="0"/>
            </a:endParaRPr>
          </a:p>
          <a:p>
            <a:pPr>
              <a:lnSpc>
                <a:spcPct val="90000"/>
              </a:lnSpc>
              <a:buFontTx/>
              <a:buNone/>
            </a:pPr>
            <a:r>
              <a:rPr lang="sl-SI" altLang="sl-SI">
                <a:solidFill>
                  <a:srgbClr val="00FFFF"/>
                </a:solidFill>
                <a:latin typeface="Georgia" panose="02040502050405020303" pitchFamily="18" charset="0"/>
              </a:rPr>
              <a:t>a) njegov sin Marko je naredil samomor</a:t>
            </a:r>
          </a:p>
          <a:p>
            <a:pPr>
              <a:lnSpc>
                <a:spcPct val="90000"/>
              </a:lnSpc>
              <a:buFontTx/>
              <a:buNone/>
            </a:pPr>
            <a:r>
              <a:rPr lang="sl-SI" altLang="sl-SI">
                <a:solidFill>
                  <a:srgbClr val="00FFFF"/>
                </a:solidFill>
                <a:latin typeface="Georgia" panose="02040502050405020303" pitchFamily="18" charset="0"/>
              </a:rPr>
              <a:t>b) žena je zaklala njegovega psa Đonija</a:t>
            </a:r>
          </a:p>
          <a:p>
            <a:pPr>
              <a:lnSpc>
                <a:spcPct val="90000"/>
              </a:lnSpc>
              <a:buFontTx/>
              <a:buNone/>
            </a:pPr>
            <a:r>
              <a:rPr lang="sl-SI" altLang="sl-SI">
                <a:solidFill>
                  <a:srgbClr val="00FFFF"/>
                </a:solidFill>
                <a:latin typeface="Georgia" panose="02040502050405020303" pitchFamily="18" charset="0"/>
              </a:rPr>
              <a:t>c) imel je obdobje brez navdihov, postal je depresiven in preveč pil</a:t>
            </a:r>
          </a:p>
          <a:p>
            <a:pPr>
              <a:lnSpc>
                <a:spcPct val="90000"/>
              </a:lnSpc>
              <a:buFontTx/>
              <a:buNone/>
            </a:pPr>
            <a:r>
              <a:rPr lang="sl-SI" altLang="sl-SI">
                <a:solidFill>
                  <a:srgbClr val="00FFFF"/>
                </a:solidFill>
                <a:latin typeface="Georgia" panose="02040502050405020303" pitchFamily="18" charset="0"/>
              </a:rPr>
              <a:t>d) na prehodu je povozil študentko Lucijo, ki je nato umrla</a:t>
            </a:r>
          </a:p>
        </p:txBody>
      </p:sp>
      <p:sp>
        <p:nvSpPr>
          <p:cNvPr id="46084" name="Rectangle 4">
            <a:extLst>
              <a:ext uri="{FF2B5EF4-FFF2-40B4-BE49-F238E27FC236}">
                <a16:creationId xmlns:a16="http://schemas.microsoft.com/office/drawing/2014/main" id="{5F19D8B6-BFD4-446D-9C7D-A1B6D6B493D3}"/>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AC3010C-5F1C-4CB4-8BEB-D88A0170A9BA}"/>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4. vprašanje:</a:t>
            </a:r>
          </a:p>
        </p:txBody>
      </p:sp>
      <p:sp>
        <p:nvSpPr>
          <p:cNvPr id="47107" name="Rectangle 3">
            <a:extLst>
              <a:ext uri="{FF2B5EF4-FFF2-40B4-BE49-F238E27FC236}">
                <a16:creationId xmlns:a16="http://schemas.microsoft.com/office/drawing/2014/main" id="{13B525C7-7F22-4B19-A5DB-9797F516D14F}"/>
              </a:ext>
            </a:extLst>
          </p:cNvPr>
          <p:cNvSpPr>
            <a:spLocks noGrp="1" noChangeArrowheads="1"/>
          </p:cNvSpPr>
          <p:nvPr>
            <p:ph type="body" idx="1"/>
          </p:nvPr>
        </p:nvSpPr>
        <p:spPr/>
        <p:txBody>
          <a:bodyPr/>
          <a:lstStyle/>
          <a:p>
            <a:pPr marL="609600" indent="-609600" algn="ctr">
              <a:buFontTx/>
              <a:buNone/>
            </a:pPr>
            <a:r>
              <a:rPr lang="sl-SI" altLang="sl-SI" u="sng">
                <a:solidFill>
                  <a:srgbClr val="00FFFF"/>
                </a:solidFill>
                <a:latin typeface="Georgia" panose="02040502050405020303" pitchFamily="18" charset="0"/>
              </a:rPr>
              <a:t>O čem govori njegova pesem Nova faca?</a:t>
            </a:r>
          </a:p>
          <a:p>
            <a:pPr marL="609600" indent="-609600" algn="ctr">
              <a:buFontTx/>
              <a:buNone/>
            </a:pPr>
            <a:endParaRPr lang="sl-SI" altLang="sl-SI" u="sng">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o plastični operaciji njegove hčerke Saše</a:t>
            </a:r>
          </a:p>
          <a:p>
            <a:pPr marL="609600" indent="-609600">
              <a:buFontTx/>
              <a:buAutoNum type="alphaLcParenR"/>
            </a:pPr>
            <a:r>
              <a:rPr lang="sl-SI" altLang="sl-SI">
                <a:solidFill>
                  <a:srgbClr val="00FFFF"/>
                </a:solidFill>
                <a:latin typeface="Georgia" panose="02040502050405020303" pitchFamily="18" charset="0"/>
              </a:rPr>
              <a:t>o Pavčkovi ljubezni na prvi pogled do nove asistentke pri Cankarjevi založbi</a:t>
            </a:r>
          </a:p>
          <a:p>
            <a:pPr marL="609600" indent="-609600">
              <a:buFontTx/>
              <a:buAutoNum type="alphaLcParenR"/>
            </a:pPr>
            <a:r>
              <a:rPr lang="sl-SI" altLang="sl-SI">
                <a:solidFill>
                  <a:srgbClr val="00FFFF"/>
                </a:solidFill>
                <a:latin typeface="Georgia" panose="02040502050405020303" pitchFamily="18" charset="0"/>
              </a:rPr>
              <a:t>o rojstvu novega dečka, vnuka Maja</a:t>
            </a:r>
          </a:p>
          <a:p>
            <a:pPr marL="609600" indent="-609600">
              <a:buFontTx/>
              <a:buAutoNum type="alphaLcParenR"/>
            </a:pPr>
            <a:r>
              <a:rPr lang="sl-SI" altLang="sl-SI">
                <a:solidFill>
                  <a:srgbClr val="00FFFF"/>
                </a:solidFill>
                <a:latin typeface="Georgia" panose="02040502050405020303" pitchFamily="18" charset="0"/>
              </a:rPr>
              <a:t>o zaljubljenosti nekega dečka</a:t>
            </a:r>
          </a:p>
        </p:txBody>
      </p:sp>
      <p:sp>
        <p:nvSpPr>
          <p:cNvPr id="47108" name="Rectangle 4">
            <a:extLst>
              <a:ext uri="{FF2B5EF4-FFF2-40B4-BE49-F238E27FC236}">
                <a16:creationId xmlns:a16="http://schemas.microsoft.com/office/drawing/2014/main" id="{A18D7F0D-7DC0-48C4-AB20-22A11CDA2CF8}"/>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FFC6289-5C13-4798-9EF4-5B21246D753D}"/>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5. vprašanje:</a:t>
            </a:r>
          </a:p>
        </p:txBody>
      </p:sp>
      <p:sp>
        <p:nvSpPr>
          <p:cNvPr id="48131" name="Rectangle 3">
            <a:extLst>
              <a:ext uri="{FF2B5EF4-FFF2-40B4-BE49-F238E27FC236}">
                <a16:creationId xmlns:a16="http://schemas.microsoft.com/office/drawing/2014/main" id="{1A57C5F3-6692-4021-ADD7-A8EE38CC2182}"/>
              </a:ext>
            </a:extLst>
          </p:cNvPr>
          <p:cNvSpPr>
            <a:spLocks noGrp="1" noChangeArrowheads="1"/>
          </p:cNvSpPr>
          <p:nvPr>
            <p:ph type="body" idx="1"/>
          </p:nvPr>
        </p:nvSpPr>
        <p:spPr/>
        <p:txBody>
          <a:bodyPr/>
          <a:lstStyle/>
          <a:p>
            <a:pPr marL="609600" indent="-609600">
              <a:buFontTx/>
              <a:buNone/>
            </a:pPr>
            <a:r>
              <a:rPr lang="sl-SI" altLang="sl-SI" u="sng">
                <a:solidFill>
                  <a:srgbClr val="00FFFF"/>
                </a:solidFill>
                <a:latin typeface="Georgia" panose="02040502050405020303" pitchFamily="18" charset="0"/>
              </a:rPr>
              <a:t>Kdaj in kako je umrl Tone Pavček?</a:t>
            </a:r>
          </a:p>
          <a:p>
            <a:pPr marL="609600" indent="-609600">
              <a:buFontTx/>
              <a:buNone/>
            </a:pPr>
            <a:endParaRPr lang="sl-SI" altLang="sl-SI">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17. 4. 2008 zaradi možganske kapi</a:t>
            </a:r>
          </a:p>
          <a:p>
            <a:pPr marL="609600" indent="-609600">
              <a:buFontTx/>
              <a:buAutoNum type="alphaLcParenR"/>
            </a:pPr>
            <a:r>
              <a:rPr lang="sl-SI" altLang="sl-SI">
                <a:solidFill>
                  <a:srgbClr val="00FFFF"/>
                </a:solidFill>
                <a:latin typeface="Georgia" panose="02040502050405020303" pitchFamily="18" charset="0"/>
              </a:rPr>
              <a:t>29. 12. 2003 v avtomobilski nesreči</a:t>
            </a:r>
          </a:p>
          <a:p>
            <a:pPr marL="609600" indent="-609600">
              <a:buFontTx/>
              <a:buAutoNum type="alphaLcParenR"/>
            </a:pPr>
            <a:r>
              <a:rPr lang="sl-SI" altLang="sl-SI">
                <a:solidFill>
                  <a:srgbClr val="00FFFF"/>
                </a:solidFill>
                <a:latin typeface="Georgia" panose="02040502050405020303" pitchFamily="18" charset="0"/>
              </a:rPr>
              <a:t>30. 2. 2007  zaradi užitja acetilsalicilne kisline</a:t>
            </a:r>
          </a:p>
          <a:p>
            <a:pPr marL="609600" indent="-609600">
              <a:buFontTx/>
              <a:buAutoNum type="alphaLcParenR"/>
            </a:pPr>
            <a:r>
              <a:rPr lang="sl-SI" altLang="sl-SI">
                <a:solidFill>
                  <a:srgbClr val="00FFFF"/>
                </a:solidFill>
                <a:latin typeface="Georgia" panose="02040502050405020303" pitchFamily="18" charset="0"/>
              </a:rPr>
              <a:t>13. 8. 1999 – naredil je samomor </a:t>
            </a:r>
          </a:p>
          <a:p>
            <a:pPr marL="609600" indent="-609600">
              <a:buFontTx/>
              <a:buAutoNum type="alphaLcParenR"/>
            </a:pPr>
            <a:endParaRPr lang="sl-SI" altLang="sl-SI">
              <a:solidFill>
                <a:srgbClr val="00FFFF"/>
              </a:solidFill>
              <a:latin typeface="Georgia" panose="02040502050405020303" pitchFamily="18" charset="0"/>
            </a:endParaRPr>
          </a:p>
          <a:p>
            <a:pPr marL="609600" indent="-609600">
              <a:buFontTx/>
              <a:buNone/>
            </a:pPr>
            <a:endParaRPr lang="sl-SI" altLang="sl-SI">
              <a:solidFill>
                <a:srgbClr val="00FFFF"/>
              </a:solidFill>
              <a:latin typeface="Georgia" panose="02040502050405020303" pitchFamily="18" charset="0"/>
            </a:endParaRPr>
          </a:p>
        </p:txBody>
      </p:sp>
      <p:sp>
        <p:nvSpPr>
          <p:cNvPr id="48132" name="Rectangle 4">
            <a:extLst>
              <a:ext uri="{FF2B5EF4-FFF2-40B4-BE49-F238E27FC236}">
                <a16:creationId xmlns:a16="http://schemas.microsoft.com/office/drawing/2014/main" id="{5AFC8C9B-961F-46AB-BC90-F23D45549C30}"/>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0DC6AA4-6C6B-4B23-BE45-0D8CCB22FC5F}"/>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6. vprašanje:</a:t>
            </a:r>
          </a:p>
        </p:txBody>
      </p:sp>
      <p:sp>
        <p:nvSpPr>
          <p:cNvPr id="49155" name="Rectangle 3">
            <a:extLst>
              <a:ext uri="{FF2B5EF4-FFF2-40B4-BE49-F238E27FC236}">
                <a16:creationId xmlns:a16="http://schemas.microsoft.com/office/drawing/2014/main" id="{CD2EE975-C41A-49A9-BCC5-C69B3B2CC7FC}"/>
              </a:ext>
            </a:extLst>
          </p:cNvPr>
          <p:cNvSpPr>
            <a:spLocks noGrp="1" noChangeArrowheads="1"/>
          </p:cNvSpPr>
          <p:nvPr>
            <p:ph type="body" idx="1"/>
          </p:nvPr>
        </p:nvSpPr>
        <p:spPr/>
        <p:txBody>
          <a:bodyPr/>
          <a:lstStyle/>
          <a:p>
            <a:pPr marL="609600" indent="-609600">
              <a:buFontTx/>
              <a:buNone/>
            </a:pPr>
            <a:r>
              <a:rPr lang="sl-SI" altLang="sl-SI" u="sng">
                <a:solidFill>
                  <a:srgbClr val="00FFFF"/>
                </a:solidFill>
                <a:latin typeface="Georgia" panose="02040502050405020303" pitchFamily="18" charset="0"/>
              </a:rPr>
              <a:t>V kateri jezik njegove pesmi niso prevedene?</a:t>
            </a:r>
          </a:p>
          <a:p>
            <a:pPr marL="609600" indent="-609600">
              <a:buFontTx/>
              <a:buNone/>
            </a:pPr>
            <a:endParaRPr lang="sl-SI" altLang="sl-SI">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ruščina</a:t>
            </a:r>
          </a:p>
          <a:p>
            <a:pPr marL="609600" indent="-609600">
              <a:buFontTx/>
              <a:buAutoNum type="alphaLcParenR"/>
            </a:pPr>
            <a:r>
              <a:rPr lang="sl-SI" altLang="sl-SI">
                <a:solidFill>
                  <a:srgbClr val="00FFFF"/>
                </a:solidFill>
                <a:latin typeface="Georgia" panose="02040502050405020303" pitchFamily="18" charset="0"/>
              </a:rPr>
              <a:t>srbščina</a:t>
            </a:r>
          </a:p>
          <a:p>
            <a:pPr marL="609600" indent="-609600">
              <a:buFontTx/>
              <a:buAutoNum type="alphaLcParenR"/>
            </a:pPr>
            <a:r>
              <a:rPr lang="sl-SI" altLang="sl-SI">
                <a:solidFill>
                  <a:srgbClr val="00FFFF"/>
                </a:solidFill>
                <a:latin typeface="Georgia" panose="02040502050405020303" pitchFamily="18" charset="0"/>
              </a:rPr>
              <a:t>francoščina</a:t>
            </a:r>
          </a:p>
          <a:p>
            <a:pPr marL="609600" indent="-609600">
              <a:buFontTx/>
              <a:buAutoNum type="alphaLcParenR"/>
            </a:pPr>
            <a:r>
              <a:rPr lang="sl-SI" altLang="sl-SI">
                <a:solidFill>
                  <a:srgbClr val="00FFFF"/>
                </a:solidFill>
                <a:latin typeface="Georgia" panose="02040502050405020303" pitchFamily="18" charset="0"/>
              </a:rPr>
              <a:t>azerbajdžanščina</a:t>
            </a:r>
          </a:p>
        </p:txBody>
      </p:sp>
      <p:sp>
        <p:nvSpPr>
          <p:cNvPr id="49156" name="Rectangle 4">
            <a:extLst>
              <a:ext uri="{FF2B5EF4-FFF2-40B4-BE49-F238E27FC236}">
                <a16:creationId xmlns:a16="http://schemas.microsoft.com/office/drawing/2014/main" id="{7937042D-339E-4994-9F18-4EBD630FBC8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A9996EE-DF8B-4744-9808-BC328580A4B6}"/>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7. vprašanje:</a:t>
            </a:r>
          </a:p>
        </p:txBody>
      </p:sp>
      <p:sp>
        <p:nvSpPr>
          <p:cNvPr id="50179" name="Rectangle 3">
            <a:extLst>
              <a:ext uri="{FF2B5EF4-FFF2-40B4-BE49-F238E27FC236}">
                <a16:creationId xmlns:a16="http://schemas.microsoft.com/office/drawing/2014/main" id="{5066AF7C-C241-4791-8B95-08DF886B3004}"/>
              </a:ext>
            </a:extLst>
          </p:cNvPr>
          <p:cNvSpPr>
            <a:spLocks noGrp="1" noChangeArrowheads="1"/>
          </p:cNvSpPr>
          <p:nvPr>
            <p:ph type="body" idx="1"/>
          </p:nvPr>
        </p:nvSpPr>
        <p:spPr/>
        <p:txBody>
          <a:bodyPr/>
          <a:lstStyle/>
          <a:p>
            <a:pPr marL="609600" indent="-609600">
              <a:buFontTx/>
              <a:buNone/>
            </a:pPr>
            <a:r>
              <a:rPr lang="sl-SI" altLang="sl-SI" u="sng">
                <a:solidFill>
                  <a:srgbClr val="00FFFF"/>
                </a:solidFill>
                <a:latin typeface="Georgia" panose="02040502050405020303" pitchFamily="18" charset="0"/>
              </a:rPr>
              <a:t>Katera pesniška zbirka ni namenjena odraslim?</a:t>
            </a:r>
          </a:p>
          <a:p>
            <a:pPr marL="609600" indent="-609600">
              <a:buFontTx/>
              <a:buNone/>
            </a:pPr>
            <a:endParaRPr lang="sl-SI" altLang="sl-SI" u="sng">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Ujedanke</a:t>
            </a:r>
          </a:p>
          <a:p>
            <a:pPr marL="609600" indent="-609600">
              <a:buFontTx/>
              <a:buAutoNum type="alphaLcParenR"/>
            </a:pPr>
            <a:r>
              <a:rPr lang="sl-SI" altLang="sl-SI">
                <a:solidFill>
                  <a:srgbClr val="00FFFF"/>
                </a:solidFill>
                <a:latin typeface="Georgia" panose="02040502050405020303" pitchFamily="18" charset="0"/>
              </a:rPr>
              <a:t>Darovi</a:t>
            </a:r>
          </a:p>
          <a:p>
            <a:pPr marL="609600" indent="-609600">
              <a:buFontTx/>
              <a:buAutoNum type="alphaLcParenR"/>
            </a:pPr>
            <a:r>
              <a:rPr lang="sl-SI" altLang="sl-SI">
                <a:solidFill>
                  <a:srgbClr val="00FFFF"/>
                </a:solidFill>
                <a:latin typeface="Georgia" panose="02040502050405020303" pitchFamily="18" charset="0"/>
              </a:rPr>
              <a:t>Ujeti ocean</a:t>
            </a:r>
          </a:p>
          <a:p>
            <a:pPr marL="609600" indent="-609600">
              <a:buFontTx/>
              <a:buAutoNum type="alphaLcParenR"/>
            </a:pPr>
            <a:r>
              <a:rPr lang="sl-SI" altLang="sl-SI">
                <a:solidFill>
                  <a:srgbClr val="00FFFF"/>
                </a:solidFill>
                <a:latin typeface="Georgia" panose="02040502050405020303" pitchFamily="18" charset="0"/>
              </a:rPr>
              <a:t>Prave in neprave pesmi</a:t>
            </a:r>
          </a:p>
        </p:txBody>
      </p:sp>
      <p:sp>
        <p:nvSpPr>
          <p:cNvPr id="50180" name="Rectangle 4">
            <a:extLst>
              <a:ext uri="{FF2B5EF4-FFF2-40B4-BE49-F238E27FC236}">
                <a16:creationId xmlns:a16="http://schemas.microsoft.com/office/drawing/2014/main" id="{453C8EAB-9E2C-4281-86CB-B79A7FF2B5C0}"/>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2D3F4E6-0A87-405F-81DF-150FAC7D8A8B}"/>
              </a:ext>
            </a:extLst>
          </p:cNvPr>
          <p:cNvSpPr>
            <a:spLocks noGrp="1" noChangeArrowheads="1"/>
          </p:cNvSpPr>
          <p:nvPr>
            <p:ph type="title"/>
          </p:nvPr>
        </p:nvSpPr>
        <p:spPr>
          <a:xfrm>
            <a:off x="323850" y="549275"/>
            <a:ext cx="8229600" cy="1584325"/>
          </a:xfrm>
        </p:spPr>
        <p:txBody>
          <a:bodyPr/>
          <a:lstStyle/>
          <a:p>
            <a:r>
              <a:rPr lang="sl-SI" altLang="sl-SI" sz="4000">
                <a:solidFill>
                  <a:srgbClr val="00FFFF"/>
                </a:solidFill>
                <a:effectLst>
                  <a:outerShdw blurRad="38100" dist="38100" dir="2700000" algn="tl">
                    <a:srgbClr val="FFFFFF"/>
                  </a:outerShdw>
                </a:effectLst>
                <a:latin typeface="Ale and Wenches BB" pitchFamily="34" charset="0"/>
              </a:rPr>
              <a:t>Otroštvo</a:t>
            </a:r>
            <a:br>
              <a:rPr lang="sl-SI" altLang="sl-SI" sz="4000">
                <a:solidFill>
                  <a:srgbClr val="00FFFF"/>
                </a:solidFill>
                <a:effectLst>
                  <a:outerShdw blurRad="38100" dist="38100" dir="2700000" algn="tl">
                    <a:srgbClr val="FFFFFF"/>
                  </a:outerShdw>
                </a:effectLst>
                <a:latin typeface="Comic Sans MS" panose="030F0702030302020204" pitchFamily="66" charset="0"/>
              </a:rPr>
            </a:br>
            <a:endParaRPr lang="sl-SI" altLang="sl-SI" sz="4000">
              <a:solidFill>
                <a:srgbClr val="00FFFF"/>
              </a:solidFill>
              <a:effectLst>
                <a:outerShdw blurRad="38100" dist="38100" dir="2700000" algn="tl">
                  <a:srgbClr val="FFFFFF"/>
                </a:outerShdw>
              </a:effectLst>
              <a:latin typeface="Comic Sans MS" panose="030F0702030302020204" pitchFamily="66" charset="0"/>
            </a:endParaRPr>
          </a:p>
        </p:txBody>
      </p:sp>
      <p:sp>
        <p:nvSpPr>
          <p:cNvPr id="8195" name="Rectangle 3">
            <a:extLst>
              <a:ext uri="{FF2B5EF4-FFF2-40B4-BE49-F238E27FC236}">
                <a16:creationId xmlns:a16="http://schemas.microsoft.com/office/drawing/2014/main" id="{D31E47C4-A4A2-46A4-A4D1-88FCAB8E21FD}"/>
              </a:ext>
            </a:extLst>
          </p:cNvPr>
          <p:cNvSpPr>
            <a:spLocks noGrp="1" noChangeArrowheads="1"/>
          </p:cNvSpPr>
          <p:nvPr>
            <p:ph type="body" idx="1"/>
          </p:nvPr>
        </p:nvSpPr>
        <p:spPr>
          <a:xfrm>
            <a:off x="539750" y="1268413"/>
            <a:ext cx="8229600" cy="3024187"/>
          </a:xfrm>
        </p:spPr>
        <p:txBody>
          <a:bodyPr/>
          <a:lstStyle/>
          <a:p>
            <a:pPr>
              <a:buFontTx/>
              <a:buNone/>
            </a:pPr>
            <a:r>
              <a:rPr lang="sl-SI" altLang="sl-SI"/>
              <a:t>   </a:t>
            </a:r>
          </a:p>
          <a:p>
            <a:pPr>
              <a:buFontTx/>
              <a:buNone/>
            </a:pPr>
            <a:r>
              <a:rPr lang="sl-SI" altLang="sl-SI">
                <a:solidFill>
                  <a:srgbClr val="00FFFF"/>
                </a:solidFill>
                <a:latin typeface="Georgia" panose="02040502050405020303" pitchFamily="18" charset="0"/>
              </a:rPr>
              <a:t>   TONE PAVČEK se je rodil 29.9. 1928 v Šentjuriju pri Novem mestu. Rodil se je kot eden od dvojčkov, vendar  je njegov brat Jože umrl drugi dan po porodu.</a:t>
            </a:r>
          </a:p>
        </p:txBody>
      </p:sp>
      <p:pic>
        <p:nvPicPr>
          <p:cNvPr id="8196" name="Picture 4" descr="images">
            <a:extLst>
              <a:ext uri="{FF2B5EF4-FFF2-40B4-BE49-F238E27FC236}">
                <a16:creationId xmlns:a16="http://schemas.microsoft.com/office/drawing/2014/main" id="{0E4E2961-26D5-42EB-9FC0-BAE939D774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4292600"/>
            <a:ext cx="1504950" cy="2144713"/>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a:extLst>
              <a:ext uri="{FF2B5EF4-FFF2-40B4-BE49-F238E27FC236}">
                <a16:creationId xmlns:a16="http://schemas.microsoft.com/office/drawing/2014/main" id="{0F47E389-FE90-48ED-B82D-58CBB2975FA4}"/>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774ED7D-4646-4138-9F17-FC3932D24109}"/>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8. vprašanje:</a:t>
            </a:r>
          </a:p>
        </p:txBody>
      </p:sp>
      <p:sp>
        <p:nvSpPr>
          <p:cNvPr id="51203" name="Rectangle 3">
            <a:extLst>
              <a:ext uri="{FF2B5EF4-FFF2-40B4-BE49-F238E27FC236}">
                <a16:creationId xmlns:a16="http://schemas.microsoft.com/office/drawing/2014/main" id="{B914F8F6-9F67-433C-8E09-5D518C28E4A5}"/>
              </a:ext>
            </a:extLst>
          </p:cNvPr>
          <p:cNvSpPr>
            <a:spLocks noGrp="1" noChangeArrowheads="1"/>
          </p:cNvSpPr>
          <p:nvPr>
            <p:ph type="body" idx="1"/>
          </p:nvPr>
        </p:nvSpPr>
        <p:spPr>
          <a:xfrm>
            <a:off x="468313" y="1600200"/>
            <a:ext cx="8135937" cy="4525963"/>
          </a:xfrm>
        </p:spPr>
        <p:txBody>
          <a:bodyPr/>
          <a:lstStyle/>
          <a:p>
            <a:pPr marL="609600" indent="-609600">
              <a:buFontTx/>
              <a:buNone/>
            </a:pPr>
            <a:r>
              <a:rPr lang="sl-SI" altLang="sl-SI" sz="2800" u="sng">
                <a:solidFill>
                  <a:srgbClr val="00FFFF"/>
                </a:solidFill>
                <a:latin typeface="Georgia" panose="02040502050405020303" pitchFamily="18" charset="0"/>
              </a:rPr>
              <a:t>Katera beseda bi bila najprimernejša za Pavčka?</a:t>
            </a:r>
          </a:p>
          <a:p>
            <a:pPr marL="609600" indent="-609600">
              <a:buFontTx/>
              <a:buNone/>
            </a:pPr>
            <a:endParaRPr lang="sl-SI" altLang="sl-SI" sz="2800">
              <a:solidFill>
                <a:srgbClr val="00FFFF"/>
              </a:solidFill>
              <a:latin typeface="Georgia" panose="02040502050405020303" pitchFamily="18" charset="0"/>
            </a:endParaRPr>
          </a:p>
          <a:p>
            <a:pPr marL="609600" indent="-609600">
              <a:buFontTx/>
              <a:buAutoNum type="alphaLcParenR"/>
            </a:pPr>
            <a:r>
              <a:rPr lang="sl-SI" altLang="sl-SI" sz="2800">
                <a:solidFill>
                  <a:srgbClr val="00FFFF"/>
                </a:solidFill>
                <a:latin typeface="Georgia" panose="02040502050405020303" pitchFamily="18" charset="0"/>
              </a:rPr>
              <a:t>rasist</a:t>
            </a:r>
          </a:p>
          <a:p>
            <a:pPr marL="609600" indent="-609600">
              <a:buFontTx/>
              <a:buAutoNum type="alphaLcParenR"/>
            </a:pPr>
            <a:r>
              <a:rPr lang="sl-SI" altLang="sl-SI" sz="2800">
                <a:solidFill>
                  <a:srgbClr val="00FFFF"/>
                </a:solidFill>
                <a:latin typeface="Georgia" panose="02040502050405020303" pitchFamily="18" charset="0"/>
              </a:rPr>
              <a:t>intimističen pesnik</a:t>
            </a:r>
          </a:p>
          <a:p>
            <a:pPr marL="609600" indent="-609600">
              <a:buFontTx/>
              <a:buAutoNum type="alphaLcParenR"/>
            </a:pPr>
            <a:r>
              <a:rPr lang="sl-SI" altLang="sl-SI" sz="2800">
                <a:solidFill>
                  <a:srgbClr val="00FFFF"/>
                </a:solidFill>
                <a:latin typeface="Georgia" panose="02040502050405020303" pitchFamily="18" charset="0"/>
              </a:rPr>
              <a:t>ravnatelj</a:t>
            </a:r>
          </a:p>
          <a:p>
            <a:pPr marL="609600" indent="-609600">
              <a:buFontTx/>
              <a:buAutoNum type="alphaLcParenR"/>
            </a:pPr>
            <a:r>
              <a:rPr lang="sl-SI" altLang="sl-SI" sz="2800">
                <a:solidFill>
                  <a:srgbClr val="00FFFF"/>
                </a:solidFill>
                <a:latin typeface="Georgia" panose="02040502050405020303" pitchFamily="18" charset="0"/>
              </a:rPr>
              <a:t>muzikant</a:t>
            </a:r>
          </a:p>
          <a:p>
            <a:pPr marL="609600" indent="-609600">
              <a:buFontTx/>
              <a:buAutoNum type="alphaLcParenR"/>
            </a:pPr>
            <a:endParaRPr lang="sl-SI" altLang="sl-SI" sz="2800">
              <a:solidFill>
                <a:srgbClr val="00FFFF"/>
              </a:solidFill>
              <a:latin typeface="Georgia" panose="02040502050405020303" pitchFamily="18" charset="0"/>
            </a:endParaRPr>
          </a:p>
          <a:p>
            <a:pPr marL="609600" indent="-609600">
              <a:buFontTx/>
              <a:buAutoNum type="alphaLcParenR"/>
            </a:pPr>
            <a:endParaRPr lang="sl-SI" altLang="sl-SI" sz="2800">
              <a:solidFill>
                <a:srgbClr val="00FFFF"/>
              </a:solidFill>
              <a:latin typeface="Georgia" panose="02040502050405020303" pitchFamily="18" charset="0"/>
            </a:endParaRPr>
          </a:p>
        </p:txBody>
      </p:sp>
      <p:sp>
        <p:nvSpPr>
          <p:cNvPr id="51204" name="Rectangle 4">
            <a:extLst>
              <a:ext uri="{FF2B5EF4-FFF2-40B4-BE49-F238E27FC236}">
                <a16:creationId xmlns:a16="http://schemas.microsoft.com/office/drawing/2014/main" id="{29CC5E8E-1D59-4E55-BACD-DB2C6D2C3071}"/>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118A2AD-C46B-45FF-A80D-736174C27585}"/>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9. vprašanje:</a:t>
            </a:r>
          </a:p>
        </p:txBody>
      </p:sp>
      <p:sp>
        <p:nvSpPr>
          <p:cNvPr id="52227" name="Rectangle 3">
            <a:extLst>
              <a:ext uri="{FF2B5EF4-FFF2-40B4-BE49-F238E27FC236}">
                <a16:creationId xmlns:a16="http://schemas.microsoft.com/office/drawing/2014/main" id="{E2D4EFF9-E824-4532-A074-C1D85103B4FD}"/>
              </a:ext>
            </a:extLst>
          </p:cNvPr>
          <p:cNvSpPr>
            <a:spLocks noGrp="1" noChangeArrowheads="1"/>
          </p:cNvSpPr>
          <p:nvPr>
            <p:ph type="body" idx="1"/>
          </p:nvPr>
        </p:nvSpPr>
        <p:spPr/>
        <p:txBody>
          <a:bodyPr/>
          <a:lstStyle/>
          <a:p>
            <a:pPr marL="609600" indent="-609600">
              <a:buFontTx/>
              <a:buNone/>
            </a:pPr>
            <a:r>
              <a:rPr lang="sl-SI" altLang="sl-SI" u="sng">
                <a:solidFill>
                  <a:srgbClr val="00FFFF"/>
                </a:solidFill>
                <a:latin typeface="Georgia" panose="02040502050405020303" pitchFamily="18" charset="0"/>
              </a:rPr>
              <a:t>Kje se je rodil Tone Pavček?</a:t>
            </a:r>
          </a:p>
          <a:p>
            <a:pPr marL="609600" indent="-609600">
              <a:buFontTx/>
              <a:buNone/>
            </a:pPr>
            <a:endParaRPr lang="sl-SI" altLang="sl-SI">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v Šentjurju</a:t>
            </a:r>
          </a:p>
          <a:p>
            <a:pPr marL="609600" indent="-609600">
              <a:buFontTx/>
              <a:buAutoNum type="alphaLcParenR"/>
            </a:pPr>
            <a:r>
              <a:rPr lang="sl-SI" altLang="sl-SI">
                <a:solidFill>
                  <a:srgbClr val="00FFFF"/>
                </a:solidFill>
                <a:latin typeface="Georgia" panose="02040502050405020303" pitchFamily="18" charset="0"/>
              </a:rPr>
              <a:t>v Šempetru</a:t>
            </a:r>
          </a:p>
          <a:p>
            <a:pPr marL="609600" indent="-609600">
              <a:buFontTx/>
              <a:buAutoNum type="alphaLcParenR"/>
            </a:pPr>
            <a:r>
              <a:rPr lang="sl-SI" altLang="sl-SI">
                <a:solidFill>
                  <a:srgbClr val="00FFFF"/>
                </a:solidFill>
                <a:latin typeface="Georgia" panose="02040502050405020303" pitchFamily="18" charset="0"/>
              </a:rPr>
              <a:t>v Šentjuriju</a:t>
            </a:r>
          </a:p>
          <a:p>
            <a:pPr marL="609600" indent="-609600">
              <a:buFontTx/>
              <a:buAutoNum type="alphaLcParenR"/>
            </a:pPr>
            <a:r>
              <a:rPr lang="sl-SI" altLang="sl-SI">
                <a:solidFill>
                  <a:srgbClr val="00FFFF"/>
                </a:solidFill>
                <a:latin typeface="Georgia" panose="02040502050405020303" pitchFamily="18" charset="0"/>
              </a:rPr>
              <a:t>v Šentjerneju</a:t>
            </a:r>
          </a:p>
        </p:txBody>
      </p:sp>
      <p:sp>
        <p:nvSpPr>
          <p:cNvPr id="52228" name="Rectangle 4">
            <a:extLst>
              <a:ext uri="{FF2B5EF4-FFF2-40B4-BE49-F238E27FC236}">
                <a16:creationId xmlns:a16="http://schemas.microsoft.com/office/drawing/2014/main" id="{4B755815-E3D2-4743-8A7C-9997F481443F}"/>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88969680-4979-4F71-B316-2D3378906265}"/>
              </a:ext>
            </a:extLst>
          </p:cNvPr>
          <p:cNvSpPr>
            <a:spLocks noGrp="1" noChangeArrowheads="1"/>
          </p:cNvSpPr>
          <p:nvPr>
            <p:ph type="title"/>
          </p:nvPr>
        </p:nvSpPr>
        <p:spPr/>
        <p:txBody>
          <a:bodyPr/>
          <a:lstStyle/>
          <a:p>
            <a:r>
              <a:rPr lang="sl-SI" altLang="sl-SI">
                <a:solidFill>
                  <a:srgbClr val="00FFFF"/>
                </a:solidFill>
                <a:latin typeface="Georgia" panose="02040502050405020303" pitchFamily="18" charset="0"/>
              </a:rPr>
              <a:t>10. vprašanje:</a:t>
            </a:r>
          </a:p>
        </p:txBody>
      </p:sp>
      <p:sp>
        <p:nvSpPr>
          <p:cNvPr id="53251" name="Rectangle 3">
            <a:extLst>
              <a:ext uri="{FF2B5EF4-FFF2-40B4-BE49-F238E27FC236}">
                <a16:creationId xmlns:a16="http://schemas.microsoft.com/office/drawing/2014/main" id="{989E6CE1-0F8C-44C9-A79F-EE07B9A6F13E}"/>
              </a:ext>
            </a:extLst>
          </p:cNvPr>
          <p:cNvSpPr>
            <a:spLocks noGrp="1" noChangeArrowheads="1"/>
          </p:cNvSpPr>
          <p:nvPr>
            <p:ph type="body" idx="1"/>
          </p:nvPr>
        </p:nvSpPr>
        <p:spPr/>
        <p:txBody>
          <a:bodyPr/>
          <a:lstStyle/>
          <a:p>
            <a:pPr marL="609600" indent="-609600">
              <a:buFontTx/>
              <a:buNone/>
            </a:pPr>
            <a:r>
              <a:rPr lang="sl-SI" altLang="sl-SI" u="sng">
                <a:solidFill>
                  <a:srgbClr val="00FFFF"/>
                </a:solidFill>
                <a:latin typeface="Georgia" panose="02040502050405020303" pitchFamily="18" charset="0"/>
              </a:rPr>
              <a:t>Kakšen je vaš vtis o tem referatu?</a:t>
            </a:r>
          </a:p>
          <a:p>
            <a:pPr marL="609600" indent="-609600">
              <a:buFontTx/>
              <a:buNone/>
            </a:pPr>
            <a:endParaRPr lang="sl-SI" altLang="sl-SI">
              <a:solidFill>
                <a:srgbClr val="00FFFF"/>
              </a:solidFill>
              <a:latin typeface="Georgia" panose="02040502050405020303" pitchFamily="18" charset="0"/>
            </a:endParaRPr>
          </a:p>
          <a:p>
            <a:pPr marL="609600" indent="-609600">
              <a:buFontTx/>
              <a:buAutoNum type="alphaLcParenR"/>
            </a:pPr>
            <a:r>
              <a:rPr lang="sl-SI" altLang="sl-SI">
                <a:solidFill>
                  <a:srgbClr val="00FFFF"/>
                </a:solidFill>
                <a:latin typeface="Georgia" panose="02040502050405020303" pitchFamily="18" charset="0"/>
              </a:rPr>
              <a:t>Vauu, božansko^^</a:t>
            </a:r>
          </a:p>
          <a:p>
            <a:pPr marL="609600" indent="-609600">
              <a:buFontTx/>
              <a:buAutoNum type="alphaLcParenR"/>
            </a:pPr>
            <a:r>
              <a:rPr lang="sl-SI" altLang="sl-SI">
                <a:solidFill>
                  <a:srgbClr val="00FFFF"/>
                </a:solidFill>
                <a:latin typeface="Georgia" panose="02040502050405020303" pitchFamily="18" charset="0"/>
              </a:rPr>
              <a:t>Legendaren referat =)</a:t>
            </a:r>
          </a:p>
          <a:p>
            <a:pPr marL="609600" indent="-609600">
              <a:buFontTx/>
              <a:buAutoNum type="alphaLcParenR"/>
            </a:pPr>
            <a:r>
              <a:rPr lang="sl-SI" altLang="sl-SI">
                <a:solidFill>
                  <a:srgbClr val="00FFFF"/>
                </a:solidFill>
                <a:latin typeface="Georgia" panose="02040502050405020303" pitchFamily="18" charset="0"/>
              </a:rPr>
              <a:t>Nikoli ga ne bom pozabil/a -.-</a:t>
            </a:r>
          </a:p>
          <a:p>
            <a:pPr marL="609600" indent="-609600">
              <a:buFontTx/>
              <a:buAutoNum type="alphaLcParenR"/>
            </a:pPr>
            <a:r>
              <a:rPr lang="sl-SI" altLang="sl-SI">
                <a:solidFill>
                  <a:srgbClr val="00FFFF"/>
                </a:solidFill>
                <a:latin typeface="Georgia" panose="02040502050405020303" pitchFamily="18" charset="0"/>
              </a:rPr>
              <a:t>Simply the best :P</a:t>
            </a:r>
          </a:p>
        </p:txBody>
      </p:sp>
      <p:sp>
        <p:nvSpPr>
          <p:cNvPr id="53252" name="Rectangle 4">
            <a:extLst>
              <a:ext uri="{FF2B5EF4-FFF2-40B4-BE49-F238E27FC236}">
                <a16:creationId xmlns:a16="http://schemas.microsoft.com/office/drawing/2014/main" id="{ADB17EE5-E26B-4BA4-AA83-6AE95E590C59}"/>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4E2BDF58-0DE8-4B40-8DD7-BCBD935B45F8}"/>
              </a:ext>
            </a:extLst>
          </p:cNvPr>
          <p:cNvSpPr>
            <a:spLocks noGrp="1" noChangeArrowheads="1"/>
          </p:cNvSpPr>
          <p:nvPr>
            <p:ph type="body" idx="1"/>
          </p:nvPr>
        </p:nvSpPr>
        <p:spPr/>
        <p:txBody>
          <a:bodyPr/>
          <a:lstStyle/>
          <a:p>
            <a:pPr algn="ctr">
              <a:buFontTx/>
              <a:buNone/>
            </a:pPr>
            <a:r>
              <a:rPr lang="sl-SI" altLang="sl-SI">
                <a:solidFill>
                  <a:srgbClr val="00FFFF"/>
                </a:solidFill>
                <a:latin typeface="Georgia" panose="02040502050405020303" pitchFamily="18" charset="0"/>
              </a:rPr>
              <a:t>Zmagovalec/ka jeeee:</a:t>
            </a:r>
          </a:p>
          <a:p>
            <a:pPr algn="ctr">
              <a:buFontTx/>
              <a:buNone/>
            </a:pPr>
            <a:r>
              <a:rPr lang="sl-SI" altLang="sl-SI">
                <a:solidFill>
                  <a:srgbClr val="00FFFF"/>
                </a:solidFill>
                <a:latin typeface="Georgia" panose="02040502050405020303" pitchFamily="18" charset="0"/>
              </a:rPr>
              <a:t>_________________</a:t>
            </a:r>
          </a:p>
          <a:p>
            <a:pPr algn="ctr">
              <a:buFontTx/>
              <a:buNone/>
            </a:pPr>
            <a:endParaRPr lang="sl-SI" altLang="sl-SI">
              <a:solidFill>
                <a:srgbClr val="00FFFF"/>
              </a:solidFill>
              <a:latin typeface="Georgia" panose="02040502050405020303" pitchFamily="18" charset="0"/>
            </a:endParaRPr>
          </a:p>
          <a:p>
            <a:pPr algn="ctr">
              <a:buFontTx/>
              <a:buNone/>
            </a:pPr>
            <a:r>
              <a:rPr lang="sl-SI" altLang="sl-SI">
                <a:solidFill>
                  <a:srgbClr val="00FFFF"/>
                </a:solidFill>
                <a:latin typeface="Georgia" panose="02040502050405020303" pitchFamily="18" charset="0"/>
              </a:rPr>
              <a:t>Čestitam </a:t>
            </a:r>
            <a:r>
              <a:rPr lang="sl-SI" altLang="sl-SI">
                <a:solidFill>
                  <a:srgbClr val="00FFFF"/>
                </a:solidFill>
                <a:latin typeface="Georgia" panose="02040502050405020303" pitchFamily="18" charset="0"/>
                <a:sym typeface="Wingdings" panose="05000000000000000000" pitchFamily="2" charset="2"/>
              </a:rPr>
              <a:t></a:t>
            </a:r>
          </a:p>
          <a:p>
            <a:pPr algn="ctr">
              <a:buFontTx/>
              <a:buNone/>
            </a:pPr>
            <a:endParaRPr lang="sl-SI" altLang="sl-SI">
              <a:solidFill>
                <a:srgbClr val="00FFFF"/>
              </a:solidFill>
              <a:latin typeface="Georgia" panose="02040502050405020303" pitchFamily="18" charset="0"/>
              <a:sym typeface="Wingdings" panose="05000000000000000000" pitchFamily="2" charset="2"/>
            </a:endParaRPr>
          </a:p>
          <a:p>
            <a:pPr algn="ctr">
              <a:buFontTx/>
              <a:buNone/>
            </a:pPr>
            <a:r>
              <a:rPr lang="sl-SI" altLang="sl-SI">
                <a:solidFill>
                  <a:srgbClr val="00FFFF"/>
                </a:solidFill>
                <a:latin typeface="Georgia" panose="02040502050405020303" pitchFamily="18" charset="0"/>
                <a:sym typeface="Wingdings" panose="05000000000000000000" pitchFamily="2" charset="2"/>
              </a:rPr>
              <a:t>Nagrada: Jutri maš pa ti referat :P</a:t>
            </a:r>
            <a:endParaRPr lang="sl-SI" altLang="sl-SI">
              <a:solidFill>
                <a:srgbClr val="00FFFF"/>
              </a:solidFill>
              <a:latin typeface="Georgia" panose="02040502050405020303" pitchFamily="18" charset="0"/>
            </a:endParaRPr>
          </a:p>
        </p:txBody>
      </p:sp>
      <p:sp>
        <p:nvSpPr>
          <p:cNvPr id="54276" name="Rectangle 4">
            <a:extLst>
              <a:ext uri="{FF2B5EF4-FFF2-40B4-BE49-F238E27FC236}">
                <a16:creationId xmlns:a16="http://schemas.microsoft.com/office/drawing/2014/main" id="{5B6BE0C8-1856-4E93-8D60-98DDD0C55251}"/>
              </a:ext>
            </a:extLst>
          </p:cNvPr>
          <p:cNvSpPr>
            <a:spLocks noChangeArrowheads="1"/>
          </p:cNvSpPr>
          <p:nvPr/>
        </p:nvSpPr>
        <p:spPr bwMode="auto">
          <a:xfrm>
            <a:off x="0" y="0"/>
            <a:ext cx="9144000"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4277" name="Rectangle 5">
            <a:extLst>
              <a:ext uri="{FF2B5EF4-FFF2-40B4-BE49-F238E27FC236}">
                <a16:creationId xmlns:a16="http://schemas.microsoft.com/office/drawing/2014/main" id="{151BDD68-4216-4412-BADF-46F3BCDF76D3}"/>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FE53DA29-0893-42F5-B894-16CFE5208542}"/>
              </a:ext>
            </a:extLst>
          </p:cNvPr>
          <p:cNvSpPr>
            <a:spLocks noGrp="1" noChangeArrowheads="1"/>
          </p:cNvSpPr>
          <p:nvPr>
            <p:ph type="body" idx="1"/>
          </p:nvPr>
        </p:nvSpPr>
        <p:spPr>
          <a:xfrm>
            <a:off x="468313" y="765175"/>
            <a:ext cx="8229600" cy="4525963"/>
          </a:xfrm>
        </p:spPr>
        <p:txBody>
          <a:bodyPr/>
          <a:lstStyle/>
          <a:p>
            <a:pPr algn="ctr">
              <a:buFontTx/>
              <a:buNone/>
            </a:pPr>
            <a:r>
              <a:rPr lang="sl-SI" altLang="sl-SI">
                <a:solidFill>
                  <a:srgbClr val="00FFFF"/>
                </a:solidFill>
                <a:latin typeface="Georgia" panose="02040502050405020303" pitchFamily="18" charset="0"/>
              </a:rPr>
              <a:t>Za konec pa si bomo ogledali še intervju z Tonetom Pavčkom, ki v veliki meri razkriva njegovo čudovito osebnost, mladostno razmišljanje, skromnega in veselega človeka.</a:t>
            </a:r>
          </a:p>
          <a:p>
            <a:pPr algn="ctr">
              <a:buFontTx/>
              <a:buNone/>
            </a:pPr>
            <a:endParaRPr lang="sl-SI" altLang="sl-SI">
              <a:solidFill>
                <a:srgbClr val="00FFFF"/>
              </a:solidFill>
              <a:latin typeface="Georgia" panose="02040502050405020303" pitchFamily="18" charset="0"/>
            </a:endParaRPr>
          </a:p>
          <a:p>
            <a:pPr algn="ctr">
              <a:buFontTx/>
              <a:buNone/>
            </a:pPr>
            <a:r>
              <a:rPr lang="sl-SI" altLang="sl-SI">
                <a:solidFill>
                  <a:srgbClr val="00FFFF"/>
                </a:solidFill>
                <a:latin typeface="Georgia" panose="02040502050405020303" pitchFamily="18" charset="0"/>
                <a:hlinkClick r:id="rId2"/>
              </a:rPr>
              <a:t>http://www.youtube.com/watch?v=wgEykBjNNKY</a:t>
            </a:r>
            <a:endParaRPr lang="sl-SI" altLang="sl-SI">
              <a:solidFill>
                <a:srgbClr val="00FFFF"/>
              </a:solidFill>
              <a:latin typeface="Georgia" panose="02040502050405020303" pitchFamily="18" charset="0"/>
            </a:endParaRPr>
          </a:p>
        </p:txBody>
      </p:sp>
      <p:sp>
        <p:nvSpPr>
          <p:cNvPr id="55301" name="Rectangle 5">
            <a:extLst>
              <a:ext uri="{FF2B5EF4-FFF2-40B4-BE49-F238E27FC236}">
                <a16:creationId xmlns:a16="http://schemas.microsoft.com/office/drawing/2014/main" id="{47085FC1-EC0B-4561-A3A5-398DFB92F42E}"/>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7D235B10-B8DB-42C9-AE53-6E5776F3D013}"/>
              </a:ext>
            </a:extLst>
          </p:cNvPr>
          <p:cNvSpPr>
            <a:spLocks noGrp="1" noChangeArrowheads="1"/>
          </p:cNvSpPr>
          <p:nvPr>
            <p:ph type="body" idx="1"/>
          </p:nvPr>
        </p:nvSpPr>
        <p:spPr>
          <a:xfrm>
            <a:off x="468313" y="1125538"/>
            <a:ext cx="8229600" cy="4525962"/>
          </a:xfrm>
        </p:spPr>
        <p:txBody>
          <a:bodyPr/>
          <a:lstStyle/>
          <a:p>
            <a:pPr algn="ctr">
              <a:lnSpc>
                <a:spcPct val="90000"/>
              </a:lnSpc>
              <a:buFontTx/>
              <a:buNone/>
            </a:pPr>
            <a:r>
              <a:rPr lang="sl-SI" altLang="sl-SI" sz="2800">
                <a:latin typeface="Georgia" panose="02040502050405020303" pitchFamily="18" charset="0"/>
              </a:rPr>
              <a:t>   </a:t>
            </a:r>
            <a:r>
              <a:rPr lang="sl-SI" altLang="sl-SI" sz="2800">
                <a:solidFill>
                  <a:srgbClr val="00FFFF"/>
                </a:solidFill>
                <a:latin typeface="Georgia" panose="02040502050405020303" pitchFamily="18" charset="0"/>
              </a:rPr>
              <a:t>Viri: </a:t>
            </a:r>
          </a:p>
          <a:p>
            <a:pPr algn="ctr">
              <a:lnSpc>
                <a:spcPct val="90000"/>
              </a:lnSpc>
              <a:buFontTx/>
              <a:buNone/>
            </a:pPr>
            <a:r>
              <a:rPr lang="sl-SI" altLang="sl-SI" sz="2800">
                <a:solidFill>
                  <a:srgbClr val="00FFFF"/>
                </a:solidFill>
                <a:latin typeface="Georgia" panose="02040502050405020303" pitchFamily="18" charset="0"/>
              </a:rPr>
              <a:t>Za domišljijsko potovanje in domače branje: IZBOR POEZIJE TONETA PAVČKA, Rokus Klett, 2007 </a:t>
            </a:r>
          </a:p>
          <a:p>
            <a:pPr algn="ctr">
              <a:lnSpc>
                <a:spcPct val="90000"/>
              </a:lnSpc>
              <a:buFontTx/>
              <a:buNone/>
            </a:pPr>
            <a:endParaRPr lang="sl-SI" altLang="sl-SI" sz="2800">
              <a:solidFill>
                <a:srgbClr val="00FFFF"/>
              </a:solidFill>
              <a:latin typeface="Georgia" panose="02040502050405020303" pitchFamily="18" charset="0"/>
            </a:endParaRPr>
          </a:p>
          <a:p>
            <a:pPr algn="ctr">
              <a:lnSpc>
                <a:spcPct val="90000"/>
              </a:lnSpc>
              <a:buFontTx/>
              <a:buNone/>
            </a:pPr>
            <a:r>
              <a:rPr lang="sl-SI" altLang="sl-SI" sz="2800">
                <a:solidFill>
                  <a:srgbClr val="00FFFF"/>
                </a:solidFill>
                <a:latin typeface="Georgia" panose="02040502050405020303" pitchFamily="18" charset="0"/>
                <a:hlinkClick r:id="rId2"/>
              </a:rPr>
              <a:t>http://www.cveka.com/tone_pav269ek_drobtinice-t674.0.html</a:t>
            </a:r>
            <a:endParaRPr lang="sl-SI" altLang="sl-SI" sz="2800">
              <a:solidFill>
                <a:srgbClr val="00FFFF"/>
              </a:solidFill>
              <a:latin typeface="Georgia" panose="02040502050405020303" pitchFamily="18" charset="0"/>
            </a:endParaRPr>
          </a:p>
          <a:p>
            <a:pPr algn="ctr">
              <a:lnSpc>
                <a:spcPct val="90000"/>
              </a:lnSpc>
              <a:buFontTx/>
              <a:buNone/>
            </a:pPr>
            <a:endParaRPr lang="sl-SI" altLang="sl-SI" sz="2800">
              <a:solidFill>
                <a:srgbClr val="00FFFF"/>
              </a:solidFill>
              <a:latin typeface="Georgia" panose="02040502050405020303" pitchFamily="18" charset="0"/>
            </a:endParaRPr>
          </a:p>
          <a:p>
            <a:pPr algn="ctr">
              <a:lnSpc>
                <a:spcPct val="90000"/>
              </a:lnSpc>
              <a:buFontTx/>
              <a:buNone/>
            </a:pPr>
            <a:r>
              <a:rPr lang="sl-SI" altLang="sl-SI" sz="2800">
                <a:solidFill>
                  <a:srgbClr val="00FFFF"/>
                </a:solidFill>
                <a:latin typeface="Georgia" panose="02040502050405020303" pitchFamily="18" charset="0"/>
              </a:rPr>
              <a:t>http://www.youtube.com/watch?v=wgEykBjNNKY</a:t>
            </a:r>
          </a:p>
        </p:txBody>
      </p:sp>
      <p:sp>
        <p:nvSpPr>
          <p:cNvPr id="26628" name="Rectangle 4">
            <a:extLst>
              <a:ext uri="{FF2B5EF4-FFF2-40B4-BE49-F238E27FC236}">
                <a16:creationId xmlns:a16="http://schemas.microsoft.com/office/drawing/2014/main" id="{18C6332C-D7ED-471F-A2C1-E17C1676853C}"/>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5441D9E6-E697-47B7-BB6C-231EA8FC6976}"/>
              </a:ext>
            </a:extLst>
          </p:cNvPr>
          <p:cNvSpPr>
            <a:spLocks noGrp="1" noChangeArrowheads="1"/>
          </p:cNvSpPr>
          <p:nvPr>
            <p:ph type="body" idx="1"/>
          </p:nvPr>
        </p:nvSpPr>
        <p:spPr>
          <a:xfrm>
            <a:off x="468313" y="908050"/>
            <a:ext cx="8229600" cy="4525963"/>
          </a:xfrm>
        </p:spPr>
        <p:txBody>
          <a:bodyPr/>
          <a:lstStyle/>
          <a:p>
            <a:pPr algn="ctr"/>
            <a:endParaRPr lang="sl-SI" altLang="sl-SI">
              <a:latin typeface="Comic Sans MS" panose="030F0702030302020204" pitchFamily="66" charset="0"/>
            </a:endParaRPr>
          </a:p>
          <a:p>
            <a:pPr algn="ctr"/>
            <a:endParaRPr lang="sl-SI" altLang="sl-SI" sz="4000">
              <a:latin typeface="Comic Sans MS" panose="030F0702030302020204" pitchFamily="66" charset="0"/>
            </a:endParaRPr>
          </a:p>
          <a:p>
            <a:pPr algn="ctr">
              <a:buFontTx/>
              <a:buNone/>
            </a:pPr>
            <a:r>
              <a:rPr lang="sl-SI" altLang="sl-SI" sz="4000">
                <a:solidFill>
                  <a:srgbClr val="00FFFF"/>
                </a:solidFill>
                <a:latin typeface="Georgia" panose="02040502050405020303" pitchFamily="18" charset="0"/>
              </a:rPr>
              <a:t>Hvala za pozornost! [:</a:t>
            </a:r>
          </a:p>
          <a:p>
            <a:pPr algn="ctr">
              <a:buFontTx/>
              <a:buNone/>
            </a:pPr>
            <a:endParaRPr lang="sl-SI" altLang="sl-SI" sz="4000">
              <a:solidFill>
                <a:srgbClr val="00FFFF"/>
              </a:solidFill>
              <a:latin typeface="Georgia" panose="02040502050405020303" pitchFamily="18" charset="0"/>
            </a:endParaRPr>
          </a:p>
          <a:p>
            <a:pPr algn="ctr">
              <a:buFontTx/>
              <a:buNone/>
            </a:pPr>
            <a:r>
              <a:rPr lang="sl-SI" altLang="sl-SI" sz="4000">
                <a:solidFill>
                  <a:srgbClr val="00FFFF"/>
                </a:solidFill>
                <a:latin typeface="Georgia" panose="02040502050405020303" pitchFamily="18" charset="0"/>
              </a:rPr>
              <a:t>Bili ste super^^</a:t>
            </a:r>
          </a:p>
          <a:p>
            <a:pPr algn="ctr"/>
            <a:endParaRPr lang="sl-SI" altLang="sl-SI" sz="4000">
              <a:solidFill>
                <a:srgbClr val="00FFFF"/>
              </a:solidFill>
              <a:latin typeface="Georgia" panose="02040502050405020303" pitchFamily="18" charset="0"/>
            </a:endParaRPr>
          </a:p>
        </p:txBody>
      </p:sp>
      <p:sp>
        <p:nvSpPr>
          <p:cNvPr id="33796" name="Rectangle 4">
            <a:extLst>
              <a:ext uri="{FF2B5EF4-FFF2-40B4-BE49-F238E27FC236}">
                <a16:creationId xmlns:a16="http://schemas.microsoft.com/office/drawing/2014/main" id="{55072565-B0F3-4FDF-B2E4-FC34E97A8AAA}"/>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a:solidFill>
                <a:srgbClr val="00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BDB39BC8-6C87-4E23-BA54-1AE43FA519E2}"/>
              </a:ext>
            </a:extLst>
          </p:cNvPr>
          <p:cNvSpPr>
            <a:spLocks noGrp="1" noChangeArrowheads="1"/>
          </p:cNvSpPr>
          <p:nvPr>
            <p:ph type="body" idx="1"/>
          </p:nvPr>
        </p:nvSpPr>
        <p:spPr>
          <a:xfrm>
            <a:off x="323850" y="836613"/>
            <a:ext cx="8229600" cy="2908300"/>
          </a:xfrm>
        </p:spPr>
        <p:txBody>
          <a:bodyPr/>
          <a:lstStyle/>
          <a:p>
            <a:pPr>
              <a:buFontTx/>
              <a:buNone/>
            </a:pPr>
            <a:r>
              <a:rPr lang="sl-SI" altLang="sl-SI">
                <a:latin typeface="Comic Sans MS" panose="030F0702030302020204" pitchFamily="66" charset="0"/>
              </a:rPr>
              <a:t>   </a:t>
            </a:r>
            <a:r>
              <a:rPr lang="sl-SI" altLang="sl-SI">
                <a:solidFill>
                  <a:srgbClr val="00FFFF"/>
                </a:solidFill>
                <a:latin typeface="Georgia" panose="02040502050405020303" pitchFamily="18" charset="0"/>
              </a:rPr>
              <a:t>Deška leta in obdobje med 12. in 16. letom je preživel na Dolenjske, potem pa je odšel v Ljubljano. Kot sam pravi, šole ni maral. Njegova prva šola je bila v starem gasilskem domu v Mirni Peči.</a:t>
            </a:r>
          </a:p>
        </p:txBody>
      </p:sp>
      <p:sp>
        <p:nvSpPr>
          <p:cNvPr id="9220" name="Rectangle 4">
            <a:extLst>
              <a:ext uri="{FF2B5EF4-FFF2-40B4-BE49-F238E27FC236}">
                <a16:creationId xmlns:a16="http://schemas.microsoft.com/office/drawing/2014/main" id="{71685A23-4E5C-4091-A024-9DAC9ABF06D7}"/>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9222" name="Picture 6" descr="633581116211669138_1">
            <a:extLst>
              <a:ext uri="{FF2B5EF4-FFF2-40B4-BE49-F238E27FC236}">
                <a16:creationId xmlns:a16="http://schemas.microsoft.com/office/drawing/2014/main" id="{A977603E-4AB3-4249-8AD0-7A53F38F7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3573463"/>
            <a:ext cx="5329237" cy="298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B4E99EBD-A797-4A0A-BA2A-026DC5CDB3AE}"/>
              </a:ext>
            </a:extLst>
          </p:cNvPr>
          <p:cNvSpPr>
            <a:spLocks noGrp="1" noChangeArrowheads="1"/>
          </p:cNvSpPr>
          <p:nvPr>
            <p:ph type="body" idx="1"/>
          </p:nvPr>
        </p:nvSpPr>
        <p:spPr>
          <a:xfrm>
            <a:off x="395288" y="1052513"/>
            <a:ext cx="8229600" cy="2159000"/>
          </a:xfrm>
        </p:spPr>
        <p:txBody>
          <a:bodyPr/>
          <a:lstStyle/>
          <a:p>
            <a:pPr>
              <a:buFontTx/>
              <a:buNone/>
            </a:pPr>
            <a:r>
              <a:rPr lang="sl-SI" altLang="sl-SI"/>
              <a:t>   </a:t>
            </a:r>
            <a:r>
              <a:rPr lang="sl-SI" altLang="sl-SI">
                <a:solidFill>
                  <a:srgbClr val="00FFFF"/>
                </a:solidFill>
                <a:latin typeface="Georgia" panose="02040502050405020303" pitchFamily="18" charset="0"/>
              </a:rPr>
              <a:t>V Ljubljani je obiskoval redovniško šolo. Redovnice so ga pogosto pretepale. Zaradi nesprejemljivega vedenja ga niso sprejeli v gimnazijo.</a:t>
            </a:r>
            <a:r>
              <a:rPr lang="sl-SI" altLang="sl-SI">
                <a:latin typeface="Comic Sans MS" panose="030F0702030302020204" pitchFamily="66" charset="0"/>
              </a:rPr>
              <a:t> </a:t>
            </a:r>
          </a:p>
        </p:txBody>
      </p:sp>
      <p:sp>
        <p:nvSpPr>
          <p:cNvPr id="10244" name="Rectangle 4">
            <a:extLst>
              <a:ext uri="{FF2B5EF4-FFF2-40B4-BE49-F238E27FC236}">
                <a16:creationId xmlns:a16="http://schemas.microsoft.com/office/drawing/2014/main" id="{F1306068-921A-4E2C-976E-90E2D632EECC}"/>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10246" name="Picture 6" descr="633581117032768143_2">
            <a:extLst>
              <a:ext uri="{FF2B5EF4-FFF2-40B4-BE49-F238E27FC236}">
                <a16:creationId xmlns:a16="http://schemas.microsoft.com/office/drawing/2014/main" id="{B991A333-0388-46A6-9E81-13625F0D9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3357563"/>
            <a:ext cx="1905000" cy="2571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85979E2B-B30A-489A-A50D-05CB92BE1C79}"/>
              </a:ext>
            </a:extLst>
          </p:cNvPr>
          <p:cNvSpPr>
            <a:spLocks noGrp="1" noChangeArrowheads="1"/>
          </p:cNvSpPr>
          <p:nvPr>
            <p:ph type="body" idx="1"/>
          </p:nvPr>
        </p:nvSpPr>
        <p:spPr>
          <a:xfrm>
            <a:off x="468313" y="1341438"/>
            <a:ext cx="8229600" cy="4525962"/>
          </a:xfrm>
        </p:spPr>
        <p:txBody>
          <a:bodyPr/>
          <a:lstStyle/>
          <a:p>
            <a:pPr algn="ctr">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Kaj bo po poklicu, mu ni bilo jasno. Imel je nekaj idealov, in sicer učitelj, oficir; vsiliti so mu želeli študij medicine, slavistike, matematike; na koncu pa se je vpisal na pravo, ki ga je leta 1954 tudi uspešno končal. Šele takrat je ugotovil, da to ni poklic zanj, zato se je posvetil novinarskemu, uredniškemu in kulturnemu delu.</a:t>
            </a:r>
            <a:r>
              <a:rPr lang="sl-SI" altLang="sl-SI">
                <a:latin typeface="Georgia" panose="02040502050405020303" pitchFamily="18" charset="0"/>
              </a:rPr>
              <a:t> </a:t>
            </a:r>
          </a:p>
        </p:txBody>
      </p:sp>
      <p:sp>
        <p:nvSpPr>
          <p:cNvPr id="11268" name="Rectangle 4">
            <a:extLst>
              <a:ext uri="{FF2B5EF4-FFF2-40B4-BE49-F238E27FC236}">
                <a16:creationId xmlns:a16="http://schemas.microsoft.com/office/drawing/2014/main" id="{7B0F32F3-3761-43CA-BADC-2A5FCF0DD8AA}"/>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1FB36FF-B20C-4F45-B192-9CA5A4E97F18}"/>
              </a:ext>
            </a:extLst>
          </p:cNvPr>
          <p:cNvSpPr>
            <a:spLocks noGrp="1" noChangeArrowheads="1"/>
          </p:cNvSpPr>
          <p:nvPr>
            <p:ph type="title"/>
          </p:nvPr>
        </p:nvSpPr>
        <p:spPr>
          <a:xfrm>
            <a:off x="179388" y="260350"/>
            <a:ext cx="8229600" cy="1763713"/>
          </a:xfrm>
        </p:spPr>
        <p:txBody>
          <a:bodyPr/>
          <a:lstStyle/>
          <a:p>
            <a:r>
              <a:rPr lang="sl-SI" altLang="sl-SI" b="1">
                <a:solidFill>
                  <a:srgbClr val="00FFFF"/>
                </a:solidFill>
                <a:effectLst>
                  <a:outerShdw blurRad="38100" dist="38100" dir="2700000" algn="tl">
                    <a:srgbClr val="FFFFFF"/>
                  </a:outerShdw>
                </a:effectLst>
                <a:latin typeface="the King &amp; Queen font" pitchFamily="2" charset="0"/>
              </a:rPr>
              <a:t>Dela</a:t>
            </a:r>
          </a:p>
        </p:txBody>
      </p:sp>
      <p:sp>
        <p:nvSpPr>
          <p:cNvPr id="12291" name="Rectangle 3">
            <a:extLst>
              <a:ext uri="{FF2B5EF4-FFF2-40B4-BE49-F238E27FC236}">
                <a16:creationId xmlns:a16="http://schemas.microsoft.com/office/drawing/2014/main" id="{65F92D8B-91D0-4DFB-990C-A584405EE186}"/>
              </a:ext>
            </a:extLst>
          </p:cNvPr>
          <p:cNvSpPr>
            <a:spLocks noGrp="1" noChangeArrowheads="1"/>
          </p:cNvSpPr>
          <p:nvPr>
            <p:ph type="body" idx="1"/>
          </p:nvPr>
        </p:nvSpPr>
        <p:spPr/>
        <p:txBody>
          <a:bodyPr/>
          <a:lstStyle/>
          <a:p>
            <a:pPr>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Tone Pavček je zelo plodovit in vsestranski ustvarjalec, najbolj prepoznaven po pesnjenju, prevajanju in esejistiki. Njegov pesniški opus je razdeljen na ustvarjanje za otroke in za odrasle, a kot pravi, teh dveh tokov svoje poezije ne ločuje, saj je način pesnjenja isti.</a:t>
            </a:r>
          </a:p>
        </p:txBody>
      </p:sp>
      <p:pic>
        <p:nvPicPr>
          <p:cNvPr id="12292" name="Picture 4" descr="images (4)">
            <a:extLst>
              <a:ext uri="{FF2B5EF4-FFF2-40B4-BE49-F238E27FC236}">
                <a16:creationId xmlns:a16="http://schemas.microsoft.com/office/drawing/2014/main" id="{F714678B-C2E9-4C47-AE5E-3AF456618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5013325"/>
            <a:ext cx="1563687" cy="1601788"/>
          </a:xfrm>
          <a:prstGeom prst="rect">
            <a:avLst/>
          </a:prstGeom>
          <a:noFill/>
          <a:extLst>
            <a:ext uri="{909E8E84-426E-40DD-AFC4-6F175D3DCCD1}">
              <a14:hiddenFill xmlns:a14="http://schemas.microsoft.com/office/drawing/2010/main">
                <a:solidFill>
                  <a:srgbClr val="FFFFFF"/>
                </a:solidFill>
              </a14:hiddenFill>
            </a:ext>
          </a:extLst>
        </p:spPr>
      </p:pic>
      <p:sp>
        <p:nvSpPr>
          <p:cNvPr id="12293" name="Rectangle 5">
            <a:extLst>
              <a:ext uri="{FF2B5EF4-FFF2-40B4-BE49-F238E27FC236}">
                <a16:creationId xmlns:a16="http://schemas.microsoft.com/office/drawing/2014/main" id="{F6151016-68BD-4C5F-8D1A-B44E032DDBBA}"/>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55D48A9D-4775-4CA7-A98F-A996698A4B15}"/>
              </a:ext>
            </a:extLst>
          </p:cNvPr>
          <p:cNvSpPr>
            <a:spLocks noGrp="1" noChangeArrowheads="1"/>
          </p:cNvSpPr>
          <p:nvPr>
            <p:ph type="body" idx="1"/>
          </p:nvPr>
        </p:nvSpPr>
        <p:spPr>
          <a:xfrm>
            <a:off x="468313" y="549275"/>
            <a:ext cx="8229600" cy="4525963"/>
          </a:xfrm>
        </p:spPr>
        <p:txBody>
          <a:bodyPr/>
          <a:lstStyle/>
          <a:p>
            <a:pPr algn="ctr">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Pavček ima veliko vzornikov, vendar se raje oklepa priporočila mnogih:</a:t>
            </a:r>
            <a:r>
              <a:rPr lang="sl-SI" altLang="sl-SI" i="1">
                <a:solidFill>
                  <a:srgbClr val="00FFFF"/>
                </a:solidFill>
                <a:latin typeface="Georgia" panose="02040502050405020303" pitchFamily="18" charset="0"/>
              </a:rPr>
              <a:t> Ne sledi mi, piši po svoje. </a:t>
            </a:r>
            <a:r>
              <a:rPr lang="sl-SI" altLang="sl-SI">
                <a:solidFill>
                  <a:srgbClr val="00FFFF"/>
                </a:solidFill>
                <a:latin typeface="Georgia" panose="02040502050405020303" pitchFamily="18" charset="0"/>
              </a:rPr>
              <a:t>Zato je njegovo delo večkrat nagrajeno, med bralci pa velja za enega od najbolj priljubljenih in izvirnih avtorjev. </a:t>
            </a:r>
          </a:p>
        </p:txBody>
      </p:sp>
      <p:sp>
        <p:nvSpPr>
          <p:cNvPr id="13316" name="Rectangle 4">
            <a:extLst>
              <a:ext uri="{FF2B5EF4-FFF2-40B4-BE49-F238E27FC236}">
                <a16:creationId xmlns:a16="http://schemas.microsoft.com/office/drawing/2014/main" id="{469AAE2F-CB45-4A79-AA3D-D872E09F79CD}"/>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13318" name="Picture 6" descr="DSC_3728">
            <a:extLst>
              <a:ext uri="{FF2B5EF4-FFF2-40B4-BE49-F238E27FC236}">
                <a16:creationId xmlns:a16="http://schemas.microsoft.com/office/drawing/2014/main" id="{546F7579-018F-4208-BC78-F63855D547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357563"/>
            <a:ext cx="189547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0724C0A6-A0C6-4E3C-8B00-39F4CA3B1828}"/>
              </a:ext>
            </a:extLst>
          </p:cNvPr>
          <p:cNvSpPr>
            <a:spLocks noGrp="1" noChangeArrowheads="1"/>
          </p:cNvSpPr>
          <p:nvPr>
            <p:ph type="body" idx="1"/>
          </p:nvPr>
        </p:nvSpPr>
        <p:spPr>
          <a:xfrm>
            <a:off x="468313" y="404813"/>
            <a:ext cx="8229600" cy="4525962"/>
          </a:xfrm>
        </p:spPr>
        <p:txBody>
          <a:bodyPr/>
          <a:lstStyle/>
          <a:p>
            <a:pPr algn="ctr">
              <a:lnSpc>
                <a:spcPct val="90000"/>
              </a:lnSpc>
              <a:buFontTx/>
              <a:buNone/>
            </a:pPr>
            <a:r>
              <a:rPr lang="sl-SI" altLang="sl-SI">
                <a:latin typeface="Georgia" panose="02040502050405020303" pitchFamily="18" charset="0"/>
              </a:rPr>
              <a:t>   </a:t>
            </a:r>
            <a:r>
              <a:rPr lang="sl-SI" altLang="sl-SI">
                <a:solidFill>
                  <a:srgbClr val="00FFFF"/>
                </a:solidFill>
                <a:latin typeface="Georgia" panose="02040502050405020303" pitchFamily="18" charset="0"/>
              </a:rPr>
              <a:t>Njegovi prvi poskusi pesnjenja v šoli so bilo, kot sam pravi, bolj čečkanje. Prvo pesem je skušal napisati med vojno pri približno 15 letih, ko se je soočil s smrtjo vojaka pred njegovo hišo. Takrat se je namreč prvič zavedal nesmisla ubijanja. </a:t>
            </a:r>
          </a:p>
          <a:p>
            <a:pPr algn="ctr">
              <a:lnSpc>
                <a:spcPct val="90000"/>
              </a:lnSpc>
              <a:buFontTx/>
              <a:buNone/>
            </a:pPr>
            <a:endParaRPr lang="sl-SI" altLang="sl-SI">
              <a:solidFill>
                <a:srgbClr val="00FFFF"/>
              </a:solidFill>
              <a:latin typeface="Georgia" panose="02040502050405020303" pitchFamily="18" charset="0"/>
            </a:endParaRPr>
          </a:p>
          <a:p>
            <a:pPr algn="ctr">
              <a:lnSpc>
                <a:spcPct val="90000"/>
              </a:lnSpc>
              <a:buFontTx/>
              <a:buNone/>
            </a:pPr>
            <a:r>
              <a:rPr lang="sl-SI" altLang="sl-SI">
                <a:solidFill>
                  <a:srgbClr val="00FFFF"/>
                </a:solidFill>
                <a:latin typeface="Georgia" panose="02040502050405020303" pitchFamily="18" charset="0"/>
              </a:rPr>
              <a:t>Bil je eden izmed začetnikov intimizma v Sloveniji.</a:t>
            </a:r>
          </a:p>
        </p:txBody>
      </p:sp>
      <p:sp>
        <p:nvSpPr>
          <p:cNvPr id="14340" name="Rectangle 4">
            <a:extLst>
              <a:ext uri="{FF2B5EF4-FFF2-40B4-BE49-F238E27FC236}">
                <a16:creationId xmlns:a16="http://schemas.microsoft.com/office/drawing/2014/main" id="{D358D118-785C-4493-9FE6-EF80218AA578}"/>
              </a:ext>
            </a:extLst>
          </p:cNvPr>
          <p:cNvSpPr>
            <a:spLocks noChangeArrowheads="1"/>
          </p:cNvSpPr>
          <p:nvPr/>
        </p:nvSpPr>
        <p:spPr bwMode="auto">
          <a:xfrm>
            <a:off x="0" y="0"/>
            <a:ext cx="9144000" cy="6858000"/>
          </a:xfrm>
          <a:prstGeom prst="rect">
            <a:avLst/>
          </a:prstGeom>
          <a:noFill/>
          <a:ln w="76200" cap="rnd">
            <a:solidFill>
              <a:srgbClr val="00FFFF"/>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14342" name="Picture 6" descr="getfoto6">
            <a:extLst>
              <a:ext uri="{FF2B5EF4-FFF2-40B4-BE49-F238E27FC236}">
                <a16:creationId xmlns:a16="http://schemas.microsoft.com/office/drawing/2014/main" id="{EC1D87D9-FCA8-44D8-84C5-114CF49677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581525"/>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1245</Words>
  <Application>Microsoft Office PowerPoint</Application>
  <PresentationFormat>On-screen Show (4:3)</PresentationFormat>
  <Paragraphs>155</Paragraphs>
  <Slides>36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LaPointe's Road</vt:lpstr>
      <vt:lpstr>Georgia</vt:lpstr>
      <vt:lpstr>BlackChancery</vt:lpstr>
      <vt:lpstr>Comic Sans MS</vt:lpstr>
      <vt:lpstr>Ale and Wenches BB</vt:lpstr>
      <vt:lpstr>the King &amp; Queen font</vt:lpstr>
      <vt:lpstr>Jellyka, End_less Voyage</vt:lpstr>
      <vt:lpstr>Wingdings</vt:lpstr>
      <vt:lpstr>Kelt Caps Freehand</vt:lpstr>
      <vt:lpstr>Privzeti načrt</vt:lpstr>
      <vt:lpstr>Tone Pavček</vt:lpstr>
      <vt:lpstr>PowerPoint Presentation</vt:lpstr>
      <vt:lpstr>Otroštvo </vt:lpstr>
      <vt:lpstr>PowerPoint Presentation</vt:lpstr>
      <vt:lpstr>PowerPoint Presentation</vt:lpstr>
      <vt:lpstr>PowerPoint Presentation</vt:lpstr>
      <vt:lpstr>Dela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Njegove knjige</vt:lpstr>
      <vt:lpstr>Udejstvovanje na drugih podrocjih</vt:lpstr>
      <vt:lpstr>PowerPoint Presentation</vt:lpstr>
      <vt:lpstr>PowerPoint Presentation</vt:lpstr>
      <vt:lpstr>PowerPoint Presentation</vt:lpstr>
      <vt:lpstr>PowerPoint Presentation</vt:lpstr>
      <vt:lpstr>PowerPoint Presentation</vt:lpstr>
      <vt:lpstr>KVIZ!!! </vt:lpstr>
      <vt:lpstr>1. vprašanje:</vt:lpstr>
      <vt:lpstr>2. vprašanje:</vt:lpstr>
      <vt:lpstr>3. vprašanje:</vt:lpstr>
      <vt:lpstr>4. vprašanje:</vt:lpstr>
      <vt:lpstr>5. vprašanje:</vt:lpstr>
      <vt:lpstr>6. vprašanje:</vt:lpstr>
      <vt:lpstr>7. vprašanje:</vt:lpstr>
      <vt:lpstr>8. vprašanje:</vt:lpstr>
      <vt:lpstr>9. vprašanje:</vt:lpstr>
      <vt:lpstr>10. vprašanje: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2019-06-03T09:08:45Z</dcterms:created>
  <dcterms:modified xsi:type="dcterms:W3CDTF">2019-06-03T09:08:45Z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