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8" d="100"/>
          <a:sy n="108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70CC298-B93C-4F72-892D-CFA4C5CD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23EC-E9C6-48E2-B529-0F2DA6868E5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4595A4D-27CF-46D5-8B8D-4170124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82C642A-E0DD-48BB-9C7F-481D7A8A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41B15-2001-4A19-83DF-ACF31A9982F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096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DD72587-9EB9-47DC-AE93-A63B48C0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99F9-1AC9-4C56-8774-7D1E8DFCABE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4B1124C-0385-4C82-B4DA-EB98373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16DE855-64CF-4BE2-A84A-8D1EAC0C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1BE92-8900-4895-84F4-E8D8143882E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9745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356D905-A41A-4323-A6EF-4515FCF8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C9D2-B8C3-4568-A6CA-6DEE8DE8EAF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04C3788-E852-4093-9C39-A5D95398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2BD2F32-2390-4890-B35C-BAE45208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37429-6179-4017-8A3B-F1D3BE8ECB7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5231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7132C55-0EC7-457C-935D-8284E9A6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4CA7-440C-4743-8D5B-1D2CD07E33D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9507748-30B7-44C6-9FE6-7A9C84B7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63B00F2-12F4-4A77-8857-11E843DB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A41E2-45FF-43E6-A964-384225EF8BF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65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7D536F9-8ACB-44B5-A516-F4704597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59D2-9735-4D73-8E77-DDAE3F67BB9C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BB4712C-579A-4627-A067-7BA30A6B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0AE2F2B-E2C6-416A-AB0C-18424DC1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A0FDD-3525-4631-AA18-E0914007C49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779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0680EB2-219E-42F2-80D6-8982DE1D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B321-6039-442F-A678-96A7E988965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9D57A2F-21C3-4225-BA0E-F52C2A6F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940CFA8-E0B7-471E-8FA3-F23F002F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AE0-418D-4B2E-B05C-1EA8B53BEE5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9611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6A94D130-A8E8-4DC2-8A59-87B2D265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21AF-CAEF-4F3B-82DB-1A87F8DD3FDA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5EEE3CB2-027D-4C0D-8ADF-D1CF456A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ED48D0A0-F050-4FEC-8146-66A9A4CE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3A4C5-58F4-461C-AB6B-D66A77EF41A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852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9D9B5886-1537-43CF-A071-371C5FA9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4A5F-7EA0-4569-8C1D-B38501554F2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BEFA5D3B-5372-4190-AAD0-B3F4128A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A977DEC2-317E-4141-AE26-04535E6F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E9DE7-E033-42D4-851B-3509C0D65DA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0219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C70AC76-0220-4E56-B55D-18F3C599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912A2-AC59-4366-965A-427E19F3FEF9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F4490C5D-3C7F-4AEC-AB0B-19D04CB6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4B72429-AA0D-4FDD-A0E7-887727F0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FF80C-B42C-4DAF-A69D-207857195ED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561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11D1052-47F4-440D-BE7A-777F891D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F75F1-29F5-435C-B880-F19D59E2C27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F337612C-774C-4C85-BE0B-A95E7A59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BB7FB53-407E-4A04-894D-4AFD07BA6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0170-E43C-4DFF-9E2F-DB8CC37BD16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0133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95A5B50-7184-4A97-BA41-75CFE62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A217-61A9-4CD6-BB09-BDFCF087A90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3A92C5E-E3C3-4334-93B3-092CDB43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407D910-B8C0-44E2-91CA-4E10DC97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867A-5E21-449F-939A-E73ADF1E631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663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C795A0DE-208B-42B0-B1D0-3586A3189B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7380A1B7-CA01-4EFC-9662-AB1B403135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63B5B18-6A42-4590-B28C-3124EACDC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ABEA44-5F50-4FAD-BA0C-769AD7BB103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990A083-401A-4DF6-B15A-F37F55381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ACA8B8C-BCC4-447D-B8E9-57B3EE345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795646B-CFDA-42F0-8070-BA2188D33F55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alozbamis.com/knjiga/juri-muri-drugic-v-afriki/" TargetMode="External"/><Relationship Id="rId13" Type="http://schemas.openxmlformats.org/officeDocument/2006/relationships/hyperlink" Target="http://www.mladinska.com/skupina_mk/koledar_dogodkov/dogodek?etid=1163" TargetMode="External"/><Relationship Id="rId3" Type="http://schemas.openxmlformats.org/officeDocument/2006/relationships/hyperlink" Target="http://www.emka.si/avtorji/tone-pavcek/biografija/694" TargetMode="External"/><Relationship Id="rId7" Type="http://schemas.openxmlformats.org/officeDocument/2006/relationships/hyperlink" Target="http://www.bolha.com/knjige-revije-stripi/antikvarne-knjige/poezija/vrtiljak-1294730998.html" TargetMode="External"/><Relationship Id="rId12" Type="http://schemas.openxmlformats.org/officeDocument/2006/relationships/hyperlink" Target="http://roxannabeauty.blogspot.com/2012/03/tone-pavcek.html" TargetMode="External"/><Relationship Id="rId2" Type="http://schemas.openxmlformats.org/officeDocument/2006/relationships/hyperlink" Target="http://sl.wikipedia.org/wiki/Tone_Pav%C4%8D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ovenskenovice.si/novice/slovenija/pavckove-slakove-dolenjske-poti" TargetMode="External"/><Relationship Id="rId11" Type="http://schemas.openxmlformats.org/officeDocument/2006/relationships/hyperlink" Target="http://www.mladina.si/106636/tone-pavcek/" TargetMode="External"/><Relationship Id="rId5" Type="http://schemas.openxmlformats.org/officeDocument/2006/relationships/hyperlink" Target="http://www.delo.si/zgodbe/multimedija/tone-pavcek-1928-2011-zivljenje-v-slikah.html" TargetMode="External"/><Relationship Id="rId10" Type="http://schemas.openxmlformats.org/officeDocument/2006/relationships/hyperlink" Target="http://www.bukla.si/?action=books&amp;book_id=13669" TargetMode="External"/><Relationship Id="rId4" Type="http://schemas.openxmlformats.org/officeDocument/2006/relationships/hyperlink" Target="http://www.sazu.si/o-sazu/clani/tone-pavcek.html" TargetMode="External"/><Relationship Id="rId9" Type="http://schemas.openxmlformats.org/officeDocument/2006/relationships/hyperlink" Target="http://ms.sta.si/2011/11/novosti-na-domacem-knjiznem-trgu-73/" TargetMode="External"/><Relationship Id="rId14" Type="http://schemas.openxmlformats.org/officeDocument/2006/relationships/hyperlink" Target="http://www.kamra.si/Default.aspx?lang=eng&amp;module=7&amp;id=104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614CDF-3362-4A36-904F-578F6B3DB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25400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Tone Pavček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5CFFBA70-FB6D-43A3-AEA4-EA763A841490}"/>
              </a:ext>
            </a:extLst>
          </p:cNvPr>
          <p:cNvSpPr/>
          <p:nvPr/>
        </p:nvSpPr>
        <p:spPr>
          <a:xfrm>
            <a:off x="684213" y="5300663"/>
            <a:ext cx="82089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i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+mn-cs"/>
              </a:rPr>
              <a:t>“Na svetu si, da gledaš sonce. Na svetu si, da greš za soncem. Na svetu si, da sam si sonce in da s sveta odganjaš – sence.” - Tone Pavček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2053" name="Picture 4" descr="Tone Pavček (1928 - 2011): Življenje v slikah">
            <a:extLst>
              <a:ext uri="{FF2B5EF4-FFF2-40B4-BE49-F238E27FC236}">
                <a16:creationId xmlns:a16="http://schemas.microsoft.com/office/drawing/2014/main" id="{3E603BA3-C698-4426-9B71-CCC125062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529272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7457AE40-1152-4B12-8152-C9279FFF2C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B961BF1A-CD6B-42E3-9BB5-1BACC42D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2819400" cy="1417638"/>
          </a:xfrm>
        </p:spPr>
        <p:txBody>
          <a:bodyPr/>
          <a:lstStyle/>
          <a:p>
            <a:endParaRPr lang="en-US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A4ED9590-6FCF-4D0B-9C07-8B3DF2DAC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548680"/>
            <a:ext cx="5328592" cy="612068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»Otroške poezije nisem nikoli ločeval od one druge, za tako imenovane odrasle. Tudi zanjo veljajo iste zakonitosti kot za vso ustvarjalnost! Morda so možnosti za dobro otroško poezijo celo manjše. /.../ otroška poezija nastane samo tedaj, kadar je v človeku samem dovolj otroškega sveta in kadar gleda na svet z radoživimi otroškimi očmi. /.../ pisanje za otroke mi je beg iz sveta vsakdanjega realnega življenja v neki drugi, lepši svet, bolj poezija za oddih, bolj zame kot za otroke.«</a:t>
            </a:r>
            <a:endParaRPr lang="en-US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6" name="Picture 2" descr="http://www.zalozbamis.com/upload/srednje/46a782c55299fc655332eb1a310c8ed4.jpg">
            <a:extLst>
              <a:ext uri="{FF2B5EF4-FFF2-40B4-BE49-F238E27FC236}">
                <a16:creationId xmlns:a16="http://schemas.microsoft.com/office/drawing/2014/main" id="{DE1BF713-82C3-429A-96E9-7E9F610C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00213"/>
            <a:ext cx="15843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http://www.bukla.si/upload/book_media/13669_13818_170x260.jpg">
            <a:extLst>
              <a:ext uri="{FF2B5EF4-FFF2-40B4-BE49-F238E27FC236}">
                <a16:creationId xmlns:a16="http://schemas.microsoft.com/office/drawing/2014/main" id="{9747EEEB-322A-469D-AFCB-865FCD8CC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6192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foto">
            <a:extLst>
              <a:ext uri="{FF2B5EF4-FFF2-40B4-BE49-F238E27FC236}">
                <a16:creationId xmlns:a16="http://schemas.microsoft.com/office/drawing/2014/main" id="{A54865AD-0707-4381-8FE2-201FDED0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2763838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60D419-C6D5-4DD1-91EF-40BDCBAC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340768"/>
            <a:ext cx="4583360" cy="10849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Življenje - mladost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968B853-5158-4657-B272-00B19B58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45024"/>
            <a:ext cx="8363272" cy="3024336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Rodil se je 29.9.1928 v Šentjurju pri Mirni Peči,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prvi razred je obiskoval v domačem kraju,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prešolali so ga v Ljubljano, kjer je dokončal osnovno šolo v </a:t>
            </a:r>
            <a:r>
              <a:rPr lang="sl-SI" dirty="0" err="1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Marijanišču</a:t>
            </a: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končal je klasično gimnazijo, vpisal se je na pravno fakulteto,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a:rPr>
              <a:t>po diplomi se ni nikoli zaposlil kot pravnik.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4100" name="Picture 2" descr="http://www.mladina.si/media/www/slike/2011/43/__610/pavcek-tone-foto-joc.jpg">
            <a:extLst>
              <a:ext uri="{FF2B5EF4-FFF2-40B4-BE49-F238E27FC236}">
                <a16:creationId xmlns:a16="http://schemas.microsoft.com/office/drawing/2014/main" id="{80E89E61-9AB0-499F-85BD-1255D749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04813"/>
            <a:ext cx="4611688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D90BC5-3177-46B5-8BD5-BDF535739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984" y="260648"/>
            <a:ext cx="4716016" cy="108012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Pavček kot novinar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C8F0636-8DAE-4D36-85DA-B8316BDEE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538" y="1628775"/>
            <a:ext cx="4537075" cy="49244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4">
                    <a:lumMod val="50000"/>
                  </a:schemeClr>
                </a:solidFill>
              </a:rPr>
              <a:t>1955 -1957; novinar pri Ljubljanskem dnevniku in Ljudski pravici,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4">
                    <a:lumMod val="50000"/>
                  </a:schemeClr>
                </a:solidFill>
              </a:rPr>
              <a:t>1972; novinar in urednik pri RTV Slovenija,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4">
                    <a:lumMod val="50000"/>
                  </a:schemeClr>
                </a:solidFill>
              </a:rPr>
              <a:t>5 let je bil tudi ravnatelj Mladinskega gledališča v Ljubljani,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4">
                    <a:lumMod val="50000"/>
                  </a:schemeClr>
                </a:solidFill>
              </a:rPr>
              <a:t>od leta 1972 do upokojitve je bil odgovoren urednik Cankarjeve založbe, medtem pa tudi predsednik Društva slovenskih pisateljev.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124" name="Picture 2" descr="Dosje: Tone Pavček">
            <a:extLst>
              <a:ext uri="{FF2B5EF4-FFF2-40B4-BE49-F238E27FC236}">
                <a16:creationId xmlns:a16="http://schemas.microsoft.com/office/drawing/2014/main" id="{5EA8E206-C135-4C1E-852E-859A06AB5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41663"/>
            <a:ext cx="39798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Umrl je Tone Pavček">
            <a:extLst>
              <a:ext uri="{FF2B5EF4-FFF2-40B4-BE49-F238E27FC236}">
                <a16:creationId xmlns:a16="http://schemas.microsoft.com/office/drawing/2014/main" id="{FF546EF1-8AE4-4B20-94DC-F62A90C22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76250"/>
            <a:ext cx="42481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505926-1C65-4F28-B8C4-45957B84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Zakaj je za nas pomemben?</a:t>
            </a:r>
            <a:endParaRPr lang="en-US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EC03145-9986-40B5-AB1D-6439DD8ED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925144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300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Ne samo pesnik, temveč tudi pravnik, prevajalec, urednik in novinar,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300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Predstavnik novoromantično usmerjenega povojnega </a:t>
            </a:r>
            <a:r>
              <a:rPr lang="sl-SI" sz="3300" dirty="0" err="1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intimističnega</a:t>
            </a:r>
            <a:r>
              <a:rPr lang="sl-SI" sz="3300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pesništva,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300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eden najpomembnejših klasikov slovenske otroške in mladinske poezije.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148" name="Picture 2" descr="S spomenika v rojstnem Šentjuriju takole gleda veliki pesnik Tone Pavček, ki je leta 1989 na veličastnem zborovanju na ljubljanskem Kongresnem trgu prebral znamenito Majniško deklaracijo. Foto: Marjan Raztresen">
            <a:extLst>
              <a:ext uri="{FF2B5EF4-FFF2-40B4-BE49-F238E27FC236}">
                <a16:creationId xmlns:a16="http://schemas.microsoft.com/office/drawing/2014/main" id="{291C9B2A-FA8D-47A4-B31A-FCC6E990B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341438"/>
            <a:ext cx="4225925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13758C-BB8F-4DFF-9F61-7EDDF95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88640"/>
            <a:ext cx="2962672" cy="87749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</a:rPr>
              <a:t>Dela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48ACC22-4DF0-42CD-8DAD-ADB28F3AE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5050904" cy="532859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Pisati je začel še pri 11 letih,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prvič je objavil </a:t>
            </a:r>
            <a:r>
              <a:rPr lang="sl-SI" sz="3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Sonet Ivanu Cankarju </a:t>
            </a: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 Mladinski reviji 1947,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skupaj z Janetom Menartom, Cirilom Zlobcem in Kajetanom Kovičem je izdal pesniško zbirko </a:t>
            </a:r>
            <a:r>
              <a:rPr lang="sl-SI" sz="3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Pesmi štirih,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pesnik je do narave idiličen in harmoničen</a:t>
            </a:r>
            <a:r>
              <a:rPr lang="sl-SI" sz="3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(Sanje živijo dalje, Ujeti ocean in Poganske hvalnice)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vrh svojega pesniškega razvoja je dosegel z refleksivno poezijo (spraševanje o smrti in življenju – zbirke </a:t>
            </a:r>
            <a:r>
              <a:rPr lang="sl-SI" sz="3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Dediščina, Goličava</a:t>
            </a: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Esejistična knjiga </a:t>
            </a:r>
            <a:r>
              <a:rPr lang="sl-SI" sz="34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Čas duše, čas telesa </a:t>
            </a:r>
            <a:r>
              <a:rPr lang="sl-SI" sz="3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(avtobiografska)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172" name="Picture 6" descr="http://2.bp.blogspot.com/-jIq8YoXjbpQ/T2SmMMnEpLI/AAAAAAAAAYc/-2jFwJ_ExBE/s320/P1020801.JPG">
            <a:extLst>
              <a:ext uri="{FF2B5EF4-FFF2-40B4-BE49-F238E27FC236}">
                <a16:creationId xmlns:a16="http://schemas.microsoft.com/office/drawing/2014/main" id="{D0AE5358-4491-4146-93B6-4582B073D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 descr="vrtiljak">
            <a:extLst>
              <a:ext uri="{FF2B5EF4-FFF2-40B4-BE49-F238E27FC236}">
                <a16:creationId xmlns:a16="http://schemas.microsoft.com/office/drawing/2014/main" id="{90F2CC17-BC89-4079-B72A-4C23B311E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437063"/>
            <a:ext cx="3024188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2" descr="Bralni krožek Beremo z Manco Košir">
            <a:extLst>
              <a:ext uri="{FF2B5EF4-FFF2-40B4-BE49-F238E27FC236}">
                <a16:creationId xmlns:a16="http://schemas.microsoft.com/office/drawing/2014/main" id="{D8E88B21-0D07-46CF-ABB7-316618D48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08275"/>
            <a:ext cx="3230563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AB29F-6FAC-45C2-94EC-A54D39EB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Priznanja in nagrade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772D4DB-82F1-4591-9B82-D2F47CFD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70912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1965 prejel nagrado Prešernovega sklada, </a:t>
            </a:r>
            <a:endParaRPr lang="sl-SI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1984 </a:t>
            </a: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pa </a:t>
            </a:r>
            <a:r>
              <a:rPr lang="pt-BR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Prešernov</a:t>
            </a: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o </a:t>
            </a:r>
            <a:r>
              <a:rPr lang="pt-BR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nagrad</a:t>
            </a: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o,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tri Levstikove nagrade (1958, 1961, 2005),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1959 - Trdinova nagrada,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1979 - Zmajeve </a:t>
            </a:r>
            <a:r>
              <a:rPr lang="sl-SI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dečje</a:t>
            </a: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 igre,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1986 - Kajuhova nagrada,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1996 - Večernica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2009 – zlati red za zasluge Republike Slovenije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Unicef ga je leta 1996 imenoval za svojega ambasadorja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196" name="Picture 2" descr="http://www.kamra.si/Data/sub0/LevstikovaNagrada99_2.jpg">
            <a:extLst>
              <a:ext uri="{FF2B5EF4-FFF2-40B4-BE49-F238E27FC236}">
                <a16:creationId xmlns:a16="http://schemas.microsoft.com/office/drawing/2014/main" id="{7FA540AD-3A44-4883-A0C5-20B322C9F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628775"/>
            <a:ext cx="297497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BB887F-8500-4063-9CC1-13060814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Viri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8B97182-CD9C-4165-BAD6-7133EBC88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2"/>
              </a:rPr>
              <a:t>http://sl.wikipedia.org/wiki/Tone_Pav%C4%8Dek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3"/>
              </a:rPr>
              <a:t>http://www.emka.si/avtorji/tone-pavcek/biografija/694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4"/>
              </a:rPr>
              <a:t>http://www.sazu.si/o-sazu/clani/tone-pavcek.html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5"/>
              </a:rPr>
              <a:t>http://www.delo.si/zgodbe/multimedija/tone-pavcek-1928-2011-zivljenje-v-slikah.html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hlinkClick r:id="rId6"/>
              </a:rPr>
              <a:t>http://www.slovenskenovice.si/novice/slovenija/pavckove-slakove-dolenjske-poti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7"/>
              </a:rPr>
              <a:t>http://www.bolha.com/knjige-revije-stripi/antikvarne-knjige/poezija/vrtiljak-1294730998.html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8"/>
              </a:rPr>
              <a:t>http://www.zalozbamis.com/knjiga/juri-muri-drugic-v-afriki/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9"/>
              </a:rPr>
              <a:t>http://ms.sta.si/2011/11/novosti-na-domacem-knjiznem-trgu-73/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10"/>
              </a:rPr>
              <a:t>http://www.bukla.si/?action=books&amp;book_id=13669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11"/>
              </a:rPr>
              <a:t>http://www.mladina.si/106636/tone-pavcek/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12"/>
              </a:rPr>
              <a:t>http://roxannabeauty.blogspot.com/2012/03/tone-pavcek.html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13"/>
              </a:rPr>
              <a:t>http://www.mladinska.com/skupina_mk/koledar_dogodkov/dogodek?etid=1163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14"/>
              </a:rPr>
              <a:t>http://www.kamra.si/Default.aspx?lang=eng&amp;module=7&amp;id=10449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b="1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Officeova tema</vt:lpstr>
      <vt:lpstr>Tone Pavček</vt:lpstr>
      <vt:lpstr>PowerPoint Presentation</vt:lpstr>
      <vt:lpstr>Življenje - mladost</vt:lpstr>
      <vt:lpstr>Pavček kot novinar</vt:lpstr>
      <vt:lpstr>Zakaj je za nas pomemben?</vt:lpstr>
      <vt:lpstr>Dela</vt:lpstr>
      <vt:lpstr>Priznanja in nagrade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2019-06-03T09:08:46Z</dcterms:created>
  <dcterms:modified xsi:type="dcterms:W3CDTF">2019-06-03T09:08:46Z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