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CC"/>
    <a:srgbClr val="A99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7C728611-C151-44CF-8357-F4229F6F18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33A3B80D-B5DF-4D35-904B-27B31486A61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5015F1E-D373-490D-997A-6E9748A0B5B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14918EF3-63E5-4EFD-AAE8-50A0DF621A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5192EF50-2AF6-4D47-B814-7600F507C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B730C73-B999-40E5-A1AA-64FF81DC87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2CC85F0B-B682-4367-8AC2-B451CF29C4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1961E8-418C-4382-9C9A-B1590474DF2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stranske slike 1">
            <a:extLst>
              <a:ext uri="{FF2B5EF4-FFF2-40B4-BE49-F238E27FC236}">
                <a16:creationId xmlns:a16="http://schemas.microsoft.com/office/drawing/2014/main" id="{588A2290-6A16-4E84-BA53-79CD815EA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Ograda opomb 2">
            <a:extLst>
              <a:ext uri="{FF2B5EF4-FFF2-40B4-BE49-F238E27FC236}">
                <a16:creationId xmlns:a16="http://schemas.microsoft.com/office/drawing/2014/main" id="{C3B1CC2E-815E-4EAD-916F-A68AE237B1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18436" name="Ograda številke diapozitiva 3">
            <a:extLst>
              <a:ext uri="{FF2B5EF4-FFF2-40B4-BE49-F238E27FC236}">
                <a16:creationId xmlns:a16="http://schemas.microsoft.com/office/drawing/2014/main" id="{32C4B48B-5166-4BE5-8CF2-2EADFA3C3B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083F3F-E858-4CB5-8742-24AC9525CCD4}" type="slidenum">
              <a:rPr lang="sl-SI" altLang="sl-SI"/>
              <a:pPr eaLnBrk="1" hangingPunct="1"/>
              <a:t>3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7">
            <a:extLst>
              <a:ext uri="{FF2B5EF4-FFF2-40B4-BE49-F238E27FC236}">
                <a16:creationId xmlns:a16="http://schemas.microsoft.com/office/drawing/2014/main" id="{30EE77DC-C1F9-42F4-989A-01CB328E57B1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aven konektor 9">
            <a:extLst>
              <a:ext uri="{FF2B5EF4-FFF2-40B4-BE49-F238E27FC236}">
                <a16:creationId xmlns:a16="http://schemas.microsoft.com/office/drawing/2014/main" id="{5C06F665-22B3-41D3-B552-03F55FDE020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0">
            <a:extLst>
              <a:ext uri="{FF2B5EF4-FFF2-40B4-BE49-F238E27FC236}">
                <a16:creationId xmlns:a16="http://schemas.microsoft.com/office/drawing/2014/main" id="{B598D991-14D2-4E49-9CE6-5BA0D6A2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A5D10C-AFB0-4474-A038-A47117E39B19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17">
            <a:extLst>
              <a:ext uri="{FF2B5EF4-FFF2-40B4-BE49-F238E27FC236}">
                <a16:creationId xmlns:a16="http://schemas.microsoft.com/office/drawing/2014/main" id="{8C38FDEA-BE7D-43B0-AA19-A9EC6010D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8" name="Ograda številke diapozitiva 28">
            <a:extLst>
              <a:ext uri="{FF2B5EF4-FFF2-40B4-BE49-F238E27FC236}">
                <a16:creationId xmlns:a16="http://schemas.microsoft.com/office/drawing/2014/main" id="{4F95C9EE-D826-4256-AFAA-676DA1D9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D2D697-8D86-41DD-884D-2D6878D2DD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870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C1F7BD04-4F0A-4D4F-9615-7F3F6B8C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967BB-E699-4FC9-915F-910A551FD60A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EF0A6F52-8CFC-4679-B2CA-3733FF32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E1F43BF9-0A18-4B50-9528-BB4F04F68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DDCA5-8FF4-4C9C-9B88-DE9990B2A3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926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3F63AC6-E3DA-4EBE-BE5F-83016491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C95EA4-0422-4354-B3C0-375457645B62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6DF48E5-7619-4D4D-B311-B287C0D7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8776420-CC8A-40F2-97EF-B4491D58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E697A8A2-4A59-4B9C-B98F-750C6995F5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986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6">
            <a:extLst>
              <a:ext uri="{FF2B5EF4-FFF2-40B4-BE49-F238E27FC236}">
                <a16:creationId xmlns:a16="http://schemas.microsoft.com/office/drawing/2014/main" id="{5BFED7E0-3C7A-4D5F-A587-6665A20D2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FAE8-FD38-4B32-9572-59B2EC41C706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0441F84D-D7E4-4998-9BD0-A1A73559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97B67A0C-8F55-4A2D-ABF1-AC179E1B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4385C-E9E4-4A61-A078-49A5E5BDCB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409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DB6E0F1-A4CE-425F-8F16-33495E50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C0E6EB0-1ACE-43D5-AEC3-86F5524B04E6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CBDFCD0-B7A9-4C46-BA03-CE80BC2C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97292B3-9FB7-4B05-8AC6-98A1A27D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30C1B55A-4A65-48E2-A587-60FD5AEB9F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294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3D86BFC3-8F3F-4074-A731-A589CD1B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F6350-868F-475B-9A5F-674E46410A8C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B9628EA2-62C1-48FD-86B5-4F77C5D4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F8AA3B92-218E-4089-9EC9-5A1B3901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3AAB-ED75-4C81-9C6E-8A5031E047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504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26">
            <a:extLst>
              <a:ext uri="{FF2B5EF4-FFF2-40B4-BE49-F238E27FC236}">
                <a16:creationId xmlns:a16="http://schemas.microsoft.com/office/drawing/2014/main" id="{3864470A-BCFB-4D9D-8D13-19282B5D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9B0A-962C-41B6-BCE7-96CD2F952F7B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3">
            <a:extLst>
              <a:ext uri="{FF2B5EF4-FFF2-40B4-BE49-F238E27FC236}">
                <a16:creationId xmlns:a16="http://schemas.microsoft.com/office/drawing/2014/main" id="{28B93C9B-7149-434A-98A3-46E6E4C7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51B95C60-D6DE-421B-A264-4CED5987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8656E-5327-4BC0-A04F-7B81F749321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730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6">
            <a:extLst>
              <a:ext uri="{FF2B5EF4-FFF2-40B4-BE49-F238E27FC236}">
                <a16:creationId xmlns:a16="http://schemas.microsoft.com/office/drawing/2014/main" id="{7BE004E7-BDD0-4D55-9D2C-BC373442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7115A-C806-4634-9DAF-8353BEC67B3F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6AE9F77D-5F6F-4754-BE4A-684DB87F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5" name="Ograda številke diapozitiva 15">
            <a:extLst>
              <a:ext uri="{FF2B5EF4-FFF2-40B4-BE49-F238E27FC236}">
                <a16:creationId xmlns:a16="http://schemas.microsoft.com/office/drawing/2014/main" id="{6EC82832-263A-4520-B965-BC0B2BBF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6E9FF-63A6-4237-9DBA-B53CD23F0C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783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6">
            <a:extLst>
              <a:ext uri="{FF2B5EF4-FFF2-40B4-BE49-F238E27FC236}">
                <a16:creationId xmlns:a16="http://schemas.microsoft.com/office/drawing/2014/main" id="{486028EB-D763-4602-A9F0-9D60B8F7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A0EB-780C-4FE1-B55B-D1E10863A124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3">
            <a:extLst>
              <a:ext uri="{FF2B5EF4-FFF2-40B4-BE49-F238E27FC236}">
                <a16:creationId xmlns:a16="http://schemas.microsoft.com/office/drawing/2014/main" id="{2CF07C40-519C-4986-B508-E8243400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4" name="Ograda številke diapozitiva 15">
            <a:extLst>
              <a:ext uri="{FF2B5EF4-FFF2-40B4-BE49-F238E27FC236}">
                <a16:creationId xmlns:a16="http://schemas.microsoft.com/office/drawing/2014/main" id="{FDF442FD-C790-43E0-89E9-0AED295E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24713-5FCE-49A3-9995-47420F3066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860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6">
            <a:extLst>
              <a:ext uri="{FF2B5EF4-FFF2-40B4-BE49-F238E27FC236}">
                <a16:creationId xmlns:a16="http://schemas.microsoft.com/office/drawing/2014/main" id="{4EBD9E48-930A-4235-9C87-74E51C5E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C843-9F0D-47EB-90C9-4DEBCF1B528C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3">
            <a:extLst>
              <a:ext uri="{FF2B5EF4-FFF2-40B4-BE49-F238E27FC236}">
                <a16:creationId xmlns:a16="http://schemas.microsoft.com/office/drawing/2014/main" id="{FFC685D4-A432-4DCD-8858-4987AF3A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7" name="Ograda številke diapozitiva 15">
            <a:extLst>
              <a:ext uri="{FF2B5EF4-FFF2-40B4-BE49-F238E27FC236}">
                <a16:creationId xmlns:a16="http://schemas.microsoft.com/office/drawing/2014/main" id="{20C8DE58-B00F-4FD9-A43B-64A26E0D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92081-1672-4F42-B49F-B35018CA44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884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B87AC313-C75D-4F4E-A3E5-47FA0C13574A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9">
            <a:extLst>
              <a:ext uri="{FF2B5EF4-FFF2-40B4-BE49-F238E27FC236}">
                <a16:creationId xmlns:a16="http://schemas.microsoft.com/office/drawing/2014/main" id="{10D3612A-4C11-4588-9BB3-ED1E155B68F4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0" name="Ograda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BE5F897A-1B11-4216-9A75-92008935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3CB835-DE25-4633-A8D0-7EBF52C56FCD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7583189D-30B6-48CA-8126-84B77C3D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2A9145E0-0B8C-4D8D-A252-A633EC86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B42BB-A228-4853-80C3-F40ED599DF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42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>
            <a:extLst>
              <a:ext uri="{FF2B5EF4-FFF2-40B4-BE49-F238E27FC236}">
                <a16:creationId xmlns:a16="http://schemas.microsoft.com/office/drawing/2014/main" id="{96DCB8D7-18CD-4636-8270-75553E50B226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aslova 2">
            <a:extLst>
              <a:ext uri="{FF2B5EF4-FFF2-40B4-BE49-F238E27FC236}">
                <a16:creationId xmlns:a16="http://schemas.microsoft.com/office/drawing/2014/main" id="{020DCD38-E826-4077-8F9E-14CF2E240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30">
            <a:extLst>
              <a:ext uri="{FF2B5EF4-FFF2-40B4-BE49-F238E27FC236}">
                <a16:creationId xmlns:a16="http://schemas.microsoft.com/office/drawing/2014/main" id="{AF152EBA-3F2D-4FB9-8780-5649B6424B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7" name="Ograda datuma 26">
            <a:extLst>
              <a:ext uri="{FF2B5EF4-FFF2-40B4-BE49-F238E27FC236}">
                <a16:creationId xmlns:a16="http://schemas.microsoft.com/office/drawing/2014/main" id="{3CCB1D56-496A-4C28-A1FF-41D3D430C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EBD27E-D369-4AB0-8ECC-09E926A5FF71}" type="datetime1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8D97E09B-9EA3-4FA4-9382-38E3FEDA2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sl-SI"/>
              <a:t>Komedija o loncu</a:t>
            </a:r>
          </a:p>
        </p:txBody>
      </p:sp>
      <p:sp>
        <p:nvSpPr>
          <p:cNvPr id="16" name="Ograda številke diapozitiva 15">
            <a:extLst>
              <a:ext uri="{FF2B5EF4-FFF2-40B4-BE49-F238E27FC236}">
                <a16:creationId xmlns:a16="http://schemas.microsoft.com/office/drawing/2014/main" id="{89573786-E5D7-4A6D-849A-8D4A2E36D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79F0FAC2-EE7C-48A5-BDB9-7CDE595CF99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5" r:id="rId9"/>
    <p:sldLayoutId id="2147483742" r:id="rId10"/>
    <p:sldLayoutId id="214748374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4684E7-840F-4A4B-B241-D808D6485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0456" y="1057499"/>
            <a:ext cx="5328592" cy="15841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dirty="0" err="1"/>
              <a:t>Aulularia</a:t>
            </a:r>
            <a:r>
              <a:rPr lang="sl-SI" dirty="0"/>
              <a:t> ali komedija o loncu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B7D7E46-8765-4D0E-BDE5-285144516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5738" y="3284538"/>
            <a:ext cx="3968750" cy="11525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TITUS MACCIUS PLAUTUS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E2DC5D0F-A625-4BB2-93BB-115EDF5CD10A}"/>
              </a:ext>
            </a:extLst>
          </p:cNvPr>
          <p:cNvSpPr txBox="1"/>
          <p:nvPr/>
        </p:nvSpPr>
        <p:spPr>
          <a:xfrm>
            <a:off x="5724525" y="5013325"/>
            <a:ext cx="31686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Januar 2011</a:t>
            </a:r>
          </a:p>
        </p:txBody>
      </p:sp>
      <p:pic>
        <p:nvPicPr>
          <p:cNvPr id="6149" name="Slika 4" descr="Plautus.jpg">
            <a:extLst>
              <a:ext uri="{FF2B5EF4-FFF2-40B4-BE49-F238E27FC236}">
                <a16:creationId xmlns:a16="http://schemas.microsoft.com/office/drawing/2014/main" id="{D86A08AC-6BBF-4B1F-915E-69BB459F8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7541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62A7A62A-7695-4F4D-B474-3C65F4E17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76250"/>
            <a:ext cx="59769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872B52E8-4E1F-442E-86E2-AD5CC635C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060575"/>
            <a:ext cx="56880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Zgodba se srečno konča, vsi so srečni in mirni, posebej Evklion, ker ga ne muči več strah pred izgubo zlata.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3226854-F669-4B81-9304-1370ED609472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2627313" y="1341438"/>
            <a:ext cx="6337300" cy="2663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sl-SI" altLang="sl-SI" sz="7200" cap="none">
                <a:ln>
                  <a:noFill/>
                </a:ln>
                <a:solidFill>
                  <a:srgbClr val="FF9900"/>
                </a:solidFill>
              </a:rPr>
              <a:t>HVALA ZA POZORNOST!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D54D74D4-17ED-4057-8315-624208BEE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773238"/>
            <a:ext cx="58324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Aula = lonec, pisker -&gt; Aulula = lonček, piskerček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Komedija je zasnovana na pravljičnem motivu o najdbi skritega zaklada, ki naj bi osrečil siromašnega najditelja.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Nauk zgodbe je, da najditelja zaklad osreči samo navidezno.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Ena Plavtovih najbolj psihološko dovršenih odrskih umetnin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“komedija” (manj izrazito komičnih prvin)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Karakterna drama (prikazuje skrbi in tegobe malega človeka, ki se iz siromaka čez noč spremeni v bogataša)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Prvotni konec drame izgubljen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sp>
        <p:nvSpPr>
          <p:cNvPr id="7171" name="Text Box 6">
            <a:extLst>
              <a:ext uri="{FF2B5EF4-FFF2-40B4-BE49-F238E27FC236}">
                <a16:creationId xmlns:a16="http://schemas.microsoft.com/office/drawing/2014/main" id="{BDA7DD6F-FB64-4A33-970A-DC20069B4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88913"/>
            <a:ext cx="5761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>
            <a:extLst>
              <a:ext uri="{FF2B5EF4-FFF2-40B4-BE49-F238E27FC236}">
                <a16:creationId xmlns:a16="http://schemas.microsoft.com/office/drawing/2014/main" id="{34AA58C3-1A30-4EDE-A6E6-73785E10E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779588"/>
            <a:ext cx="6048375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Družinski Lar </a:t>
            </a:r>
            <a:r>
              <a:rPr lang="sl-SI" altLang="sl-SI" i="1"/>
              <a:t>(rimski hišni bog)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</a:t>
            </a:r>
            <a:r>
              <a:rPr lang="sl-SI" altLang="sl-SI" i="1"/>
              <a:t>(reven starec); “Zaklepač”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Fajdria </a:t>
            </a:r>
            <a:r>
              <a:rPr lang="sl-SI" altLang="sl-SI" i="1"/>
              <a:t>(Evklionova hči); “bleščeča”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Stafila </a:t>
            </a:r>
            <a:r>
              <a:rPr lang="sl-SI" altLang="sl-SI" i="1"/>
              <a:t>(Evklionova sužnja); rada pije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Megador </a:t>
            </a:r>
            <a:r>
              <a:rPr lang="sl-SI" altLang="sl-SI" i="1"/>
              <a:t>(Evklionov bogati sosed); darežljiv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Strobilo </a:t>
            </a:r>
            <a:r>
              <a:rPr lang="sl-SI" altLang="sl-SI" i="1"/>
              <a:t>(Megadorjev suženj); “vrtavka”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Evnomia </a:t>
            </a:r>
            <a:r>
              <a:rPr lang="sl-SI" altLang="sl-SI" i="1"/>
              <a:t>(Megadorjeva sestra); ženska dobrih manir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Likonid </a:t>
            </a:r>
            <a:r>
              <a:rPr lang="sl-SI" altLang="sl-SI" i="1"/>
              <a:t>(Evnomijin sin); “volk”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Strofilo </a:t>
            </a:r>
            <a:r>
              <a:rPr lang="sl-SI" altLang="sl-SI" i="1"/>
              <a:t>(Liokondov suženj); vrtavka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Voglar </a:t>
            </a:r>
            <a:r>
              <a:rPr lang="sl-SI" altLang="sl-SI" i="1"/>
              <a:t>(kuhar); črn kot oglje (Antrax)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Jegulja </a:t>
            </a:r>
            <a:r>
              <a:rPr lang="sl-SI" altLang="sl-SI" i="1"/>
              <a:t>(kuhar); zvit kot jegulja (Kongrio)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Frigijka </a:t>
            </a:r>
            <a:r>
              <a:rPr lang="sl-SI" altLang="sl-SI" i="1"/>
              <a:t>(flavtistka)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Elevzina </a:t>
            </a:r>
            <a:r>
              <a:rPr lang="sl-SI" altLang="sl-SI" i="1"/>
              <a:t>(flavtistka)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Mlatilec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Cesta v Atenah; skromna Evklionova in imenitna Megadorjeva hiša na vsaki strani ceste</a:t>
            </a:r>
          </a:p>
        </p:txBody>
      </p:sp>
      <p:sp>
        <p:nvSpPr>
          <p:cNvPr id="8195" name="Text Box 6">
            <a:extLst>
              <a:ext uri="{FF2B5EF4-FFF2-40B4-BE49-F238E27FC236}">
                <a16:creationId xmlns:a16="http://schemas.microsoft.com/office/drawing/2014/main" id="{B331FE59-E397-42E9-A652-26F29E379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60350"/>
            <a:ext cx="56165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A7C74F7-9171-4EEC-A324-CE379649B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916113"/>
            <a:ext cx="5903912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Lar Evklionove hiše in družine razloži ozadje zgodbe: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Evklionov ded je Laru pred mnogimi leti zaupal v varstvo zaklad.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Tako Evklionov ded, kot njegov sin se nista kaj dosti zmenila za Lara.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Lar Evklionovemu očetu ni razkril zaklada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Evklion ima hčer, ki Lara vsak dan časti s kadilom in vinom, zato mu je razkril zaklad.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Evklionovo hčer (Fajdrijo) je ob nočnem slavju Cerere onečastil Liokonid; je visoko noseča, a oče tega ne ve.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Fajdrijino roko želi Megador, Liokonidov stric  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Evklion skrbno varuje svoj zaklad, ki ga je našel v ognjišču in vedno znova pregleduje, če je še na varnem (obseden z varovanjem zaklada), ne zavedajoč se, kaj se godi v njegovi okolici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398B64C6-688B-4C1E-9AD4-D7F2B4911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60350"/>
            <a:ext cx="54721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83EF4AC-F53A-480D-B66B-7264DAE9C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133600"/>
            <a:ext cx="5545137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vedno znova sumi Stafilo, svojo služkinjo, da ve za njegov zaklad, da ima zle namene proti njemu, da bi dobila njegov zaklad itd.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None/>
            </a:pPr>
            <a:r>
              <a:rPr lang="sl-SI" altLang="sl-SI"/>
              <a:t>Istočasno v hiši nasproti: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Evnomija pregovarja svojega brata Megadorja naj se poroči, le-ta pa se tega brani.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	</a:t>
            </a:r>
            <a:r>
              <a:rPr lang="sl-SI" altLang="sl-SI" i="1"/>
              <a:t>“Rajši v grob, kakor v zakon! Če mi že 	hočeš priskrbeti ženo, samo pod tem 	pogojem: jutri naj pride, pojutrišnjem naj jo 	mrtvo odnesejo! Pod tem pogojem svatbo 	mi pripravi!”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endParaRPr lang="sl-SI" altLang="sl-SI" i="1"/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 i="1"/>
              <a:t> Slednjič se le vda, vendar pravi, da bi za roko vzel le revno Evklionovo hčer</a:t>
            </a:r>
          </a:p>
        </p:txBody>
      </p:sp>
      <p:sp>
        <p:nvSpPr>
          <p:cNvPr id="10243" name="Text Box 6">
            <a:extLst>
              <a:ext uri="{FF2B5EF4-FFF2-40B4-BE49-F238E27FC236}">
                <a16:creationId xmlns:a16="http://schemas.microsoft.com/office/drawing/2014/main" id="{22950D17-1AC7-47A8-BF93-FF143893B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88913"/>
            <a:ext cx="583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8B057554-BCBE-4619-B331-CAF22747B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133600"/>
            <a:ext cx="5545137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in Megador se dogovorita za svatbo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sumi Megadorja, da o poroki razmišlja zaradi njegovega zaklada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za poroko pove Stafili in naroči naj pripravi nevesto, Stafila skuša ugovarjati, ker ve, da je Fajdrija noseča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Oba, Evklion in Megador, se odpravita na trg; Megador nabavi jagnjeta, vino in sadje, Evklion nič, ker se mu zdi vse predrago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Megadorjev suženj Strobilo pripelje iz mesta dva kuharja in dve sviralki, po en par za v vsako hišo ter živež.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obtoži kuharja Jegulje kraje zlata in ga nažene iz hiše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Ker zlato ni več na varnem v hiši, ga Evklion prične nositi s seboj</a:t>
            </a:r>
          </a:p>
          <a:p>
            <a:pPr eaLnBrk="1" hangingPunct="1">
              <a:buClr>
                <a:srgbClr val="D488C5"/>
              </a:buCl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BF11B078-02E2-4139-BD07-BD0884BCE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88913"/>
            <a:ext cx="58324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>
            <a:extLst>
              <a:ext uri="{FF2B5EF4-FFF2-40B4-BE49-F238E27FC236}">
                <a16:creationId xmlns:a16="http://schemas.microsoft.com/office/drawing/2014/main" id="{20A157B6-C55F-45F7-AB56-972CA2867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60350"/>
            <a:ext cx="60499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542C248F-91BD-4C46-AF38-6729ED878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844675"/>
            <a:ext cx="604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sp>
        <p:nvSpPr>
          <p:cNvPr id="12292" name="Text Box 8">
            <a:extLst>
              <a:ext uri="{FF2B5EF4-FFF2-40B4-BE49-F238E27FC236}">
                <a16:creationId xmlns:a16="http://schemas.microsoft.com/office/drawing/2014/main" id="{0682D1D6-C56B-4993-8590-CDDB2AFF1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844675"/>
            <a:ext cx="5976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CB54BCB4-132A-4C70-8731-31E342A3F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844675"/>
            <a:ext cx="5976938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 Evklion se odloči, da bo svoj zaklad skril v templju Zvestobe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 V templju ga zapazi Strofilo, Likondov suženj, ki opazuje dogajanje na obeh straneh ceste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 Evklion se vrne, da bi preveril ali je zaklad še na varnem, vidi Strofila in ga takoj obtoži kraje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 Po prepiru Evklion preudari, da je varnejše skrivališče Silvanov gaj (zaraščen je z vrbami)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 Strofilo posluša njegovo glasno razmišljanje in pohiti v gaj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1A742E60-F01D-45A7-B031-A7D51BF68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88913"/>
            <a:ext cx="60483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7D17A16E-FBDA-4FF3-A61C-A3AD350C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628775"/>
            <a:ext cx="5976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/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0E9F1FAE-0434-4E3B-9772-CD5CEA9FE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700213"/>
            <a:ext cx="6121400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Likonid pregovarja svojo mater, naj stricu prepreči poroko s Fajdrijo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Medtem Fajdrija vpije ob porodnih bolečinah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Strofilo ukrade denar iz gaja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se vrne v gaj, vidi da mu je nekdo ukradel vrč z zlatom in mimogrede obtoži gledalce kraje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Likonid sliši njegovo tarnanje; misli da tarna zaradi hčere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Likonid skuša Evklionu razložiti svoje dejanje in se opravičuje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misli, da Likonid govori o zlatu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Ko končno razjasnita nesporazum, Likonid obljubi Evklionu, da bo povedal kdo je ukradel njegovo zlato, če bo izvedel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1B52A913-4ECD-4EA8-A9C2-C2E9CE5CA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333375"/>
            <a:ext cx="61928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4000">
                <a:solidFill>
                  <a:srgbClr val="FF9900"/>
                </a:solidFill>
              </a:rPr>
              <a:t>AULULARIA OZ. KOMEDIJA O LONCU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1CC9416D-F90F-464F-8867-A9DBB5585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700213"/>
            <a:ext cx="5761037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Nazadnje mu pove, kaj se je zgodilo z njegovo hčerko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Evklion je pretresen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Strofilo pride do svojega gospodarja, da bi mu pokazal svoj plen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Likonid zahteva od sužnja zlato, da bi ga vrnil Evklionu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Strofilo za zamenjavo zahteva svobodo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Likonid se po pregovarjanju strinja in Strofilo prinese zlato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Ko Evklion dobi svoje zlato nazaj, je tako vesel, da cel lonec zlata pokloni Likonidu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 Likonid mu v zahvalo ponudi domovanje v njegovi hiši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zkošno">
  <a:themeElements>
    <a:clrScheme name="Razkošn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azkošn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azkošn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868</Words>
  <Application>Microsoft Office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2</vt:lpstr>
      <vt:lpstr>Razkošno</vt:lpstr>
      <vt:lpstr>Aulularia ali komedija o loncu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2019-06-03T09:08:47Z</dcterms:created>
  <dcterms:modified xsi:type="dcterms:W3CDTF">2019-06-03T09:08:47Z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