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5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F3F766B0-1F2E-436E-8D35-C4CE0D883C04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>
              <a:extLst>
                <a:ext uri="{FF2B5EF4-FFF2-40B4-BE49-F238E27FC236}">
                  <a16:creationId xmlns:a16="http://schemas.microsoft.com/office/drawing/2014/main" id="{8DCA3647-931C-4983-8418-D8F9AF8A9E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88" name="Freeform 4">
              <a:extLst>
                <a:ext uri="{FF2B5EF4-FFF2-40B4-BE49-F238E27FC236}">
                  <a16:creationId xmlns:a16="http://schemas.microsoft.com/office/drawing/2014/main" id="{83893516-252C-4177-A7B0-E5E83F1FF7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69850DE2-E03C-4EE3-8FF4-FC5AA2A31A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DD1E6548-221A-44E2-923D-1F1D8E8E9B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1" name="Oval 7">
              <a:extLst>
                <a:ext uri="{FF2B5EF4-FFF2-40B4-BE49-F238E27FC236}">
                  <a16:creationId xmlns:a16="http://schemas.microsoft.com/office/drawing/2014/main" id="{7F5046C2-99CB-43E3-8ED7-D94F3CD5CB9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2" name="Oval 8">
              <a:extLst>
                <a:ext uri="{FF2B5EF4-FFF2-40B4-BE49-F238E27FC236}">
                  <a16:creationId xmlns:a16="http://schemas.microsoft.com/office/drawing/2014/main" id="{70EFD02A-B72B-4746-9E0B-F44B7C5E4AB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393" name="Oval 9">
              <a:extLst>
                <a:ext uri="{FF2B5EF4-FFF2-40B4-BE49-F238E27FC236}">
                  <a16:creationId xmlns:a16="http://schemas.microsoft.com/office/drawing/2014/main" id="{AA808826-09E9-429A-BEAD-3D468B0D311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AE005491-C058-4588-AB34-A93EE632CE6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0360057C-6CF1-48B7-B28A-7129A31CCBD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BCC9B58F-3441-4FF1-A66D-81050B66CAC4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73549F4E-0F6B-456F-9DD4-DD34864FE3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3E639A04-658F-4A3A-982E-5B2837AFD4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BEBBD8-8482-4F8B-AC18-04DDB54F2C3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F49E-FBA2-4536-932E-55FA551B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53426-7177-465A-BB23-DF001B287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D258C-D68A-4E79-9948-9083B8AE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8C03B-2C55-48BC-84A9-1D1F8A20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E2EF7-E8FC-46B0-850D-D6A09C07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37CE2-9F6F-4E74-AB5D-C1CB698604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430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BC3A8-A391-426F-8804-894F57D72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593D9-D0CA-4CCA-A76C-2AC236A26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A3C92-5666-43BA-ADBC-B4A6E679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FCEFC-566C-41E2-A26F-9DACC338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13173-4AA7-4CDA-A1A0-18DC7E77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6F823-8EC7-4C9D-BF34-5661A9B280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742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E13C-D5F3-4D7A-85DD-4493427B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F0F0A-89F7-48EF-A1CB-A2E7D950ED9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17216997-4C47-49BF-811B-646DF159849A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163DF-3347-4FA5-84FD-5B1A0146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02D3E-DD99-4205-8692-27BB20A1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23DC0-2490-42C5-ABFC-FAA655F0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CEE567A-052A-465F-915F-D59D05D3F2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380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1337-A238-447C-BFD8-83B3AA7A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3B07F-A96A-4CB6-8D70-64F014EA86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3C9A7-5811-4143-A6C9-83D8BD76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C1337-7473-45EA-ACF6-ECAD8AA1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5B6F4-21B1-4700-BB66-E20ACCC4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F1543-94E5-4E16-B251-2710F5FE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1F321E-69E4-4AD3-B759-1D3A92AA0D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839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F410-D37B-435C-84B5-2C94551F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D18AAAD5-EBBD-4699-88A5-999B20A5332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2FFA6-755E-40B5-A5F4-0A9707297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5301A-3397-46B2-8D6B-91D95560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928B0-E911-4C5E-8694-8D2AFAA6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9D0BE-4CB3-4473-92DB-D818BE8A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4F7D3A-1A99-42B4-89D4-52C7816193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18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01CF-8D50-4828-B3C5-5F1681822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83AF-BE7F-49DC-BEF1-931A156EE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94DC-7A6F-453A-8F0B-E5A0E2B7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51B16-DACF-4C40-A18A-8D450D06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A1CA-98D2-49B0-BF8F-5327CF69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6E75B-005C-42AE-9E7C-D798FA8453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8610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9C81-DDE7-471D-B706-8B367C90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1515C-B96C-4AC4-B109-21B1E5883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CA308-9BE1-4615-807F-AFB9B3E2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0D796-336C-4930-9396-41D902D1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029F4-34AC-497C-923A-B5AE4F12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5BE2-A8D5-4849-8FCC-8EF55A2AE5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312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0FF5-396F-4AE6-84FD-6D7BCAA8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498A-DB3A-4DA5-9E8D-70E440476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A670F-B8FE-4DFB-A75D-19393AAFA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151C5-4D0F-430E-8958-01998FF7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450C3-305E-4075-B5D9-5DB1D00E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35BB3-479D-4BB1-A7D2-9017076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7A280-2C2E-4B07-BA09-FC1A7E8FBE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165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5402-1604-4B10-93DA-9EEA47CF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7664C-4467-4574-B12E-8C5C50684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88072-290C-408E-9B22-42102B890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90FC6-9E69-42E1-A060-52193491B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FE1FA-E5D8-4F5A-A1F4-B8AAF062D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AFE11-AB37-4508-9B83-59DAEB77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3CEAD-EA10-4D13-BAD5-BFAB0DBF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CBEE3-4AC2-4D48-B385-37F35A19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290C-3431-438F-BC9B-7B55929325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327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5B73-55C0-47DF-B45D-744AFB4F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EDB13-509E-4ED0-9BF9-9013B155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0B3F5-5AEB-4DE1-8416-EC66977C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0974C-19CC-40F9-87FB-A2D92E0A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AEE5B-F384-45B4-BAEA-F615414DF5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451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B24C8-98BF-4B7C-863C-EB4E8BAB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71E33-C664-40E5-98F8-1AED5EE4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3463B-1EAE-4F46-BA46-8EDA6416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9D179-0948-4A22-8372-85F2C1F87F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82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9907-8F57-4C04-B92A-DBCAD21F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85B3-E20B-4769-A2FE-C484FF573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D5284-BC3F-45E1-A0C2-0CEA04E87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538AC-9A31-4AB1-A88E-414B9413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360B6-0B08-4297-A8BB-714F7213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04F08-B965-44DF-A79B-343968D7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04413-3BDA-41DC-A500-D038B6FA57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433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ADB3-C624-4A4C-B405-AA989D73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71D94-3650-416E-A69A-477B4DE32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0434D-82AE-4808-8236-3D40FAEBF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1C9DB-4827-4256-A5B2-9E5F4009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DE232-6E0E-4C3A-84EB-7E7A4E12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E5EC3-0BC8-400F-8D1D-B5BBFC61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B5DF2-F194-4558-8DC3-729D5A4A49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867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F27F01F2-F7E0-44E2-A4D4-D288263497DA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363" name="Freeform 3">
              <a:extLst>
                <a:ext uri="{FF2B5EF4-FFF2-40B4-BE49-F238E27FC236}">
                  <a16:creationId xmlns:a16="http://schemas.microsoft.com/office/drawing/2014/main" id="{DFD763F7-A96F-477F-A95A-92FFF337C0A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4" name="Freeform 4">
              <a:extLst>
                <a:ext uri="{FF2B5EF4-FFF2-40B4-BE49-F238E27FC236}">
                  <a16:creationId xmlns:a16="http://schemas.microsoft.com/office/drawing/2014/main" id="{48720497-941C-46C2-9DCB-283C976005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5" name="Freeform 5">
              <a:extLst>
                <a:ext uri="{FF2B5EF4-FFF2-40B4-BE49-F238E27FC236}">
                  <a16:creationId xmlns:a16="http://schemas.microsoft.com/office/drawing/2014/main" id="{18B868B3-9C5E-4AB5-8D32-ABCC0E42A8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6" name="Freeform 6">
              <a:extLst>
                <a:ext uri="{FF2B5EF4-FFF2-40B4-BE49-F238E27FC236}">
                  <a16:creationId xmlns:a16="http://schemas.microsoft.com/office/drawing/2014/main" id="{77824B0A-BA03-42BB-8456-2C77295D13A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7" name="Oval 7">
              <a:extLst>
                <a:ext uri="{FF2B5EF4-FFF2-40B4-BE49-F238E27FC236}">
                  <a16:creationId xmlns:a16="http://schemas.microsoft.com/office/drawing/2014/main" id="{7EB77E12-C388-412E-A54A-514AF312F14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8" name="Oval 8">
              <a:extLst>
                <a:ext uri="{FF2B5EF4-FFF2-40B4-BE49-F238E27FC236}">
                  <a16:creationId xmlns:a16="http://schemas.microsoft.com/office/drawing/2014/main" id="{F086A1AE-6D4C-4556-907A-B8949924CF1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369" name="Oval 9">
              <a:extLst>
                <a:ext uri="{FF2B5EF4-FFF2-40B4-BE49-F238E27FC236}">
                  <a16:creationId xmlns:a16="http://schemas.microsoft.com/office/drawing/2014/main" id="{E3165174-A054-4214-B31A-6B7E651EED2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836A3A02-02BD-441E-AD63-AE0F6153E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B43FCCF6-97E0-4EC1-A011-E1E8ED8A8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7C1EA553-C1D4-42BE-A993-6EF360C7C0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91154262-260E-4F71-880C-57FB4A6226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78F3C3D5-2FF5-4484-9B8B-F265E1DD91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83579AE3-1DE1-4097-9B3B-CC8022489BA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">
            <a:extLst>
              <a:ext uri="{FF2B5EF4-FFF2-40B4-BE49-F238E27FC236}">
                <a16:creationId xmlns:a16="http://schemas.microsoft.com/office/drawing/2014/main" id="{FAC3CC84-0FCE-41D1-B997-ABF75CB9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BB4E3A8D-9A16-4071-8D51-1B116009D6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France Prešeren</a:t>
            </a:r>
            <a:br>
              <a:rPr lang="sl-SI" altLang="sl-SI">
                <a:solidFill>
                  <a:srgbClr val="FF0066"/>
                </a:solidFill>
                <a:latin typeface="Cataneo BT" pitchFamily="66" charset="0"/>
              </a:rPr>
            </a:br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1800 - 1849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9ED783-5D79-43BD-BC88-4358BF9882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		</a:t>
            </a:r>
          </a:p>
          <a:p>
            <a:endParaRPr lang="sl-SI" altLang="sl-SI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taneo BT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>
            <a:extLst>
              <a:ext uri="{FF2B5EF4-FFF2-40B4-BE49-F238E27FC236}">
                <a16:creationId xmlns:a16="http://schemas.microsoft.com/office/drawing/2014/main" id="{EDD1A803-FB0A-487D-B7C1-CCD20784C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AA830A5C-9A68-492E-881C-978A9F6278F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Francetova rojstna hiša.</a:t>
            </a:r>
          </a:p>
          <a:p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V njej je bil do osmega leta, nato so ga poslali k stricu na Dolenjsko v šolo.</a:t>
            </a:r>
          </a:p>
          <a:p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Danes je v hiši muzej.</a:t>
            </a:r>
          </a:p>
        </p:txBody>
      </p:sp>
      <p:pic>
        <p:nvPicPr>
          <p:cNvPr id="46087" name="Picture 7" descr="SlikaPresernovHisa">
            <a:extLst>
              <a:ext uri="{FF2B5EF4-FFF2-40B4-BE49-F238E27FC236}">
                <a16:creationId xmlns:a16="http://schemas.microsoft.com/office/drawing/2014/main" id="{E17C7CC0-9E87-4633-8B34-4EB205E1569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6042">
            <a:off x="539750" y="908050"/>
            <a:ext cx="3810000" cy="3695700"/>
          </a:xfrm>
        </p:spPr>
      </p:pic>
      <p:sp>
        <p:nvSpPr>
          <p:cNvPr id="46088" name="Line 8">
            <a:extLst>
              <a:ext uri="{FF2B5EF4-FFF2-40B4-BE49-F238E27FC236}">
                <a16:creationId xmlns:a16="http://schemas.microsoft.com/office/drawing/2014/main" id="{554F044E-2EA3-4C02-8EBE-7E80FA583D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0563" y="184467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2" name="Rectangle 16">
            <a:extLst>
              <a:ext uri="{FF2B5EF4-FFF2-40B4-BE49-F238E27FC236}">
                <a16:creationId xmlns:a16="http://schemas.microsoft.com/office/drawing/2014/main" id="{302B128E-689B-4471-AC2F-6C25B48F0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5313" name="Rectangle 17">
            <a:extLst>
              <a:ext uri="{FF2B5EF4-FFF2-40B4-BE49-F238E27FC236}">
                <a16:creationId xmlns:a16="http://schemas.microsoft.com/office/drawing/2014/main" id="{EB375AFA-1EF1-46FD-9AF7-E2F63C829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i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	Sem dolgo upal in se bal, slovó sem upu, strahu dal; srcé je prazno, srečno ni, nazaj si up in strah želi.</a:t>
            </a:r>
          </a:p>
        </p:txBody>
      </p:sp>
      <p:pic>
        <p:nvPicPr>
          <p:cNvPr id="55314" name="Picture 18" descr="poe">
            <a:extLst>
              <a:ext uri="{FF2B5EF4-FFF2-40B4-BE49-F238E27FC236}">
                <a16:creationId xmlns:a16="http://schemas.microsoft.com/office/drawing/2014/main" id="{FEDDC9B8-E65F-490D-B8E9-5DB6E31B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3527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5" name="Picture 19" descr="pre">
            <a:extLst>
              <a:ext uri="{FF2B5EF4-FFF2-40B4-BE49-F238E27FC236}">
                <a16:creationId xmlns:a16="http://schemas.microsoft.com/office/drawing/2014/main" id="{CF48D182-64F4-4A0B-ADD5-E6E87F66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28416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A225FB5-C87B-4937-83D5-AF00A48BD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ŽIVLJENJEPIS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91F862-B5C7-49B4-93C0-C08EDC5086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Rodil se je v Vrbi </a:t>
            </a:r>
            <a:r>
              <a:rPr lang="sl-SI" altLang="sl-SI" sz="24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3. decembra 1800</a:t>
            </a:r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 kot tretji otrok in prvi sin Šimnu in Mini.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Domači hiši se je reklo “pri Ribiču”.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Napisal je slovensko himno ZDRAVLJICA.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Ko je bil star 24 let, je poskušal napisati prvo pesem.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Kot otrok je bil zapisan v “zlato knjigo”.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Umrl je 8. februarja 1849 v Kranju, kjer je tudi pokopan. </a:t>
            </a:r>
          </a:p>
        </p:txBody>
      </p:sp>
      <p:pic>
        <p:nvPicPr>
          <p:cNvPr id="10251" name="Picture 11" descr="prešern 1">
            <a:extLst>
              <a:ext uri="{FF2B5EF4-FFF2-40B4-BE49-F238E27FC236}">
                <a16:creationId xmlns:a16="http://schemas.microsoft.com/office/drawing/2014/main" id="{25422C21-6221-4FB2-8968-7D04F042DFFA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5901">
            <a:off x="5076825" y="1989138"/>
            <a:ext cx="3671888" cy="3671887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74 -0.00023 C 0.00521 -0.01364 0.01233 -0.02821 0.01927 -0.04694 C 0.03819 -0.10012 0.04323 -0.15214 0.02934 -0.16023 C 0.01528 -0.16948 -0.01181 -0.13226 -0.03073 -0.07885 C -0.0408 -0.05087 -0.0467 -0.02428 -0.04878 -0.00416 C -0.05174 0.01179 -0.05278 0.02774 -0.05278 0.04647 C -0.05278 0.10636 -0.03976 0.15584 -0.02465 0.15584 C -0.00972 0.15584 0.0033 0.10636 0.0033 0.04647 C 0.0033 0.0185 0.00035 -0.00833 -0.00469 -0.02682 C -0.00677 -0.04301 -0.01181 -0.06058 -0.01771 -0.07746 C -0.03767 -0.13226 -0.06476 -0.16948 -0.07882 -0.16023 C -0.09271 -0.15098 -0.08767 -0.10012 -0.06771 -0.04555 C -0.05972 -0.02012 -0.04878 0.00115 -0.03767 0.01572 C -0.02969 0.02913 -0.02066 0.04115 -0.00868 0.05318 C 0.02726 0.09179 0.06319 0.10913 0.07326 0.09318 C 0.08229 0.07699 0.06233 0.03306 0.02622 -0.00416 C 0.01128 -0.02012 -0.00469 -0.03214 -0.01771 -0.04023 C -0.02969 -0.04833 -0.04479 -0.05503 -0.06076 -0.05919 C -0.10469 -0.07214 -0.14271 -0.06821 -0.14566 -0.04694 C -0.14965 -0.02682 -0.11667 -0.00023 -0.07274 0.01318 C -0.05278 0.0185 -0.03368 0.02104 -0.01875 0.01988 C -0.00573 0.01988 0.00833 0.01711 0.02326 0.01318 C 0.06719 -0.00023 0.10035 -0.02821 0.09618 -0.04833 C 0.09323 -0.06821 0.05521 -0.07353 0.01128 -0.06058 C -0.00972 -0.05364 -0.02882 -0.04416 -0.04167 -0.03353 C -0.05278 -0.02567 -0.06372 -0.01619 -0.07569 -0.00416 C -0.11076 0.03445 -0.13177 0.07699 -0.1217 0.09318 C -0.11267 0.10913 -0.07569 0.09179 -0.0408 0.0541 C -0.02378 0.03584 -0.00972 0.01711 -0.00174 -0.00023 Z " pathEditMode="relative" rAng="0" ptsTypes="fffffffffffffffffffffffffffff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>
            <a:extLst>
              <a:ext uri="{FF2B5EF4-FFF2-40B4-BE49-F238E27FC236}">
                <a16:creationId xmlns:a16="http://schemas.microsoft.com/office/drawing/2014/main" id="{258A7689-82AC-401F-9A06-D5645B253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4E36039-1B5B-4104-BE17-A1344D560A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4038600" cy="5870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Po njem se imenuje šola v Mariboru, v Kranju in v Črenšovcih.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Upodobljen je bankovcu za 1000 SIT.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Leta 1847 je izdal pesmi v posebni zbirki </a:t>
            </a:r>
            <a:r>
              <a:rPr lang="sl-SI" altLang="sl-SI" sz="28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Poezije</a:t>
            </a: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Pisal je lirske in epske pesmi ter jih objavljal v literarni prilogi nemškega Ilirskega lista in kasneje v Kranjske čebelici ter Kmetijskih in rokodelskih novicah. </a:t>
            </a:r>
          </a:p>
        </p:txBody>
      </p:sp>
      <p:pic>
        <p:nvPicPr>
          <p:cNvPr id="35850" name="Picture 10" descr="iioioioi">
            <a:extLst>
              <a:ext uri="{FF2B5EF4-FFF2-40B4-BE49-F238E27FC236}">
                <a16:creationId xmlns:a16="http://schemas.microsoft.com/office/drawing/2014/main" id="{E4A87511-DE19-4244-8AEE-D784A0223F3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125538"/>
            <a:ext cx="3700462" cy="46053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6" dur="indefinite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1" dur="indefinite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allAtOnce"/>
      <p:bldP spid="3584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0" name="Rectangle 16">
            <a:extLst>
              <a:ext uri="{FF2B5EF4-FFF2-40B4-BE49-F238E27FC236}">
                <a16:creationId xmlns:a16="http://schemas.microsoft.com/office/drawing/2014/main" id="{FC28B401-DFFD-4CDF-BF9E-AB7E1465B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JULIJA PRIMIC</a:t>
            </a:r>
          </a:p>
        </p:txBody>
      </p:sp>
      <p:sp>
        <p:nvSpPr>
          <p:cNvPr id="36881" name="Rectangle 17">
            <a:extLst>
              <a:ext uri="{FF2B5EF4-FFF2-40B4-BE49-F238E27FC236}">
                <a16:creationId xmlns:a16="http://schemas.microsoft.com/office/drawing/2014/main" id="{AD28CF35-0906-40AC-A490-2582BDDE66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4646612"/>
          </a:xfrm>
        </p:spPr>
        <p:txBody>
          <a:bodyPr/>
          <a:lstStyle/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Neuslišana ljubezen Franceta Prešerna. Hči bogate trgovske družine iz Ljubljane. Prešeren se vanjo zaljubil ob naključnem srečanju v trnovski cerkvi. Dolga leta je bila navdih za njegove ljubezenske pesmi. Nekaj najlepših (Sonetni venec) ji je tudi posvetil. Prešeren ni nikoli pozabil Julije.</a:t>
            </a:r>
            <a:r>
              <a:rPr lang="sl-SI" altLang="sl-SI" sz="2400"/>
              <a:t> </a:t>
            </a:r>
          </a:p>
        </p:txBody>
      </p:sp>
      <p:pic>
        <p:nvPicPr>
          <p:cNvPr id="36883" name="Picture 19" descr="untitled">
            <a:extLst>
              <a:ext uri="{FF2B5EF4-FFF2-40B4-BE49-F238E27FC236}">
                <a16:creationId xmlns:a16="http://schemas.microsoft.com/office/drawing/2014/main" id="{EA22C4D1-4719-4BD0-A0F2-E9339DF2CE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04702">
            <a:off x="4841875" y="1600200"/>
            <a:ext cx="36512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1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FA18520-3EDA-4FF9-83ED-29B662983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ŠOLANJE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920416D-B9E4-4DF1-A761-92E398DFD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30725"/>
          </a:xfrm>
        </p:spPr>
        <p:txBody>
          <a:bodyPr/>
          <a:lstStyle/>
          <a:p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Svoje otroštvo je preživljal v Vrbi. vse do leta 1808, ko so ga poslali na Kopanj pri Grosupljem k staremu stricu duhovniku. Odtlej je večino svojih šolskih let prebil proč od doma. Domov se je vračal le na počitnice.</a:t>
            </a:r>
          </a:p>
          <a:p>
            <a:r>
              <a:rPr lang="sl-SI" altLang="sl-SI" sz="28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V </a:t>
            </a: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letih 1810 do 1812 je hodil v Ribnici v ljudsko šolo. Od leta 1812 do 1821 se je šolal v Ljubljani</a:t>
            </a:r>
            <a:r>
              <a:rPr lang="sl-SI" altLang="sl-SI" sz="2800">
                <a:latin typeface="Cataneo BT" pitchFamily="66" charset="0"/>
              </a:rPr>
              <a:t>.</a:t>
            </a:r>
          </a:p>
          <a:p>
            <a:r>
              <a:rPr lang="sl-SI" altLang="sl-SI" sz="2800" b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L</a:t>
            </a: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eta 1821 je odšel na Dunaj in tam študiral pravo. Leta 1828 se je vrnil v Ljubljano in postal pripravnik pri advokatu Baumgartnu.</a:t>
            </a:r>
            <a:r>
              <a:rPr lang="sl-SI" altLang="sl-SI" sz="2800"/>
              <a:t> </a:t>
            </a:r>
            <a:r>
              <a:rPr lang="sl-SI" altLang="sl-SI" sz="2800">
                <a:latin typeface="Cataneo BT" pitchFamily="66" charset="0"/>
              </a:rPr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48CD74-902E-4D64-9ADB-E00B5C67D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PESMI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16F3CFD5-022C-4FAA-B14E-119A1017AF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Strunam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Deklatom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Pod oknom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Prošnja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Kam?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Ukazi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K slovesu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Sila spomina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Zgubljena vera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E6945135-E8A4-4B59-9262-243FB9A12F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Mornar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Soldaška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Zdravljica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V spomin Valentina Vodnika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V spomin Andreja Smoleta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Od železne ceste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Zapuščena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Nezakonska mati</a:t>
            </a:r>
          </a:p>
          <a:p>
            <a:r>
              <a:rPr lang="sl-SI" altLang="sl-SI" sz="24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Pevcu</a:t>
            </a:r>
          </a:p>
          <a:p>
            <a:endParaRPr lang="sl-SI" altLang="sl-SI" sz="240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taneo BT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5" grpId="0" build="p"/>
      <p:bldP spid="174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00768330-3368-4C2A-8480-1F31B00C8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BALADE IN ROMANCE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68D3DFB-54DA-461A-84AD-46B84A6BBA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Hčere sveta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Učenec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Dohtar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Turjaška Ruzamunda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Judovska dekle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Zdravilo ljubezni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Lenora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Povodni mož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Prekop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Neiztrohnjeno srce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A1EEEB48-97B5-486E-AEE7-009D09F4773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4038600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Ribič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Ženska zvestoba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Orglar</a:t>
            </a:r>
          </a:p>
        </p:txBody>
      </p:sp>
      <p:pic>
        <p:nvPicPr>
          <p:cNvPr id="28679" name="Picture 7" descr="untitled">
            <a:extLst>
              <a:ext uri="{FF2B5EF4-FFF2-40B4-BE49-F238E27FC236}">
                <a16:creationId xmlns:a16="http://schemas.microsoft.com/office/drawing/2014/main" id="{EF4AA73D-BAEB-449A-9850-01F8D3A3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789363"/>
            <a:ext cx="5915025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build="p"/>
      <p:bldP spid="286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E489C92-3519-416E-BAAF-27ABE289F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RAZLIČNE POEZIJE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7DBE401-4F65-4BB5-AA06-D5C309E3A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Zvezdogledam</a:t>
            </a:r>
          </a:p>
          <a:p>
            <a:r>
              <a:rPr lang="sl-SI" altLang="sl-SI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V spomin Matiju Čopu</a:t>
            </a:r>
          </a:p>
          <a:p>
            <a:r>
              <a:rPr lang="sl-SI" altLang="sl-SI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Nova pisarija</a:t>
            </a:r>
          </a:p>
          <a:p>
            <a:r>
              <a:rPr lang="sl-SI" altLang="sl-SI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Prva ljubezen</a:t>
            </a:r>
          </a:p>
          <a:p>
            <a:r>
              <a:rPr lang="sl-SI" altLang="sl-SI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Slovo od mladosti</a:t>
            </a:r>
          </a:p>
          <a:p>
            <a:r>
              <a:rPr lang="sl-SI" altLang="sl-SI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Glosa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08F42D8-AD53-4F1B-B922-C2CECAD37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0066"/>
                </a:solidFill>
                <a:latin typeface="Cataneo BT" pitchFamily="66" charset="0"/>
              </a:rPr>
              <a:t>Zabavljivi napisi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EC890759-F930-4E87-81A1-673D25B4FA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4933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Predgovor za zagovor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Vzrok nezlatega veko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Novi Pegazus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Čebelice pušičarjem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Čebelice pravljičarjem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Čebelice šestomerjovcem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Čebelice pesmam brez s in c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Čebelice pevcem letnih časov 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932101CD-FE92-4959-8D4A-B0CBE9F420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038600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Lesničnjeku in Levičnjeku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Čebelarju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Kopitar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Vodnik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Ravnikarju</a:t>
            </a:r>
          </a:p>
          <a:p>
            <a:pPr>
              <a:lnSpc>
                <a:spcPct val="90000"/>
              </a:lnSpc>
            </a:pPr>
            <a:endParaRPr lang="sl-SI" altLang="sl-SI" sz="280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taneo BT" pitchFamily="66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8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taneo BT" pitchFamily="66" charset="0"/>
              </a:rPr>
              <a:t>Napisal je tudi razne GAZELE, SONETJE.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build="p"/>
      <p:bldP spid="33797" grpId="0" build="p"/>
    </p:bldLst>
  </p:timing>
</p:sld>
</file>

<file path=ppt/theme/theme1.xml><?xml version="1.0" encoding="utf-8"?>
<a:theme xmlns:a="http://schemas.openxmlformats.org/drawingml/2006/main" name="Krožnica">
  <a:themeElements>
    <a:clrScheme name="Krožnic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Krožni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rožnic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žnic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žnic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0</TotalTime>
  <Words>418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Cataneo BT</vt:lpstr>
      <vt:lpstr>Wingdings</vt:lpstr>
      <vt:lpstr>Krožnica</vt:lpstr>
      <vt:lpstr>France Prešeren 1800 - 1849</vt:lpstr>
      <vt:lpstr>ŽIVLJENJEPIS</vt:lpstr>
      <vt:lpstr>PowerPoint Presentation</vt:lpstr>
      <vt:lpstr>JULIJA PRIMIC</vt:lpstr>
      <vt:lpstr>ŠOLANJE</vt:lpstr>
      <vt:lpstr>PESMI</vt:lpstr>
      <vt:lpstr>BALADE IN ROMANCE</vt:lpstr>
      <vt:lpstr>RAZLIČNE POEZIJE</vt:lpstr>
      <vt:lpstr>Zabavljivi napisi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2019-06-03T09:08:48Z</dcterms:created>
  <dcterms:modified xsi:type="dcterms:W3CDTF">2019-06-03T09:08:48Z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