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4" autoAdjust="0"/>
  </p:normalViewPr>
  <p:slideViewPr>
    <p:cSldViewPr>
      <p:cViewPr varScale="1">
        <p:scale>
          <a:sx n="72" d="100"/>
          <a:sy n="72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FA1DD3B-4EE3-458F-AAA7-1B9493BB82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B133CD7-A945-490C-8795-50F5B8F008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E1BE57EF-0580-42F4-A2DB-998C5D2CBF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F251D12-4442-4868-88DC-66FBB93E0D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13F07C3B-58BC-4E17-BD7B-64D552A336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A476B0CE-4EE9-4BFF-8FFF-DAD149D396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34AF21-C326-48B6-B976-514656E025B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18BD22-CE89-40AC-B8F4-31E0E1D89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8603F-A0CF-4BC2-819B-F5B25F9852C4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E1117A5-5FED-42A9-AFBD-D07074D8F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53506EA-248B-4FD4-BC8D-F12F5C81E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>
            <a:extLst>
              <a:ext uri="{FF2B5EF4-FFF2-40B4-BE49-F238E27FC236}">
                <a16:creationId xmlns:a16="http://schemas.microsoft.com/office/drawing/2014/main" id="{D0C1E740-887E-410F-B3CC-7BD5C0D930D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40963" name="Freeform 3">
              <a:extLst>
                <a:ext uri="{FF2B5EF4-FFF2-40B4-BE49-F238E27FC236}">
                  <a16:creationId xmlns:a16="http://schemas.microsoft.com/office/drawing/2014/main" id="{DE482A4A-5016-44B0-A898-8E0DFC1DBDB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64" name="Freeform 4">
              <a:extLst>
                <a:ext uri="{FF2B5EF4-FFF2-40B4-BE49-F238E27FC236}">
                  <a16:creationId xmlns:a16="http://schemas.microsoft.com/office/drawing/2014/main" id="{6DF9581F-7F9E-4C14-92AF-E42E63FC137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65" name="Freeform 5">
              <a:extLst>
                <a:ext uri="{FF2B5EF4-FFF2-40B4-BE49-F238E27FC236}">
                  <a16:creationId xmlns:a16="http://schemas.microsoft.com/office/drawing/2014/main" id="{04063439-4C39-493B-9BEE-4211D8B4980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66" name="Freeform 6">
              <a:extLst>
                <a:ext uri="{FF2B5EF4-FFF2-40B4-BE49-F238E27FC236}">
                  <a16:creationId xmlns:a16="http://schemas.microsoft.com/office/drawing/2014/main" id="{82494330-17D0-42AD-87F4-401066BD06B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67" name="Freeform 7">
              <a:extLst>
                <a:ext uri="{FF2B5EF4-FFF2-40B4-BE49-F238E27FC236}">
                  <a16:creationId xmlns:a16="http://schemas.microsoft.com/office/drawing/2014/main" id="{8BCA483D-194A-462C-903B-4F884232858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68" name="Freeform 8">
              <a:extLst>
                <a:ext uri="{FF2B5EF4-FFF2-40B4-BE49-F238E27FC236}">
                  <a16:creationId xmlns:a16="http://schemas.microsoft.com/office/drawing/2014/main" id="{687C37AB-A6EE-4D35-B68D-CB5096C66D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0969" name="Rectangle 9">
            <a:extLst>
              <a:ext uri="{FF2B5EF4-FFF2-40B4-BE49-F238E27FC236}">
                <a16:creationId xmlns:a16="http://schemas.microsoft.com/office/drawing/2014/main" id="{CA962EED-725E-414F-B8A2-979F8B7BAC0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7077C3FF-29B1-4735-9340-4CE94856005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412D1806-0077-47FE-A5DF-D83FFBC1722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4B421110-BB5F-4D8C-95E2-A0756E06F9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D816FF91-536D-412B-939F-B91868D85A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DE7D96-0AA2-40A6-A092-220E79CAE6A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2FC3-66CB-4BB8-B2E8-0564CE16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5F329-07A2-408E-9A5F-99017F455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7BC29-84F8-4F37-A8D8-0A46EA67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BAB0-98E9-4498-91EE-44EAB43C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C400C-0ADD-4431-97E4-E6941133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31076-4E91-43DF-BC2C-4BFF7D75BD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943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6031B3-2ED3-4C7C-8065-D02B1A9D4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4CE35-C67C-4715-99C9-81D37538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E3A8D-518F-4E4D-AD5F-AC4D762F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225FF-AA69-44A0-B51A-AEC95CF1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3D5A6-F8AD-462B-814F-2807D2EB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64BDD-057A-4E16-9B03-545A61F115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604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8ADC-6EC1-41E9-9B31-5745BD15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65C4A-7460-406E-A0EE-EC644C60B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3BA2B-1595-441C-912C-38036BB2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45AEE-8F0D-42FD-9C22-8B1D2D1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0EDE6-6078-4499-A88E-3BD3DB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A4219-6BD6-4083-B792-B9EA5A2FC9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093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E8BC-9190-4E79-9EA8-7B4503E3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E6CAB-9BC4-4324-BFAF-681DBD25A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390EA-5929-41D6-B452-012E2565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ECB1D-3507-4D6E-8889-A70A0420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BBB6-C09D-4235-A2F4-58FC55D9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A8E2-8763-4D5D-8AC4-144B75A935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554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8701-ED6E-4D3F-96D6-C6192D8A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F948-8691-4DB4-991A-5FF6AEA8E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AC252-3D42-43AF-9979-6D93ED6D9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799F7-F41E-4673-9CB3-39FE2478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7FB63-AFF7-4299-9012-524568D8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45B01-E864-4AF5-9937-1DABF6E8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6E9EE-85DC-424C-B914-7BA98E1F73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20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1612-736C-4A8A-8A4C-4F3187C8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ECE60-D9F9-49CB-BD79-90C17E5DA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3AD8F-E249-444B-9285-3E83C7DB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24E1B-5B66-49D0-9842-5B1C4227D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C4022-6040-4DDE-A873-E635BBD7A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CC1374-333C-45E6-BB62-507E41FA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EFC1B-E25F-408C-A8B3-3A5BA310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8EBF3-5A80-4A8A-B2EA-C460BE38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563F-DCDF-4C39-BAC6-BF31E855D1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836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0649-FAB6-4606-A895-376A3475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9C5F6-A408-4B48-8087-0881C606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351E7-4810-4782-B15B-A2D2E32F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E070C-D53C-4518-8B48-CBF4BC87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A12B-10E9-443F-90F0-793CD056FE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22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59005-0588-4CCB-A519-5B2B5022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2E9E0-2AFE-4EA1-B098-107D10CC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7B344-19DF-4394-8EB8-CF862F22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1575-DF35-4D1B-80F1-EFE6D55C77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033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1EC3-F015-4C09-A9A1-AEFCBA15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BA5D-CF15-4620-87ED-8608F757C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F9532-4D01-4B50-9EE5-1D2065954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B4A5D-3C84-4585-AC5D-2C9A109D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4324E-DE05-45A5-8B3A-23CF501D0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56771-E9D1-405F-A987-B537E50A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5765B-D61D-4EC3-B85D-DA2055A367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549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6E03-1B40-48D9-9602-808D9ECF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C79A4-BF7C-4E8A-BFA7-4EE095F1A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8D574-F559-4FEE-834C-0A8419489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8DD82-DCC2-4DD6-AC44-782AF622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4AD29-1996-4931-AA92-9AB0C1BA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52FEE-C8B1-43B4-8193-8B1E3864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70C49-6E0C-48DE-A46D-74EC1178AA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4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>
            <a:extLst>
              <a:ext uri="{FF2B5EF4-FFF2-40B4-BE49-F238E27FC236}">
                <a16:creationId xmlns:a16="http://schemas.microsoft.com/office/drawing/2014/main" id="{47F5582B-6455-4791-B98D-B816B0ED779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9939" name="Freeform 3">
              <a:extLst>
                <a:ext uri="{FF2B5EF4-FFF2-40B4-BE49-F238E27FC236}">
                  <a16:creationId xmlns:a16="http://schemas.microsoft.com/office/drawing/2014/main" id="{C3FD171C-6DA8-43E5-98DD-0B7D69B0E6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0" name="Freeform 4">
              <a:extLst>
                <a:ext uri="{FF2B5EF4-FFF2-40B4-BE49-F238E27FC236}">
                  <a16:creationId xmlns:a16="http://schemas.microsoft.com/office/drawing/2014/main" id="{D585B3E9-2DC0-4D8B-A267-EA82AC5CF8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1" name="Freeform 5">
              <a:extLst>
                <a:ext uri="{FF2B5EF4-FFF2-40B4-BE49-F238E27FC236}">
                  <a16:creationId xmlns:a16="http://schemas.microsoft.com/office/drawing/2014/main" id="{E4771B53-1667-4245-A997-F4ED5CFDB7D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2" name="Freeform 6">
              <a:extLst>
                <a:ext uri="{FF2B5EF4-FFF2-40B4-BE49-F238E27FC236}">
                  <a16:creationId xmlns:a16="http://schemas.microsoft.com/office/drawing/2014/main" id="{24AC9F79-F230-4F81-927B-FA480F3C67A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3" name="Freeform 7">
              <a:extLst>
                <a:ext uri="{FF2B5EF4-FFF2-40B4-BE49-F238E27FC236}">
                  <a16:creationId xmlns:a16="http://schemas.microsoft.com/office/drawing/2014/main" id="{55BC80B4-3470-49B2-985F-2DFDD048DA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4" name="Freeform 8">
              <a:extLst>
                <a:ext uri="{FF2B5EF4-FFF2-40B4-BE49-F238E27FC236}">
                  <a16:creationId xmlns:a16="http://schemas.microsoft.com/office/drawing/2014/main" id="{9322B895-0006-4D7C-9CA5-2254F5572B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5" name="Freeform 9">
              <a:extLst>
                <a:ext uri="{FF2B5EF4-FFF2-40B4-BE49-F238E27FC236}">
                  <a16:creationId xmlns:a16="http://schemas.microsoft.com/office/drawing/2014/main" id="{CD651005-F215-44EA-9D17-4E21133306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946" name="Freeform 10">
              <a:extLst>
                <a:ext uri="{FF2B5EF4-FFF2-40B4-BE49-F238E27FC236}">
                  <a16:creationId xmlns:a16="http://schemas.microsoft.com/office/drawing/2014/main" id="{E0EF8016-4F4B-46E3-BF52-6DEB4B77943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9947" name="Rectangle 11">
            <a:extLst>
              <a:ext uri="{FF2B5EF4-FFF2-40B4-BE49-F238E27FC236}">
                <a16:creationId xmlns:a16="http://schemas.microsoft.com/office/drawing/2014/main" id="{963B7E64-7DF3-4EA4-8AA5-B56847E0F7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id="{B9C05C73-D11F-43F1-96C5-A20185DD73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C369CCE1-1995-4D8D-A6DF-7E607A3107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68FE35A-16CB-48E4-A7DF-C5F09BBA54C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8CC3F400-3F20-42EA-85D2-0130A7E79CE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C6AF8C3C-1BC8-42D3-915E-A16D6250DAE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seren.net/slo/2-1-8_ziv-ana.asp" TargetMode="External"/><Relationship Id="rId3" Type="http://schemas.openxmlformats.org/officeDocument/2006/relationships/hyperlink" Target="http://www.preseren.net/slo/2-1-2_ziv-studij.asp" TargetMode="External"/><Relationship Id="rId7" Type="http://schemas.openxmlformats.org/officeDocument/2006/relationships/hyperlink" Target="http://www.preseren.net/slo/2-1-6_ziv-julija.asp" TargetMode="External"/><Relationship Id="rId2" Type="http://schemas.openxmlformats.org/officeDocument/2006/relationships/hyperlink" Target="http://www.preseren.net/slo/2-1-1_ziv-otrostvo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eseren.net/slo/2-1-5_ziv-cop.asp" TargetMode="External"/><Relationship Id="rId11" Type="http://schemas.openxmlformats.org/officeDocument/2006/relationships/hyperlink" Target="http://www.preseren.net/slo/2-1-12_ziv-smrt.asp" TargetMode="External"/><Relationship Id="rId5" Type="http://schemas.openxmlformats.org/officeDocument/2006/relationships/hyperlink" Target="http://www.preseren.net/slo/2-1-4_ziv-sluzba.asp" TargetMode="External"/><Relationship Id="rId10" Type="http://schemas.openxmlformats.org/officeDocument/2006/relationships/hyperlink" Target="http://www.preseren.net/slo/2-1-11_ziv-odvetnik.asp" TargetMode="External"/><Relationship Id="rId4" Type="http://schemas.openxmlformats.org/officeDocument/2006/relationships/hyperlink" Target="http://www.preseren.net/slo/2-1-3_ziv-poiskusi.asp" TargetMode="External"/><Relationship Id="rId9" Type="http://schemas.openxmlformats.org/officeDocument/2006/relationships/hyperlink" Target="http://www.preseren.net/slo/2-1-9_ziv-pijem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271084-FD25-4B1B-BCAF-9E4230F269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385175" cy="1431925"/>
          </a:xfrm>
        </p:spPr>
        <p:txBody>
          <a:bodyPr/>
          <a:lstStyle/>
          <a:p>
            <a:r>
              <a:rPr lang="sl-SI" altLang="sl-SI" sz="4000">
                <a:solidFill>
                  <a:srgbClr val="FF0000"/>
                </a:solidFill>
              </a:rPr>
              <a:t>France Prešeren</a:t>
            </a:r>
            <a:br>
              <a:rPr lang="sl-SI" altLang="sl-SI" sz="4000">
                <a:solidFill>
                  <a:srgbClr val="FF0000"/>
                </a:solidFill>
              </a:rPr>
            </a:br>
            <a:br>
              <a:rPr lang="sl-SI" altLang="sl-SI" sz="4000">
                <a:solidFill>
                  <a:srgbClr val="FF0000"/>
                </a:solidFill>
              </a:rPr>
            </a:br>
            <a:endParaRPr lang="sl-SI" altLang="sl-SI" sz="4000">
              <a:solidFill>
                <a:srgbClr val="FF0000"/>
              </a:solidFill>
            </a:endParaRPr>
          </a:p>
        </p:txBody>
      </p:sp>
      <p:pic>
        <p:nvPicPr>
          <p:cNvPr id="2055" name="Picture 7" descr="preserenklein">
            <a:extLst>
              <a:ext uri="{FF2B5EF4-FFF2-40B4-BE49-F238E27FC236}">
                <a16:creationId xmlns:a16="http://schemas.microsoft.com/office/drawing/2014/main" id="{BEE357EB-9215-4D12-9F66-9A8E843B2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052513"/>
            <a:ext cx="3959225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8e89c746-4d0b-4d77-a6d8-c63ac3c394db">
            <a:extLst>
              <a:ext uri="{FF2B5EF4-FFF2-40B4-BE49-F238E27FC236}">
                <a16:creationId xmlns:a16="http://schemas.microsoft.com/office/drawing/2014/main" id="{CFE9FB1E-891C-484D-84FC-F354431CB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381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699875F-2C15-4572-8FD1-C6378BF97A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1800-1849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3D68F11-B280-4312-96C9-B54B92B269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700213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1800-21  </a:t>
            </a:r>
            <a:r>
              <a:rPr lang="sl-SI" altLang="sl-SI" sz="1800" b="1" u="sng">
                <a:solidFill>
                  <a:srgbClr val="FF0000"/>
                </a:solidFill>
                <a:hlinkClick r:id="rId2"/>
              </a:rPr>
              <a:t>Otroška leta v Vrbi in pri stricih, šolska leta v Ljubljani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1821-28  </a:t>
            </a:r>
            <a:r>
              <a:rPr lang="sl-SI" altLang="sl-SI" sz="1800" b="1" u="sng">
                <a:solidFill>
                  <a:srgbClr val="FF0000"/>
                </a:solidFill>
                <a:hlinkClick r:id="rId3"/>
              </a:rPr>
              <a:t>Študijska leta na Dunaju</a:t>
            </a:r>
            <a:r>
              <a:rPr lang="sl-SI" altLang="sl-SI" sz="1800" b="1">
                <a:solidFill>
                  <a:srgbClr val="FF0000"/>
                </a:solidFill>
              </a:rPr>
              <a:t> 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1824-27  </a:t>
            </a:r>
            <a:r>
              <a:rPr lang="sl-SI" altLang="sl-SI" sz="1800" b="1" u="sng">
                <a:solidFill>
                  <a:srgbClr val="FF0000"/>
                </a:solidFill>
                <a:hlinkClick r:id="rId4"/>
              </a:rPr>
              <a:t>Prvi pesniški poskusi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1828  </a:t>
            </a:r>
            <a:r>
              <a:rPr lang="sl-SI" altLang="sl-SI" sz="1800" b="1" u="sng">
                <a:solidFill>
                  <a:srgbClr val="FF0000"/>
                </a:solidFill>
                <a:hlinkClick r:id="rId5"/>
              </a:rPr>
              <a:t>Prešeren nastopi prvo službo v Ljubljani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1830  </a:t>
            </a:r>
            <a:r>
              <a:rPr lang="sl-SI" altLang="sl-SI" sz="1800" b="1" u="sng">
                <a:solidFill>
                  <a:srgbClr val="FF0000"/>
                </a:solidFill>
                <a:hlinkClick r:id="rId6"/>
              </a:rPr>
              <a:t>Matija Čop se vrne v domovino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1833  </a:t>
            </a:r>
            <a:r>
              <a:rPr lang="sl-SI" altLang="sl-SI" sz="1800" b="1" u="sng">
                <a:solidFill>
                  <a:srgbClr val="FF0000"/>
                </a:solidFill>
                <a:hlinkClick r:id="rId7"/>
              </a:rPr>
              <a:t>Prešeren spozna Julijo Primic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1836  </a:t>
            </a:r>
            <a:r>
              <a:rPr lang="sl-SI" altLang="sl-SI" sz="1800" b="1" u="sng">
                <a:solidFill>
                  <a:srgbClr val="FF0000"/>
                </a:solidFill>
                <a:hlinkClick r:id="rId8"/>
              </a:rPr>
              <a:t>Leta dvomov in iskanj, pojavi se Ana Jelovšek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1839  </a:t>
            </a:r>
            <a:r>
              <a:rPr lang="sl-SI" altLang="sl-SI" sz="1800" b="1" u="sng">
                <a:solidFill>
                  <a:srgbClr val="FF0000"/>
                </a:solidFill>
                <a:hlinkClick r:id="rId9"/>
              </a:rPr>
              <a:t>"Delam sedem ur, da lahko dve uri pijem"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1846  </a:t>
            </a:r>
            <a:r>
              <a:rPr lang="sl-SI" altLang="sl-SI" sz="1800" b="1" u="sng">
                <a:solidFill>
                  <a:srgbClr val="FF0000"/>
                </a:solidFill>
                <a:hlinkClick r:id="rId10"/>
              </a:rPr>
              <a:t>Naposled samostojni odvetnik</a:t>
            </a:r>
            <a:br>
              <a:rPr lang="sl-SI" altLang="sl-SI" sz="1800" b="1">
                <a:solidFill>
                  <a:srgbClr val="FF0000"/>
                </a:solidFill>
              </a:rPr>
            </a:br>
            <a:br>
              <a:rPr lang="sl-SI" altLang="sl-SI" sz="1800" b="1">
                <a:solidFill>
                  <a:srgbClr val="FF0000"/>
                </a:solidFill>
              </a:rPr>
            </a:br>
            <a:r>
              <a:rPr lang="sl-SI" altLang="sl-SI" sz="1800" b="1">
                <a:solidFill>
                  <a:srgbClr val="FF0000"/>
                </a:solidFill>
              </a:rPr>
              <a:t> 1848-49  </a:t>
            </a:r>
            <a:r>
              <a:rPr lang="sl-SI" altLang="sl-SI" sz="1800" b="1" u="sng">
                <a:solidFill>
                  <a:srgbClr val="FF0000"/>
                </a:solidFill>
                <a:hlinkClick r:id="rId11"/>
              </a:rPr>
              <a:t>Hiranje in smrt v Kranju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D0F4EE2-3569-4555-A392-C65B4226A0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SONETJE NESREČE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E3FB3FE-ADEA-42EC-B396-95C155B1DEF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44675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Je lirska književna vrsta. Verzi so razporejeni v dve kvartini in dve tercini. Značilno zanj je tudi, da se v prvih dveh kiticah soočimo z vprašanjem, v drugih pa izvemo povzetek ali odgovor. Nastanek ni čisto jasen; provansalski mogoče celo arabski vpliv, vendar začetki na Siciliji v 13.stol.  </a:t>
            </a:r>
            <a:endParaRPr lang="sl-SI" altLang="sl-SI" sz="2800" u="sng"/>
          </a:p>
          <a:p>
            <a:pPr>
              <a:lnSpc>
                <a:spcPct val="90000"/>
              </a:lnSpc>
            </a:pPr>
            <a:r>
              <a:rPr lang="sl-SI" altLang="sl-SI" sz="2800"/>
              <a:t>Vseh sonetov je bilo najprej sedem, toda za natis v Kranjski Čbelici je prvega izpustil, ker je bil motivno preveč zapleten.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ADCEC33-C042-4574-A939-20E379D5764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74675" y="-2474913"/>
            <a:ext cx="8569325" cy="6337301"/>
          </a:xfrm>
        </p:spPr>
        <p:txBody>
          <a:bodyPr/>
          <a:lstStyle/>
          <a:p>
            <a:r>
              <a:rPr lang="sl-SI" altLang="sl-SI" b="0">
                <a:solidFill>
                  <a:srgbClr val="FF0000"/>
                </a:solidFill>
              </a:rPr>
              <a:t>Sonetje nesreče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45957B-D465-4137-A955-A5329D2814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sl-SI" altLang="sl-SI" sz="1200"/>
            </a:br>
            <a:r>
              <a:rPr lang="sl-SI" altLang="sl-SI" sz="1800" b="1"/>
              <a:t>Življenje ječa, čas v nji rabelj hudi,</a:t>
            </a:r>
            <a:br>
              <a:rPr lang="sl-SI" altLang="sl-SI" sz="1800" b="1"/>
            </a:br>
            <a:r>
              <a:rPr lang="sl-SI" altLang="sl-SI" sz="1800" b="1"/>
              <a:t>skrb vsak dan mu pomlájena nevesta,</a:t>
            </a:r>
            <a:br>
              <a:rPr lang="sl-SI" altLang="sl-SI" sz="1800" b="1"/>
            </a:br>
            <a:r>
              <a:rPr lang="sl-SI" altLang="sl-SI" sz="1800" b="1"/>
              <a:t>trpljenje in obup mu hlapca zvesta,</a:t>
            </a:r>
            <a:br>
              <a:rPr lang="sl-SI" altLang="sl-SI" sz="1800" b="1"/>
            </a:br>
            <a:r>
              <a:rPr lang="sl-SI" altLang="sl-SI" sz="1800" b="1"/>
              <a:t>in kes čuvaj, ki se níkdar ne utrudi.</a:t>
            </a:r>
          </a:p>
          <a:p>
            <a:pPr>
              <a:lnSpc>
                <a:spcPct val="80000"/>
              </a:lnSpc>
            </a:pP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/>
              <a:t> Prijazna smrt! predolgo se ne múdi:</a:t>
            </a:r>
            <a:br>
              <a:rPr lang="sl-SI" altLang="sl-SI" sz="1800" b="1"/>
            </a:br>
            <a:r>
              <a:rPr lang="sl-SI" altLang="sl-SI" sz="1800" b="1"/>
              <a:t>ti ključ, ti vrata, ti si srečna cesta,</a:t>
            </a:r>
            <a:br>
              <a:rPr lang="sl-SI" altLang="sl-SI" sz="1800" b="1"/>
            </a:br>
            <a:r>
              <a:rPr lang="sl-SI" altLang="sl-SI" sz="1800" b="1"/>
              <a:t>ki pelje nas iz bolečine mesta,</a:t>
            </a:r>
            <a:br>
              <a:rPr lang="sl-SI" altLang="sl-SI" sz="1800" b="1"/>
            </a:br>
            <a:r>
              <a:rPr lang="sl-SI" altLang="sl-SI" sz="1800" b="1"/>
              <a:t>tje, kjer trohljivost vse verige zgrudi;</a:t>
            </a:r>
          </a:p>
          <a:p>
            <a:pPr>
              <a:lnSpc>
                <a:spcPct val="80000"/>
              </a:lnSpc>
            </a:pP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/>
              <a:t>tje, kamor moč pregánjovcov ne seže,</a:t>
            </a:r>
            <a:br>
              <a:rPr lang="sl-SI" altLang="sl-SI" sz="1800" b="1"/>
            </a:br>
            <a:r>
              <a:rPr lang="sl-SI" altLang="sl-SI" sz="1800" b="1"/>
              <a:t>tje, kamor njih krivic ne bo za nami,</a:t>
            </a:r>
            <a:br>
              <a:rPr lang="sl-SI" altLang="sl-SI" sz="1800" b="1"/>
            </a:br>
            <a:r>
              <a:rPr lang="sl-SI" altLang="sl-SI" sz="1800" b="1"/>
              <a:t>tje, kjer znebi se človek vsake teže, </a:t>
            </a:r>
          </a:p>
          <a:p>
            <a:pPr>
              <a:lnSpc>
                <a:spcPct val="80000"/>
              </a:lnSpc>
            </a:pP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/>
              <a:t>tje v posteljo postlano v črni jami,</a:t>
            </a:r>
            <a:br>
              <a:rPr lang="sl-SI" altLang="sl-SI" sz="1800" b="1"/>
            </a:br>
            <a:r>
              <a:rPr lang="sl-SI" altLang="sl-SI" sz="1800" b="1"/>
              <a:t>v kateri spi, kdor vanjo spat se vleže,</a:t>
            </a:r>
            <a:br>
              <a:rPr lang="sl-SI" altLang="sl-SI" sz="1800" b="1"/>
            </a:br>
            <a:r>
              <a:rPr lang="sl-SI" altLang="sl-SI" sz="1800" b="1"/>
              <a:t>de glasni hrup nadlog ga ne predrami. </a:t>
            </a:r>
            <a:br>
              <a:rPr lang="sl-SI" altLang="sl-SI" sz="1800" b="1"/>
            </a:br>
            <a:br>
              <a:rPr lang="sl-SI" altLang="sl-SI" sz="1800" b="1"/>
            </a:br>
            <a:endParaRPr lang="sl-SI" altLang="sl-SI" sz="1800" b="1"/>
          </a:p>
        </p:txBody>
      </p:sp>
      <p:pic>
        <p:nvPicPr>
          <p:cNvPr id="4101" name="Picture 5" descr="France_Preseren_kip_23_BOBO">
            <a:extLst>
              <a:ext uri="{FF2B5EF4-FFF2-40B4-BE49-F238E27FC236}">
                <a16:creationId xmlns:a16="http://schemas.microsoft.com/office/drawing/2014/main" id="{8BBC515C-A88F-4013-A8F3-CD4D55DCC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3238"/>
            <a:ext cx="30956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93C5D7F-EF9C-42F8-B12B-05CD02DECB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675688" y="404813"/>
            <a:ext cx="73025" cy="100012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FE591A8-8983-4E89-8FB9-A6DE90CD8C3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557338"/>
            <a:ext cx="8007350" cy="4191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sl-SI" altLang="sl-SI" sz="2800" u="sng"/>
              <a:t>Peti sonet</a:t>
            </a:r>
            <a:r>
              <a:rPr lang="sl-SI" altLang="sl-SI" sz="2800"/>
              <a:t>, sonet o smrti, je vrh cikla, saj poglobi celotno zamisel do najbolj odločilnih in mračnih spoznanj - življenje primerja z ječo, minevanje je njegov zakon, vsebina življenja pa občutek krivde, kesanja, obup in razočaranje. Izhod je edino v smrti, ki je rešitev in pozabljenje, saj je kot prehod v globok spanec.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Tema: rešilna moč smrti, ki pomeni odrešitev od življenjskih krivic.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331A4CA-EF33-468B-9556-C7967ACAA2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748713" y="244475"/>
            <a:ext cx="93662" cy="160338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98740E6-8B9D-41B4-82DA-8D54AEE2411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404813"/>
            <a:ext cx="8007350" cy="4191000"/>
          </a:xfrm>
        </p:spPr>
        <p:txBody>
          <a:bodyPr/>
          <a:lstStyle/>
          <a:p>
            <a:r>
              <a:rPr lang="en-US" altLang="sl-SI"/>
              <a:t>Sporočilo: v življenju se počuti utesnjenega, nesvobodnega in čas ga preganja.</a:t>
            </a:r>
          </a:p>
          <a:p>
            <a:r>
              <a:rPr lang="en-US" altLang="sl-SI"/>
              <a:t>Govori o tem, da si smrt želi, saj verjame, da ga bo popolnoma odršila.</a:t>
            </a:r>
          </a:p>
          <a:p>
            <a:r>
              <a:rPr lang="en-US" altLang="sl-SI"/>
              <a:t>V tem sonetu Boga zanika – ne verjame vanj</a:t>
            </a:r>
            <a:endParaRPr lang="sl-SI" altLang="sl-SI"/>
          </a:p>
        </p:txBody>
      </p:sp>
      <p:pic>
        <p:nvPicPr>
          <p:cNvPr id="7173" name="Picture 5" descr="5-004">
            <a:extLst>
              <a:ext uri="{FF2B5EF4-FFF2-40B4-BE49-F238E27FC236}">
                <a16:creationId xmlns:a16="http://schemas.microsoft.com/office/drawing/2014/main" id="{0C13B1CA-BD60-488D-9973-7D350207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644900"/>
            <a:ext cx="2449513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BEF7CD-50C2-4F5F-B2DD-C72603D177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675688" y="692150"/>
            <a:ext cx="153987" cy="192088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164706-0FBE-43EC-8A59-E64FDBF2AAD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333375"/>
            <a:ext cx="800735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Kateri študij je kljub želji staršev in stricev odklonil in katerega je izbral?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Kje se je šolal in kateri poklicni naslov je dosegel?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Kateri izobraženi prijatelj je bil njegov literarni svetovalec?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Navedi pesnitev, ki opeva lepoto Bohinja in Bleda, uvodni sonet pa je posvečen Matiji</a:t>
            </a:r>
            <a:r>
              <a:rPr lang="sl-SI" altLang="sl-SI" sz="1800" b="1"/>
              <a:t> </a:t>
            </a:r>
            <a:r>
              <a:rPr lang="sl-SI" altLang="sl-SI" sz="1800" b="1">
                <a:solidFill>
                  <a:srgbClr val="FF0000"/>
                </a:solidFill>
              </a:rPr>
              <a:t>Čopu.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Kaj je sonet?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Iz katere balade so verzi? "Le urno, le urno obrni pete! / Le urno, le urno, ker pozno je že!"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Kdo je Primicova Julija?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V katerem ciklu sonetov je Juliji namenjen akrostih ali posvetilo?</a:t>
            </a:r>
            <a:br>
              <a:rPr lang="sl-SI" altLang="sl-SI" sz="1800" b="1">
                <a:solidFill>
                  <a:srgbClr val="FF0000"/>
                </a:solidFill>
              </a:rPr>
            </a:br>
            <a:endParaRPr lang="sl-SI" altLang="sl-SI" sz="18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Ko je Prešeren hodil osnovno v šolo, je bil čas ?</a:t>
            </a:r>
          </a:p>
          <a:p>
            <a:pPr>
              <a:lnSpc>
                <a:spcPct val="80000"/>
              </a:lnSpc>
            </a:pPr>
            <a:endParaRPr lang="sl-SI" altLang="sl-SI" sz="1800" b="1"/>
          </a:p>
          <a:p>
            <a:pPr>
              <a:lnSpc>
                <a:spcPct val="80000"/>
              </a:lnSpc>
            </a:pPr>
            <a:r>
              <a:rPr lang="sl-SI" altLang="sl-SI" sz="1800" b="1">
                <a:solidFill>
                  <a:srgbClr val="FF0000"/>
                </a:solidFill>
              </a:rPr>
              <a:t>Koliko potomcev je imel France Prešeren? </a:t>
            </a:r>
          </a:p>
          <a:p>
            <a:pPr>
              <a:lnSpc>
                <a:spcPct val="80000"/>
              </a:lnSpc>
            </a:pPr>
            <a:endParaRPr lang="sl-SI" altLang="sl-SI" sz="18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1800"/>
              <a:t> </a:t>
            </a:r>
            <a:r>
              <a:rPr lang="sl-SI" altLang="sl-SI" sz="1800" b="1">
                <a:solidFill>
                  <a:srgbClr val="FF0000"/>
                </a:solidFill>
              </a:rPr>
              <a:t>Kje je Prešeren opazil Julijo?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Glass Layers</vt:lpstr>
      <vt:lpstr>France Prešeren  </vt:lpstr>
      <vt:lpstr>1800-1849</vt:lpstr>
      <vt:lpstr>SONETJE NESREČE</vt:lpstr>
      <vt:lpstr>Sonetje nesreče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2019-06-03T09:08:48Z</dcterms:created>
  <dcterms:modified xsi:type="dcterms:W3CDTF">2019-06-03T09:08:48Z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