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3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3E0A1E90-470A-4E74-85D3-188B5AE9B4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329C6371-B6DA-4FA5-B9C8-07143DC268D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DE9862B-B6AC-4941-AA61-E779884BEE9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5F8D1A6A-FB88-4E8E-BD59-5790EB458B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77EAE9AB-5511-4116-9B83-BDC6776B2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9009874A-8A28-4494-AAD5-1E5887E719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E3613B17-545D-4D3F-AB05-05A145DE05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6603B6-4675-42BE-8DB3-BDEABB43970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7497199E-AB4D-4312-9C8F-E1285238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7ED32-7978-4D3F-8EE5-162005D6E11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3490D21-BE57-47AF-B242-063ED244B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101B8ED-AA64-4901-B505-B6E0E446D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A6868-0677-472D-9A39-F7E63E08018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77060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3D4131C-D1C3-4D5A-A0BA-9151B71D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13439-D507-4F8F-8D7D-3637D5B742E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FA1A6AD-37E2-44E6-A3E0-B3C88D5EB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8A590162-B470-4407-80F1-320F186DF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A74A0-AE54-47D4-A7D9-3F5FFA265F0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08800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FE9C695-2AF1-4636-9B77-4DCE6C0F8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AA827-D1C0-45B3-BAB8-DEB0AC8055F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B6803EF-65A2-4AF8-81B8-B4948E33A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7FB40C9-DC63-4694-8CD9-46B39B79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09BE9-E685-49F9-81C5-4C94075EB70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9161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0F2041E-7D49-41D9-BC92-A8622F550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33E23-B8EF-4B6A-8B6D-661C822D2CA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85C4F920-8851-4464-90D0-47EC255DA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CCD02C5-60B5-4312-91FD-B45946848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DE6AE-9104-4948-8C31-B6F4D09C9A3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688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4F81BA61-91B5-4A72-94BD-18A230735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F0392-BBD5-4711-9876-AC8D37DE08B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8F4E3C06-9D4F-42F1-B6CA-38D74D20C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32A3F43-C3EB-4EF5-86DE-3D20C4382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A3A32-D4DC-4C63-AD37-8A616EEEF81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2086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43E1E0C8-647B-479B-A5DA-7DD0CAF8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7930C-8871-4984-9B7C-7E408639483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2F216F27-D7B3-48C5-80EA-0515FD27D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B4556B62-B17A-40F2-A85C-826B597B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1CDE3-B241-4CA3-AA53-A18F772A085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33810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A6C5C619-0CF9-4D04-AAA5-045BDB6D3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112B1-1F0E-40A8-9780-4AE14040E6D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7338EC50-0999-48E1-9041-EE8A8A52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DF0B1594-A89A-480D-B320-0161A85F7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4E29E-E19E-44BB-8A59-CFE6AD6C56A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9473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1C75AE51-FACD-4680-861B-1D8E0DD2F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7A7C0-1F89-4475-827B-388B9B84F0C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FF17C869-5B61-4638-8620-819B94B5D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900D36D7-2101-47E3-A557-96BC61369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A14D5-F952-4680-823F-6EC591620E0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9814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7E4CDDDD-42A4-4F44-8F45-10923913E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313EF-CE59-4B7B-BB88-0F80DF3C641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105372E1-AA91-4C4A-9CBC-73B4F686B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9FE5E13E-54F1-4AD6-9687-BF817979E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7CB1D-26C1-403A-ACBD-BF3C9953A2A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8686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B7B29F24-31B0-4D18-ACCA-2FE83C556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45E14-AC9D-4A05-8233-F35CAC6DD8D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3E2E4B5E-8B31-4912-9D08-5FBF2352C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504336D8-18E7-4537-8997-C90987D3B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23AFF-7A99-4460-8042-ED174B750C0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5919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970849D8-DF70-4FEC-BF7A-4B93D9949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4167E-E75D-4B13-B6C9-BCF9717CE59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130818BB-906F-4B57-A585-CE77C5D0D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77D29EC6-C643-4585-AEA3-6E90F2602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D2EA1-EF1C-4EE4-A714-41885088069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49507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C410D0C1-5B2C-4452-A441-7FD3F473AD3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913B24CF-1DDA-4659-804C-0794988A42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ED4CF20-3038-452D-8B9D-0EB55A5412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C99D41-524D-4A62-8177-E904077AAE5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E40D6403-86D7-4C96-A25C-B6BA92237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78762AC-AFA7-42E7-9D59-83675F886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8CA53A0-668D-452E-991F-919CF4E1CF9F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img.rtvslo.si/upload/Oneliner%202006/pre_eren_show.jpg">
            <a:extLst>
              <a:ext uri="{FF2B5EF4-FFF2-40B4-BE49-F238E27FC236}">
                <a16:creationId xmlns:a16="http://schemas.microsoft.com/office/drawing/2014/main" id="{FB4B001E-7BBD-426C-AB8C-4C970C384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6731" t="570" r="14062"/>
          <a:stretch>
            <a:fillRect/>
          </a:stretch>
        </p:blipFill>
        <p:spPr bwMode="auto">
          <a:xfrm>
            <a:off x="-324544" y="0"/>
            <a:ext cx="2736304" cy="257619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 descr="http://s.spletu.com/news/france-preseren.jpg">
            <a:extLst>
              <a:ext uri="{FF2B5EF4-FFF2-40B4-BE49-F238E27FC236}">
                <a16:creationId xmlns:a16="http://schemas.microsoft.com/office/drawing/2014/main" id="{AA71A59E-1067-4127-9E9F-CF1BC2C31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0"/>
            <a:ext cx="2483768" cy="2834680"/>
          </a:xfrm>
          <a:prstGeom prst="roundRect">
            <a:avLst>
              <a:gd name="adj" fmla="val 10105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2" descr="http://tk2.storage.msn.com/x1pGg9EMswqL--xL31oBH5BcHzhV3ze8zlEN9qI_IS907kCbWRb1nomU2L4A6-Y8zb4EzFb2GgkexPjT9ji3NA-nVK6uwN70clpqLx7zWNev_5_3xHtNfkMdH0PFVy5m-i6s2z_8bilU3PwyM9_TRtLH6lYH0t4Sv-5">
            <a:extLst>
              <a:ext uri="{FF2B5EF4-FFF2-40B4-BE49-F238E27FC236}">
                <a16:creationId xmlns:a16="http://schemas.microsoft.com/office/drawing/2014/main" id="{1018F4B5-9D73-4146-B77A-857C1F05F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1" y="2780928"/>
            <a:ext cx="4296395" cy="2664296"/>
          </a:xfrm>
          <a:prstGeom prst="roundRect">
            <a:avLst>
              <a:gd name="adj" fmla="val 18790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6330848-0C4A-4DD1-9200-0822D6237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0"/>
            <a:ext cx="8136904" cy="244827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France    Prešeren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ED91F97B-7BBB-494A-A509-BC657045E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>
            <a:extLst>
              <a:ext uri="{FF2B5EF4-FFF2-40B4-BE49-F238E27FC236}">
                <a16:creationId xmlns:a16="http://schemas.microsoft.com/office/drawing/2014/main" id="{7FCE8B66-060A-4F19-8284-33AF6DB38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31321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34E37769-9FB3-47D6-91CF-6B5427B4B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508500"/>
            <a:ext cx="313213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649A607B-8E71-4B0A-AC7F-DC27A95E9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508500"/>
            <a:ext cx="313213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>
            <a:extLst>
              <a:ext uri="{FF2B5EF4-FFF2-40B4-BE49-F238E27FC236}">
                <a16:creationId xmlns:a16="http://schemas.microsoft.com/office/drawing/2014/main" id="{3DF129B5-53FE-418A-9260-16CE10167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>
            <a:extLst>
              <a:ext uri="{FF2B5EF4-FFF2-40B4-BE49-F238E27FC236}">
                <a16:creationId xmlns:a16="http://schemas.microsoft.com/office/drawing/2014/main" id="{6B098CDD-D195-49E8-85ED-7F61CAF01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3689350"/>
            <a:ext cx="423068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B66A330B-1342-4F85-BC1F-FA6C7ADCF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13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>
            <a:extLst>
              <a:ext uri="{FF2B5EF4-FFF2-40B4-BE49-F238E27FC236}">
                <a16:creationId xmlns:a16="http://schemas.microsoft.com/office/drawing/2014/main" id="{D3BCDC15-6AFB-4062-89E6-6B42E642D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38" y="476250"/>
            <a:ext cx="2506662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 descr="http://cdn1.siol.net/sn/img/12/038/634642447306831953_kul_20050303_0107.jpg">
            <a:extLst>
              <a:ext uri="{FF2B5EF4-FFF2-40B4-BE49-F238E27FC236}">
                <a16:creationId xmlns:a16="http://schemas.microsoft.com/office/drawing/2014/main" id="{D1E83435-52FA-4A49-B957-17E1E36FD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859213"/>
            <a:ext cx="4427537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cdn1.siol.net/sn/img/12/038/634642137055404801_vipotnik1.jpg">
            <a:extLst>
              <a:ext uri="{FF2B5EF4-FFF2-40B4-BE49-F238E27FC236}">
                <a16:creationId xmlns:a16="http://schemas.microsoft.com/office/drawing/2014/main" id="{14F4ED2F-CC44-45CA-B2D6-75B637AE8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60800"/>
            <a:ext cx="44958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62323BC5-1CD8-4C81-93A0-6A9C5E62E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PoljeZBesedilom 2">
            <a:extLst>
              <a:ext uri="{FF2B5EF4-FFF2-40B4-BE49-F238E27FC236}">
                <a16:creationId xmlns:a16="http://schemas.microsoft.com/office/drawing/2014/main" id="{B9C12858-033E-47E2-8926-3AB65BF72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02945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Gledališče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28E8FCF6-8985-4959-AF6A-022CDC253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2"/>
          <a:stretch>
            <a:fillRect/>
          </a:stretch>
        </p:blipFill>
        <p:spPr bwMode="auto">
          <a:xfrm>
            <a:off x="0" y="0"/>
            <a:ext cx="6300788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>
            <a:extLst>
              <a:ext uri="{FF2B5EF4-FFF2-40B4-BE49-F238E27FC236}">
                <a16:creationId xmlns:a16="http://schemas.microsoft.com/office/drawing/2014/main" id="{B1559CE9-49F6-40B9-B83F-7B95536F8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2"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>
            <a:extLst>
              <a:ext uri="{FF2B5EF4-FFF2-40B4-BE49-F238E27FC236}">
                <a16:creationId xmlns:a16="http://schemas.microsoft.com/office/drawing/2014/main" id="{6165BB03-6A31-4516-952A-7881AA15F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614988"/>
            <a:ext cx="1692275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B751713C-CBAC-4C41-A367-D29A3D3F6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6D1C413C-E292-4822-AF0C-81500A9F03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34BBFB2-A936-478E-8C91-516C250DD5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3076" name="Slika 1" descr="http://www2.arnes.si/~mpavle1/mzaba.gif">
            <a:extLst>
              <a:ext uri="{FF2B5EF4-FFF2-40B4-BE49-F238E27FC236}">
                <a16:creationId xmlns:a16="http://schemas.microsoft.com/office/drawing/2014/main" id="{460C796A-68E2-4540-8DFE-C05107283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8972550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ljeZBesedilom 7">
            <a:extLst>
              <a:ext uri="{FF2B5EF4-FFF2-40B4-BE49-F238E27FC236}">
                <a16:creationId xmlns:a16="http://schemas.microsoft.com/office/drawing/2014/main" id="{8B639914-B267-4B40-AA6F-004CC1123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11438"/>
            <a:ext cx="521970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Žaba in vol</a:t>
            </a:r>
          </a:p>
          <a:p>
            <a:r>
              <a:rPr lang="sl-SI" altLang="sl-SI"/>
              <a:t>Žaba je vidla vola na travnk in želi njemu enaka biti. Začne tedej svojo garbasto kožo</a:t>
            </a:r>
          </a:p>
          <a:p>
            <a:r>
              <a:rPr lang="sl-SI" altLang="sl-SI"/>
              <a:t>napihvati, ter vpraša svoje tovarišice: »Ali nesam tako velika kakor vol?«Nis, ne, ji</a:t>
            </a:r>
          </a:p>
          <a:p>
            <a:r>
              <a:rPr lang="sl-SI" altLang="sl-SI"/>
              <a:t>pravijo. Le še bolj se napenja ter vpraša: »Sem zde vendar velikemu volu enaka?« Spet</a:t>
            </a:r>
          </a:p>
          <a:p>
            <a:r>
              <a:rPr lang="sl-SI" altLang="sl-SI"/>
              <a:t>ji odgovore, da ne. Pa ne neha; z vso močjo se bol in bol napenja in razpoč.</a:t>
            </a:r>
          </a:p>
          <a:p>
            <a:r>
              <a:rPr lang="sl-SI" altLang="sl-SI"/>
              <a:t>Naph v nesrečo prprav. Kdor sam sebe prav pozna, se nema čmu napihvat.</a:t>
            </a:r>
          </a:p>
          <a:p>
            <a:r>
              <a:rPr lang="sl-SI" altLang="sl-SI"/>
              <a:t> </a:t>
            </a:r>
          </a:p>
          <a:p>
            <a:r>
              <a:rPr lang="sl-SI" altLang="sl-SI"/>
              <a:t>(Žaba in vol: prevod iz metelčice, uporabljene so starinske besede.)</a:t>
            </a:r>
          </a:p>
          <a:p>
            <a:endParaRPr lang="sl-SI" altLang="sl-SI"/>
          </a:p>
        </p:txBody>
      </p:sp>
      <p:pic>
        <p:nvPicPr>
          <p:cNvPr id="4099" name="Slika 1" descr="http://www2.arnes.si/~mpavle1/mzaba.gif">
            <a:extLst>
              <a:ext uri="{FF2B5EF4-FFF2-40B4-BE49-F238E27FC236}">
                <a16:creationId xmlns:a16="http://schemas.microsoft.com/office/drawing/2014/main" id="{F5236C95-5B04-4D86-949B-2A0E50716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0"/>
            <a:ext cx="44640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Slika 1" descr="http://www2.arnes.si/~mpavle1/mzaba.gif">
            <a:extLst>
              <a:ext uri="{FF2B5EF4-FFF2-40B4-BE49-F238E27FC236}">
                <a16:creationId xmlns:a16="http://schemas.microsoft.com/office/drawing/2014/main" id="{AF26C1E5-5B50-4BD5-BB36-D98C69D43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5940425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PoljeZBesedilom 5">
            <a:extLst>
              <a:ext uri="{FF2B5EF4-FFF2-40B4-BE49-F238E27FC236}">
                <a16:creationId xmlns:a16="http://schemas.microsoft.com/office/drawing/2014/main" id="{BA07EBA6-AB49-48C0-A512-4DFCF66BB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05263"/>
            <a:ext cx="7345363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Žaba in vol</a:t>
            </a:r>
          </a:p>
          <a:p>
            <a:r>
              <a:rPr lang="sl-SI" altLang="sl-SI"/>
              <a:t>Žaba je na travniku videla vola in je želela postati podobna njemu. Začne se napihovati in vpraša učiteljico (svoje prijatelje): »Ali sem tako velika kakor vol«?«Ne, nisi, ji pravijo. Še bolj se napenja in vpraša: »Sem zdaj že enaka velikemu volu?« Odgovorijo ji, da ne. Pa ne neha, z vso močjo se še bolj raztega in napenja in na koncu poči.</a:t>
            </a:r>
          </a:p>
          <a:p>
            <a:r>
              <a:rPr lang="sl-SI" altLang="sl-SI"/>
              <a:t>Nauk zgodbe: Napuh v nesrečo pripelje. Kdor sam sebe dobro pozna, mu ni treba biti vzvišen.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28021A2D-5133-4BBD-B11B-A4BA4D0B1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67744" cy="3080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id="{D87AA9D7-673B-4EB2-B430-B784F91E0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1" y="1772816"/>
            <a:ext cx="3240360" cy="3218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DD0A3ECE-DBB1-4CC9-967B-000E37571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7727" y="0"/>
            <a:ext cx="3386273" cy="2852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149" name="PoljeZBesedilom 4">
            <a:extLst>
              <a:ext uri="{FF2B5EF4-FFF2-40B4-BE49-F238E27FC236}">
                <a16:creationId xmlns:a16="http://schemas.microsoft.com/office/drawing/2014/main" id="{2623D328-13E8-4A03-838A-204EC7D50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708275"/>
            <a:ext cx="151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Franc Metelko</a:t>
            </a:r>
          </a:p>
        </p:txBody>
      </p:sp>
      <p:sp>
        <p:nvSpPr>
          <p:cNvPr id="6150" name="PoljeZBesedilom 5">
            <a:extLst>
              <a:ext uri="{FF2B5EF4-FFF2-40B4-BE49-F238E27FC236}">
                <a16:creationId xmlns:a16="http://schemas.microsoft.com/office/drawing/2014/main" id="{73381C74-4858-45F7-87B0-FD67315B5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492375"/>
            <a:ext cx="2519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Jernej Kopitar</a:t>
            </a:r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55CAC63F-C30A-4D2F-9C0D-5DBB344A9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29608"/>
            <a:ext cx="2366604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6" name="Picture 6">
            <a:extLst>
              <a:ext uri="{FF2B5EF4-FFF2-40B4-BE49-F238E27FC236}">
                <a16:creationId xmlns:a16="http://schemas.microsoft.com/office/drawing/2014/main" id="{756C7CA9-A46B-49BD-B24E-987FB4C77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1672" y="2852936"/>
            <a:ext cx="2952328" cy="4005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70F2B198-3EE7-4C74-86E3-F33073E2D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512"/>
            <a:ext cx="6012160" cy="3933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171" name="PoljeZBesedilom 2">
            <a:extLst>
              <a:ext uri="{FF2B5EF4-FFF2-40B4-BE49-F238E27FC236}">
                <a16:creationId xmlns:a16="http://schemas.microsoft.com/office/drawing/2014/main" id="{69629154-2467-4386-A1D1-2E9122660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1008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Dajnčica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E7A01DA5-36BC-4C75-A0F2-47040D0BF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9378" y="0"/>
            <a:ext cx="2734621" cy="4149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173" name="PoljeZBesedilom 5">
            <a:extLst>
              <a:ext uri="{FF2B5EF4-FFF2-40B4-BE49-F238E27FC236}">
                <a16:creationId xmlns:a16="http://schemas.microsoft.com/office/drawing/2014/main" id="{EADC8AAD-560B-4297-B8E2-1A0F0FC75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4149725"/>
            <a:ext cx="1225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Metelčica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AC8F06EB-AD78-484C-B5FD-E42C9812E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PoljeZBesedilom 2">
            <a:extLst>
              <a:ext uri="{FF2B5EF4-FFF2-40B4-BE49-F238E27FC236}">
                <a16:creationId xmlns:a16="http://schemas.microsoft.com/office/drawing/2014/main" id="{3E8F51B2-8923-4D72-9591-F82F6A306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2303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Bohoričica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CCC21FAE-A78A-42D3-8ABA-E1C84107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0"/>
            <a:ext cx="4379912" cy="68278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On-screen Show (4:3)</PresentationFormat>
  <Paragraphs>18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Officeova tema</vt:lpstr>
      <vt:lpstr>France    Prešeren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2019-06-03T09:08:51Z</dcterms:created>
  <dcterms:modified xsi:type="dcterms:W3CDTF">2019-06-03T09:08:51Z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