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12">
            <a:extLst>
              <a:ext uri="{FF2B5EF4-FFF2-40B4-BE49-F238E27FC236}">
                <a16:creationId xmlns:a16="http://schemas.microsoft.com/office/drawing/2014/main" id="{20505B86-F87B-4338-B6E1-6483BB22B849}"/>
              </a:ext>
            </a:extLst>
          </p:cNvPr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Pravokotnik 14">
            <a:extLst>
              <a:ext uri="{FF2B5EF4-FFF2-40B4-BE49-F238E27FC236}">
                <a16:creationId xmlns:a16="http://schemas.microsoft.com/office/drawing/2014/main" id="{2FD1DA3C-B452-4147-81B3-573630366A46}"/>
              </a:ext>
            </a:extLst>
          </p:cNvPr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Pravokotnik 16">
            <a:extLst>
              <a:ext uri="{FF2B5EF4-FFF2-40B4-BE49-F238E27FC236}">
                <a16:creationId xmlns:a16="http://schemas.microsoft.com/office/drawing/2014/main" id="{6CBEF905-5521-4F21-95E1-48705447B7B3}"/>
              </a:ext>
            </a:extLst>
          </p:cNvPr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Pravokotnik 17">
            <a:extLst>
              <a:ext uri="{FF2B5EF4-FFF2-40B4-BE49-F238E27FC236}">
                <a16:creationId xmlns:a16="http://schemas.microsoft.com/office/drawing/2014/main" id="{CA991CDC-A762-4AD6-A492-476CCFF046F8}"/>
              </a:ext>
            </a:extLst>
          </p:cNvPr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aven konektor 18">
            <a:extLst>
              <a:ext uri="{FF2B5EF4-FFF2-40B4-BE49-F238E27FC236}">
                <a16:creationId xmlns:a16="http://schemas.microsoft.com/office/drawing/2014/main" id="{183A4A51-9BDC-4AF9-97F6-83B7DEE52514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Raven konektor 19">
            <a:extLst>
              <a:ext uri="{FF2B5EF4-FFF2-40B4-BE49-F238E27FC236}">
                <a16:creationId xmlns:a16="http://schemas.microsoft.com/office/drawing/2014/main" id="{CD68CEC5-3B5F-42EA-8794-D12154B382D6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Raven konektor 20">
            <a:extLst>
              <a:ext uri="{FF2B5EF4-FFF2-40B4-BE49-F238E27FC236}">
                <a16:creationId xmlns:a16="http://schemas.microsoft.com/office/drawing/2014/main" id="{284EFDBE-58B9-441A-855B-12978801C0F5}"/>
              </a:ext>
            </a:extLst>
          </p:cNvPr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Raven konektor 23">
            <a:extLst>
              <a:ext uri="{FF2B5EF4-FFF2-40B4-BE49-F238E27FC236}">
                <a16:creationId xmlns:a16="http://schemas.microsoft.com/office/drawing/2014/main" id="{CCCE57BF-B3D8-4FA6-9BC2-5F9FE59C8F1D}"/>
              </a:ext>
            </a:extLst>
          </p:cNvPr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Raven konektor 24">
            <a:extLst>
              <a:ext uri="{FF2B5EF4-FFF2-40B4-BE49-F238E27FC236}">
                <a16:creationId xmlns:a16="http://schemas.microsoft.com/office/drawing/2014/main" id="{12C19166-A5F8-4588-BE18-13150BE370C1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Raven konektor 25">
            <a:extLst>
              <a:ext uri="{FF2B5EF4-FFF2-40B4-BE49-F238E27FC236}">
                <a16:creationId xmlns:a16="http://schemas.microsoft.com/office/drawing/2014/main" id="{D9BC4C38-2478-49FD-9559-4E47710D4837}"/>
              </a:ext>
            </a:extLst>
          </p:cNvPr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Pravokotnik 26">
            <a:extLst>
              <a:ext uri="{FF2B5EF4-FFF2-40B4-BE49-F238E27FC236}">
                <a16:creationId xmlns:a16="http://schemas.microsoft.com/office/drawing/2014/main" id="{AB90C7D3-88E4-4DB6-AB84-00716B59064D}"/>
              </a:ext>
            </a:extLst>
          </p:cNvPr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Elipsa 27">
            <a:extLst>
              <a:ext uri="{FF2B5EF4-FFF2-40B4-BE49-F238E27FC236}">
                <a16:creationId xmlns:a16="http://schemas.microsoft.com/office/drawing/2014/main" id="{80CCC4C9-CC07-44D2-9DFD-D68D46191641}"/>
              </a:ext>
            </a:extLst>
          </p:cNvPr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Elipsa 28">
            <a:extLst>
              <a:ext uri="{FF2B5EF4-FFF2-40B4-BE49-F238E27FC236}">
                <a16:creationId xmlns:a16="http://schemas.microsoft.com/office/drawing/2014/main" id="{4F68376B-8C5A-47E4-9C42-F5C94F2D9F29}"/>
              </a:ext>
            </a:extLst>
          </p:cNvPr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Elipsa 29">
            <a:extLst>
              <a:ext uri="{FF2B5EF4-FFF2-40B4-BE49-F238E27FC236}">
                <a16:creationId xmlns:a16="http://schemas.microsoft.com/office/drawing/2014/main" id="{202EB028-C632-42CB-A86F-3C1177701C4A}"/>
              </a:ext>
            </a:extLst>
          </p:cNvPr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Elipsa 30">
            <a:extLst>
              <a:ext uri="{FF2B5EF4-FFF2-40B4-BE49-F238E27FC236}">
                <a16:creationId xmlns:a16="http://schemas.microsoft.com/office/drawing/2014/main" id="{75D4C86B-432C-402F-B777-214812E117BF}"/>
              </a:ext>
            </a:extLst>
          </p:cNvPr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Elipsa 31">
            <a:extLst>
              <a:ext uri="{FF2B5EF4-FFF2-40B4-BE49-F238E27FC236}">
                <a16:creationId xmlns:a16="http://schemas.microsoft.com/office/drawing/2014/main" id="{FE15F83E-BE9A-4812-8EAA-6D7866FACAE0}"/>
              </a:ext>
            </a:extLst>
          </p:cNvPr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l-SI"/>
              <a:t>Kliknite, če želite urediti slog podnaslova matrice</a:t>
            </a:r>
            <a:endParaRPr lang="en-US"/>
          </a:p>
        </p:txBody>
      </p:sp>
      <p:sp>
        <p:nvSpPr>
          <p:cNvPr id="22" name="Ograda datuma 27">
            <a:extLst>
              <a:ext uri="{FF2B5EF4-FFF2-40B4-BE49-F238E27FC236}">
                <a16:creationId xmlns:a16="http://schemas.microsoft.com/office/drawing/2014/main" id="{F98A51BE-BB0E-4EE0-8309-ADB180A535F9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E30DDC-CC1D-49C0-96E7-506B1E167DC7}" type="datetimeFigureOut">
              <a:rPr lang="en-GB"/>
              <a:pPr>
                <a:defRPr/>
              </a:pPr>
              <a:t>03/06/2019</a:t>
            </a:fld>
            <a:endParaRPr lang="en-GB"/>
          </a:p>
        </p:txBody>
      </p:sp>
      <p:sp>
        <p:nvSpPr>
          <p:cNvPr id="23" name="Ograda noge 16">
            <a:extLst>
              <a:ext uri="{FF2B5EF4-FFF2-40B4-BE49-F238E27FC236}">
                <a16:creationId xmlns:a16="http://schemas.microsoft.com/office/drawing/2014/main" id="{20AD54F1-FF98-4626-AAA3-E17364736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4" name="Ograda številke diapozitiva 28">
            <a:extLst>
              <a:ext uri="{FF2B5EF4-FFF2-40B4-BE49-F238E27FC236}">
                <a16:creationId xmlns:a16="http://schemas.microsoft.com/office/drawing/2014/main" id="{0BC02782-CF6C-492E-9588-9621624AF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fld id="{FB07642E-BE18-4E4C-BFF1-06BF45FD1C56}" type="slidenum">
              <a:rPr lang="en-GB" altLang="sl-SI"/>
              <a:pPr/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2112589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13">
            <a:extLst>
              <a:ext uri="{FF2B5EF4-FFF2-40B4-BE49-F238E27FC236}">
                <a16:creationId xmlns:a16="http://schemas.microsoft.com/office/drawing/2014/main" id="{8EE1CBC4-39C2-43EE-BB0B-AB2912088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F8497-7628-4210-A476-36DDA0C38409}" type="datetimeFigureOut">
              <a:rPr lang="en-GB"/>
              <a:pPr>
                <a:defRPr/>
              </a:pPr>
              <a:t>03/06/2019</a:t>
            </a:fld>
            <a:endParaRPr lang="en-GB"/>
          </a:p>
        </p:txBody>
      </p:sp>
      <p:sp>
        <p:nvSpPr>
          <p:cNvPr id="5" name="Ograda noge 2">
            <a:extLst>
              <a:ext uri="{FF2B5EF4-FFF2-40B4-BE49-F238E27FC236}">
                <a16:creationId xmlns:a16="http://schemas.microsoft.com/office/drawing/2014/main" id="{9DB67AF2-34D4-43D1-A894-6670BAF3C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Ograda številke diapozitiva 22">
            <a:extLst>
              <a:ext uri="{FF2B5EF4-FFF2-40B4-BE49-F238E27FC236}">
                <a16:creationId xmlns:a16="http://schemas.microsoft.com/office/drawing/2014/main" id="{19F3EE55-651B-416E-98B5-7BBF272AB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B9EA58-45BE-4C52-ADD4-EC03BC0DA2F1}" type="slidenum">
              <a:rPr lang="en-GB" altLang="sl-SI"/>
              <a:pPr/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517617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13">
            <a:extLst>
              <a:ext uri="{FF2B5EF4-FFF2-40B4-BE49-F238E27FC236}">
                <a16:creationId xmlns:a16="http://schemas.microsoft.com/office/drawing/2014/main" id="{F6765DF1-B509-41B4-BBA6-182F42A9F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E7EE7-1C4F-42EE-9C48-3EF8358BE30A}" type="datetimeFigureOut">
              <a:rPr lang="en-GB"/>
              <a:pPr>
                <a:defRPr/>
              </a:pPr>
              <a:t>03/06/2019</a:t>
            </a:fld>
            <a:endParaRPr lang="en-GB"/>
          </a:p>
        </p:txBody>
      </p:sp>
      <p:sp>
        <p:nvSpPr>
          <p:cNvPr id="5" name="Ograda noge 2">
            <a:extLst>
              <a:ext uri="{FF2B5EF4-FFF2-40B4-BE49-F238E27FC236}">
                <a16:creationId xmlns:a16="http://schemas.microsoft.com/office/drawing/2014/main" id="{1B8FD01C-2B40-4688-BED2-63F5057EF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Ograda številke diapozitiva 22">
            <a:extLst>
              <a:ext uri="{FF2B5EF4-FFF2-40B4-BE49-F238E27FC236}">
                <a16:creationId xmlns:a16="http://schemas.microsoft.com/office/drawing/2014/main" id="{9DEE85C0-1D30-46BE-99F1-882049FD9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BFD5DA-1260-43BD-A8A2-CFC0EF6CF2EE}" type="slidenum">
              <a:rPr lang="en-GB" altLang="sl-SI"/>
              <a:pPr/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2545672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8" name="Ograda vsebine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6">
            <a:extLst>
              <a:ext uri="{FF2B5EF4-FFF2-40B4-BE49-F238E27FC236}">
                <a16:creationId xmlns:a16="http://schemas.microsoft.com/office/drawing/2014/main" id="{5AB384DB-DD11-416F-9B39-949B9D9B4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D6D9A92-A63C-4561-AF56-302C24060B31}" type="datetimeFigureOut">
              <a:rPr lang="en-GB"/>
              <a:pPr>
                <a:defRPr/>
              </a:pPr>
              <a:t>03/06/2019</a:t>
            </a:fld>
            <a:endParaRPr lang="en-GB"/>
          </a:p>
        </p:txBody>
      </p:sp>
      <p:sp>
        <p:nvSpPr>
          <p:cNvPr id="5" name="Ograda številke diapozitiva 8">
            <a:extLst>
              <a:ext uri="{FF2B5EF4-FFF2-40B4-BE49-F238E27FC236}">
                <a16:creationId xmlns:a16="http://schemas.microsoft.com/office/drawing/2014/main" id="{F4DE6F9F-17DE-4D9E-AFEB-648C8DDDCA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8649050-17BC-4D2E-A624-EA5A42D96549}" type="slidenum">
              <a:rPr lang="en-GB" altLang="sl-SI"/>
              <a:pPr/>
              <a:t>‹#›</a:t>
            </a:fld>
            <a:endParaRPr lang="en-GB" altLang="sl-SI"/>
          </a:p>
        </p:txBody>
      </p:sp>
      <p:sp>
        <p:nvSpPr>
          <p:cNvPr id="6" name="Ograda noge 9">
            <a:extLst>
              <a:ext uri="{FF2B5EF4-FFF2-40B4-BE49-F238E27FC236}">
                <a16:creationId xmlns:a16="http://schemas.microsoft.com/office/drawing/2014/main" id="{FE486176-99EE-4C4F-B2E7-E30481E623B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971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12">
            <a:extLst>
              <a:ext uri="{FF2B5EF4-FFF2-40B4-BE49-F238E27FC236}">
                <a16:creationId xmlns:a16="http://schemas.microsoft.com/office/drawing/2014/main" id="{70E81CEA-E9CA-4C60-92F5-4B5B450BD537}"/>
              </a:ext>
            </a:extLst>
          </p:cNvPr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Pravokotnik 14">
            <a:extLst>
              <a:ext uri="{FF2B5EF4-FFF2-40B4-BE49-F238E27FC236}">
                <a16:creationId xmlns:a16="http://schemas.microsoft.com/office/drawing/2014/main" id="{D8EBA216-9E4E-462D-A4A9-233AA7F36BC8}"/>
              </a:ext>
            </a:extLst>
          </p:cNvPr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Pravokotnik 16">
            <a:extLst>
              <a:ext uri="{FF2B5EF4-FFF2-40B4-BE49-F238E27FC236}">
                <a16:creationId xmlns:a16="http://schemas.microsoft.com/office/drawing/2014/main" id="{9BBBDA9D-3C57-41E3-A606-F0553354E70F}"/>
              </a:ext>
            </a:extLst>
          </p:cNvPr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Pravokotnik 17">
            <a:extLst>
              <a:ext uri="{FF2B5EF4-FFF2-40B4-BE49-F238E27FC236}">
                <a16:creationId xmlns:a16="http://schemas.microsoft.com/office/drawing/2014/main" id="{941DC385-BFF4-45C7-87B0-7518E4C09BDB}"/>
              </a:ext>
            </a:extLst>
          </p:cNvPr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aven konektor 18">
            <a:extLst>
              <a:ext uri="{FF2B5EF4-FFF2-40B4-BE49-F238E27FC236}">
                <a16:creationId xmlns:a16="http://schemas.microsoft.com/office/drawing/2014/main" id="{2AD70561-7A62-4609-8CFB-6FD93354AC53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Raven konektor 19">
            <a:extLst>
              <a:ext uri="{FF2B5EF4-FFF2-40B4-BE49-F238E27FC236}">
                <a16:creationId xmlns:a16="http://schemas.microsoft.com/office/drawing/2014/main" id="{4BF244A9-002B-432A-9B9F-3BCA3E74188D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Raven konektor 20">
            <a:extLst>
              <a:ext uri="{FF2B5EF4-FFF2-40B4-BE49-F238E27FC236}">
                <a16:creationId xmlns:a16="http://schemas.microsoft.com/office/drawing/2014/main" id="{18FCCFC4-720A-4C06-8994-5E0CAE664E1A}"/>
              </a:ext>
            </a:extLst>
          </p:cNvPr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Raven konektor 23">
            <a:extLst>
              <a:ext uri="{FF2B5EF4-FFF2-40B4-BE49-F238E27FC236}">
                <a16:creationId xmlns:a16="http://schemas.microsoft.com/office/drawing/2014/main" id="{D1023ACE-38E3-43D2-A151-CD882EE99748}"/>
              </a:ext>
            </a:extLst>
          </p:cNvPr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Raven konektor 24">
            <a:extLst>
              <a:ext uri="{FF2B5EF4-FFF2-40B4-BE49-F238E27FC236}">
                <a16:creationId xmlns:a16="http://schemas.microsoft.com/office/drawing/2014/main" id="{FA400CEB-527D-4546-8FA2-C4A50EE8CC09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Pravokotnik 25">
            <a:extLst>
              <a:ext uri="{FF2B5EF4-FFF2-40B4-BE49-F238E27FC236}">
                <a16:creationId xmlns:a16="http://schemas.microsoft.com/office/drawing/2014/main" id="{051BA2AA-90A2-4E2E-92EC-32A4C8756FFE}"/>
              </a:ext>
            </a:extLst>
          </p:cNvPr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Elipsa 26">
            <a:extLst>
              <a:ext uri="{FF2B5EF4-FFF2-40B4-BE49-F238E27FC236}">
                <a16:creationId xmlns:a16="http://schemas.microsoft.com/office/drawing/2014/main" id="{E1B3256D-C759-481C-A4A8-23254AD24BBC}"/>
              </a:ext>
            </a:extLst>
          </p:cNvPr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Elipsa 27">
            <a:extLst>
              <a:ext uri="{FF2B5EF4-FFF2-40B4-BE49-F238E27FC236}">
                <a16:creationId xmlns:a16="http://schemas.microsoft.com/office/drawing/2014/main" id="{00148E43-B3BA-4F97-91A9-F435EC94A200}"/>
              </a:ext>
            </a:extLst>
          </p:cNvPr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Elipsa 28">
            <a:extLst>
              <a:ext uri="{FF2B5EF4-FFF2-40B4-BE49-F238E27FC236}">
                <a16:creationId xmlns:a16="http://schemas.microsoft.com/office/drawing/2014/main" id="{BAAC3D5B-E82A-4958-BF24-4D3AEE6EA485}"/>
              </a:ext>
            </a:extLst>
          </p:cNvPr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Elipsa 29">
            <a:extLst>
              <a:ext uri="{FF2B5EF4-FFF2-40B4-BE49-F238E27FC236}">
                <a16:creationId xmlns:a16="http://schemas.microsoft.com/office/drawing/2014/main" id="{255C3087-6C4D-4B52-83B9-B436392BD1E9}"/>
              </a:ext>
            </a:extLst>
          </p:cNvPr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Elipsa 30">
            <a:extLst>
              <a:ext uri="{FF2B5EF4-FFF2-40B4-BE49-F238E27FC236}">
                <a16:creationId xmlns:a16="http://schemas.microsoft.com/office/drawing/2014/main" id="{B8EDAFA9-658A-4504-9721-4A57C19F30CA}"/>
              </a:ext>
            </a:extLst>
          </p:cNvPr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Raven konektor 31">
            <a:extLst>
              <a:ext uri="{FF2B5EF4-FFF2-40B4-BE49-F238E27FC236}">
                <a16:creationId xmlns:a16="http://schemas.microsoft.com/office/drawing/2014/main" id="{A9670ED1-F8DE-49E4-BD66-08EBB5E45EAE}"/>
              </a:ext>
            </a:extLst>
          </p:cNvPr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20" name="Ograda datuma 3">
            <a:extLst>
              <a:ext uri="{FF2B5EF4-FFF2-40B4-BE49-F238E27FC236}">
                <a16:creationId xmlns:a16="http://schemas.microsoft.com/office/drawing/2014/main" id="{C3EDFFDA-1D50-485D-8D87-31B561080983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5FCCC5-BDB5-420D-B408-FD5C04539039}" type="datetimeFigureOut">
              <a:rPr lang="en-GB"/>
              <a:pPr>
                <a:defRPr/>
              </a:pPr>
              <a:t>03/06/2019</a:t>
            </a:fld>
            <a:endParaRPr lang="en-GB"/>
          </a:p>
        </p:txBody>
      </p:sp>
      <p:sp>
        <p:nvSpPr>
          <p:cNvPr id="21" name="Ograda noge 4">
            <a:extLst>
              <a:ext uri="{FF2B5EF4-FFF2-40B4-BE49-F238E27FC236}">
                <a16:creationId xmlns:a16="http://schemas.microsoft.com/office/drawing/2014/main" id="{7AAA7A78-D8A7-4D2B-A92B-9B6DB9BE3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" name="Ograda številke diapozitiva 5">
            <a:extLst>
              <a:ext uri="{FF2B5EF4-FFF2-40B4-BE49-F238E27FC236}">
                <a16:creationId xmlns:a16="http://schemas.microsoft.com/office/drawing/2014/main" id="{4B9B46FC-A520-4089-A4F4-3A77C4616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fld id="{FC1AE9C1-9DFD-4157-A20E-78F2B2431748}" type="slidenum">
              <a:rPr lang="en-GB" altLang="sl-SI"/>
              <a:pPr/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1272862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9" name="Ograda vsebine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11" name="Ograda vsebine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datuma 13">
            <a:extLst>
              <a:ext uri="{FF2B5EF4-FFF2-40B4-BE49-F238E27FC236}">
                <a16:creationId xmlns:a16="http://schemas.microsoft.com/office/drawing/2014/main" id="{C5A8893C-2D46-4097-AC0E-835EB4A54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749B2-3A89-4CED-B419-7AC0E8487821}" type="datetimeFigureOut">
              <a:rPr lang="en-GB"/>
              <a:pPr>
                <a:defRPr/>
              </a:pPr>
              <a:t>03/06/2019</a:t>
            </a:fld>
            <a:endParaRPr lang="en-GB"/>
          </a:p>
        </p:txBody>
      </p:sp>
      <p:sp>
        <p:nvSpPr>
          <p:cNvPr id="6" name="Ograda noge 2">
            <a:extLst>
              <a:ext uri="{FF2B5EF4-FFF2-40B4-BE49-F238E27FC236}">
                <a16:creationId xmlns:a16="http://schemas.microsoft.com/office/drawing/2014/main" id="{5596D814-E84D-43AC-82E0-E4F6DB3BD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Ograda številke diapozitiva 22">
            <a:extLst>
              <a:ext uri="{FF2B5EF4-FFF2-40B4-BE49-F238E27FC236}">
                <a16:creationId xmlns:a16="http://schemas.microsoft.com/office/drawing/2014/main" id="{0993FC08-AC59-4535-886A-B5739340B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81D5BA-B8BF-4F12-AC55-B34E8C5AFE39}" type="slidenum">
              <a:rPr lang="en-GB" altLang="sl-SI"/>
              <a:pPr/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3731968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11" name="Ograda vsebine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13" name="Ograda vsebine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12" name="Ograda besedila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14" name="Ograda besedila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7" name="Ograda datuma 13">
            <a:extLst>
              <a:ext uri="{FF2B5EF4-FFF2-40B4-BE49-F238E27FC236}">
                <a16:creationId xmlns:a16="http://schemas.microsoft.com/office/drawing/2014/main" id="{095087BE-9307-49CE-91BD-7B20234A5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A99D3-4B3D-454A-83F7-7410359ECF70}" type="datetimeFigureOut">
              <a:rPr lang="en-GB"/>
              <a:pPr>
                <a:defRPr/>
              </a:pPr>
              <a:t>03/06/2019</a:t>
            </a:fld>
            <a:endParaRPr lang="en-GB"/>
          </a:p>
        </p:txBody>
      </p:sp>
      <p:sp>
        <p:nvSpPr>
          <p:cNvPr id="8" name="Ograda noge 2">
            <a:extLst>
              <a:ext uri="{FF2B5EF4-FFF2-40B4-BE49-F238E27FC236}">
                <a16:creationId xmlns:a16="http://schemas.microsoft.com/office/drawing/2014/main" id="{2F5AB205-32AC-422C-AF30-86970453C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Ograda številke diapozitiva 22">
            <a:extLst>
              <a:ext uri="{FF2B5EF4-FFF2-40B4-BE49-F238E27FC236}">
                <a16:creationId xmlns:a16="http://schemas.microsoft.com/office/drawing/2014/main" id="{E21DCE53-81A0-446C-A99B-675162195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DB14B1-B523-4168-BEB4-0AF302399950}" type="slidenum">
              <a:rPr lang="en-GB" altLang="sl-SI"/>
              <a:pPr/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1759468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datuma 5">
            <a:extLst>
              <a:ext uri="{FF2B5EF4-FFF2-40B4-BE49-F238E27FC236}">
                <a16:creationId xmlns:a16="http://schemas.microsoft.com/office/drawing/2014/main" id="{44B8BEB6-F73B-410B-9081-00BD6A4FE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6BDDCAC-3CEC-42A5-AAB1-C91BEF8DDC40}" type="datetimeFigureOut">
              <a:rPr lang="en-GB"/>
              <a:pPr>
                <a:defRPr/>
              </a:pPr>
              <a:t>03/06/2019</a:t>
            </a:fld>
            <a:endParaRPr lang="en-GB"/>
          </a:p>
        </p:txBody>
      </p:sp>
      <p:sp>
        <p:nvSpPr>
          <p:cNvPr id="4" name="Ograda številke diapozitiva 6">
            <a:extLst>
              <a:ext uri="{FF2B5EF4-FFF2-40B4-BE49-F238E27FC236}">
                <a16:creationId xmlns:a16="http://schemas.microsoft.com/office/drawing/2014/main" id="{ECE3444E-A142-41E0-9F86-11AA955164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CD1B43F-C81F-49F2-9E6B-8A67D80F7C1C}" type="slidenum">
              <a:rPr lang="en-GB" altLang="sl-SI"/>
              <a:pPr/>
              <a:t>‹#›</a:t>
            </a:fld>
            <a:endParaRPr lang="en-GB" altLang="sl-SI"/>
          </a:p>
        </p:txBody>
      </p:sp>
      <p:sp>
        <p:nvSpPr>
          <p:cNvPr id="5" name="Ograda noge 7">
            <a:extLst>
              <a:ext uri="{FF2B5EF4-FFF2-40B4-BE49-F238E27FC236}">
                <a16:creationId xmlns:a16="http://schemas.microsoft.com/office/drawing/2014/main" id="{C6F194CE-C5F5-4E45-BFD7-434AA1851E4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1433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3">
            <a:extLst>
              <a:ext uri="{FF2B5EF4-FFF2-40B4-BE49-F238E27FC236}">
                <a16:creationId xmlns:a16="http://schemas.microsoft.com/office/drawing/2014/main" id="{FD598829-4E06-4331-A87D-DBBAF4697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9A14E-9B9E-4C06-8D57-0B646EB41AC5}" type="datetimeFigureOut">
              <a:rPr lang="en-GB"/>
              <a:pPr>
                <a:defRPr/>
              </a:pPr>
              <a:t>03/06/2019</a:t>
            </a:fld>
            <a:endParaRPr lang="en-GB"/>
          </a:p>
        </p:txBody>
      </p:sp>
      <p:sp>
        <p:nvSpPr>
          <p:cNvPr id="3" name="Ograda noge 2">
            <a:extLst>
              <a:ext uri="{FF2B5EF4-FFF2-40B4-BE49-F238E27FC236}">
                <a16:creationId xmlns:a16="http://schemas.microsoft.com/office/drawing/2014/main" id="{E0D92A09-A6EB-4087-8078-F962685CE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Ograda številke diapozitiva 22">
            <a:extLst>
              <a:ext uri="{FF2B5EF4-FFF2-40B4-BE49-F238E27FC236}">
                <a16:creationId xmlns:a16="http://schemas.microsoft.com/office/drawing/2014/main" id="{52CA4219-C111-4CE5-9EC2-5825DC373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70D13C-AA85-4D11-87BA-144D3598871D}" type="slidenum">
              <a:rPr lang="en-GB" altLang="sl-SI"/>
              <a:pPr/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425175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aven konektor 12">
            <a:extLst>
              <a:ext uri="{FF2B5EF4-FFF2-40B4-BE49-F238E27FC236}">
                <a16:creationId xmlns:a16="http://schemas.microsoft.com/office/drawing/2014/main" id="{65AFE9AC-221D-4137-8D73-A1C8D58C5D8E}"/>
              </a:ext>
            </a:extLst>
          </p:cNvPr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Raven konektor 14">
            <a:extLst>
              <a:ext uri="{FF2B5EF4-FFF2-40B4-BE49-F238E27FC236}">
                <a16:creationId xmlns:a16="http://schemas.microsoft.com/office/drawing/2014/main" id="{1311FFF4-FF35-4712-8025-EC45E3AD532E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Raven konektor 16">
            <a:extLst>
              <a:ext uri="{FF2B5EF4-FFF2-40B4-BE49-F238E27FC236}">
                <a16:creationId xmlns:a16="http://schemas.microsoft.com/office/drawing/2014/main" id="{FBE233B6-18E7-4B55-92F7-EAFD0C6C77D6}"/>
              </a:ext>
            </a:extLst>
          </p:cNvPr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Raven konektor 17">
            <a:extLst>
              <a:ext uri="{FF2B5EF4-FFF2-40B4-BE49-F238E27FC236}">
                <a16:creationId xmlns:a16="http://schemas.microsoft.com/office/drawing/2014/main" id="{B0287B2E-5C64-433A-8C14-543FDBE316DC}"/>
              </a:ext>
            </a:extLst>
          </p:cNvPr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Pravokotnik 18">
            <a:extLst>
              <a:ext uri="{FF2B5EF4-FFF2-40B4-BE49-F238E27FC236}">
                <a16:creationId xmlns:a16="http://schemas.microsoft.com/office/drawing/2014/main" id="{15A5998D-BFFE-4C20-82F2-5F20D1466278}"/>
              </a:ext>
            </a:extLst>
          </p:cNvPr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aven konektor 19">
            <a:extLst>
              <a:ext uri="{FF2B5EF4-FFF2-40B4-BE49-F238E27FC236}">
                <a16:creationId xmlns:a16="http://schemas.microsoft.com/office/drawing/2014/main" id="{CEDCE29A-7C92-497A-8C59-AFCCA3BF42F7}"/>
              </a:ext>
            </a:extLst>
          </p:cNvPr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Elipsa 20">
            <a:extLst>
              <a:ext uri="{FF2B5EF4-FFF2-40B4-BE49-F238E27FC236}">
                <a16:creationId xmlns:a16="http://schemas.microsoft.com/office/drawing/2014/main" id="{B9D46215-BA5B-4814-A338-A8C06DBE8073}"/>
              </a:ext>
            </a:extLst>
          </p:cNvPr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18" name="Ograda vsebine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12" name="Ograda datuma 20">
            <a:extLst>
              <a:ext uri="{FF2B5EF4-FFF2-40B4-BE49-F238E27FC236}">
                <a16:creationId xmlns:a16="http://schemas.microsoft.com/office/drawing/2014/main" id="{906A75AA-D7F1-4F48-B2CF-94AC45F69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8284D19-B8B5-48C9-9B19-BF095E077192}" type="datetimeFigureOut">
              <a:rPr lang="en-GB"/>
              <a:pPr>
                <a:defRPr/>
              </a:pPr>
              <a:t>03/06/2019</a:t>
            </a:fld>
            <a:endParaRPr lang="en-GB"/>
          </a:p>
        </p:txBody>
      </p:sp>
      <p:sp>
        <p:nvSpPr>
          <p:cNvPr id="13" name="Ograda številke diapozitiva 21">
            <a:extLst>
              <a:ext uri="{FF2B5EF4-FFF2-40B4-BE49-F238E27FC236}">
                <a16:creationId xmlns:a16="http://schemas.microsoft.com/office/drawing/2014/main" id="{1045B2EA-8FE7-4F87-BB76-C3CC33681A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230ADD2-08A2-438F-8015-A8AA9A379E2A}" type="slidenum">
              <a:rPr lang="en-GB" altLang="sl-SI"/>
              <a:pPr/>
              <a:t>‹#›</a:t>
            </a:fld>
            <a:endParaRPr lang="en-GB" altLang="sl-SI"/>
          </a:p>
        </p:txBody>
      </p:sp>
      <p:sp>
        <p:nvSpPr>
          <p:cNvPr id="14" name="Ograda noge 22">
            <a:extLst>
              <a:ext uri="{FF2B5EF4-FFF2-40B4-BE49-F238E27FC236}">
                <a16:creationId xmlns:a16="http://schemas.microsoft.com/office/drawing/2014/main" id="{8DC38E53-535E-4B50-92C9-E9AD10A051B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16378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aven konektor 12">
            <a:extLst>
              <a:ext uri="{FF2B5EF4-FFF2-40B4-BE49-F238E27FC236}">
                <a16:creationId xmlns:a16="http://schemas.microsoft.com/office/drawing/2014/main" id="{946AC081-FB4D-4D70-8002-87F7D95CCD8A}"/>
              </a:ext>
            </a:extLst>
          </p:cNvPr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Elipsa 14">
            <a:extLst>
              <a:ext uri="{FF2B5EF4-FFF2-40B4-BE49-F238E27FC236}">
                <a16:creationId xmlns:a16="http://schemas.microsoft.com/office/drawing/2014/main" id="{2EC5DF49-2E38-4B33-9BC8-535B4D8BBBEC}"/>
              </a:ext>
            </a:extLst>
          </p:cNvPr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aven konektor 16">
            <a:extLst>
              <a:ext uri="{FF2B5EF4-FFF2-40B4-BE49-F238E27FC236}">
                <a16:creationId xmlns:a16="http://schemas.microsoft.com/office/drawing/2014/main" id="{9BFBF86A-2E0B-4943-9D3C-E3B282009AF2}"/>
              </a:ext>
            </a:extLst>
          </p:cNvPr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Pravokotnik 17">
            <a:extLst>
              <a:ext uri="{FF2B5EF4-FFF2-40B4-BE49-F238E27FC236}">
                <a16:creationId xmlns:a16="http://schemas.microsoft.com/office/drawing/2014/main" id="{35B2A8CF-772D-4D33-819A-9A71E4E273FB}"/>
              </a:ext>
            </a:extLst>
          </p:cNvPr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aven konektor 18">
            <a:extLst>
              <a:ext uri="{FF2B5EF4-FFF2-40B4-BE49-F238E27FC236}">
                <a16:creationId xmlns:a16="http://schemas.microsoft.com/office/drawing/2014/main" id="{4B05ED1F-608B-435B-BEDD-C0AB40267CF2}"/>
              </a:ext>
            </a:extLst>
          </p:cNvPr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Raven konektor 19">
            <a:extLst>
              <a:ext uri="{FF2B5EF4-FFF2-40B4-BE49-F238E27FC236}">
                <a16:creationId xmlns:a16="http://schemas.microsoft.com/office/drawing/2014/main" id="{12E76429-D20A-4C71-A1CA-E0131A70350E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Raven konektor 20">
            <a:extLst>
              <a:ext uri="{FF2B5EF4-FFF2-40B4-BE49-F238E27FC236}">
                <a16:creationId xmlns:a16="http://schemas.microsoft.com/office/drawing/2014/main" id="{D4F8304A-1634-4AFE-A0BB-C4A5CB99991C}"/>
              </a:ext>
            </a:extLst>
          </p:cNvPr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l-SI" noProof="0"/>
              <a:t>Kliknite ikono, če želite dodati sliko</a:t>
            </a:r>
            <a:endParaRPr lang="en-US" noProof="0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12" name="Ograda datuma 16">
            <a:extLst>
              <a:ext uri="{FF2B5EF4-FFF2-40B4-BE49-F238E27FC236}">
                <a16:creationId xmlns:a16="http://schemas.microsoft.com/office/drawing/2014/main" id="{EACBDBFB-9F36-4289-B902-1952253CA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EA6C65E-ADE9-4EF9-AF55-1FEA74199E3A}" type="datetimeFigureOut">
              <a:rPr lang="en-GB"/>
              <a:pPr>
                <a:defRPr/>
              </a:pPr>
              <a:t>03/06/2019</a:t>
            </a:fld>
            <a:endParaRPr lang="en-GB"/>
          </a:p>
        </p:txBody>
      </p:sp>
      <p:sp>
        <p:nvSpPr>
          <p:cNvPr id="13" name="Ograda številke diapozitiva 17">
            <a:extLst>
              <a:ext uri="{FF2B5EF4-FFF2-40B4-BE49-F238E27FC236}">
                <a16:creationId xmlns:a16="http://schemas.microsoft.com/office/drawing/2014/main" id="{FBFF7AE3-13FB-40CA-B138-F46D6E01A3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D411436-5AC5-4817-ADB1-875B2E719F4F}" type="slidenum">
              <a:rPr lang="en-GB" altLang="sl-SI"/>
              <a:pPr/>
              <a:t>‹#›</a:t>
            </a:fld>
            <a:endParaRPr lang="en-GB" altLang="sl-SI"/>
          </a:p>
        </p:txBody>
      </p:sp>
      <p:sp>
        <p:nvSpPr>
          <p:cNvPr id="14" name="Ograda noge 20">
            <a:extLst>
              <a:ext uri="{FF2B5EF4-FFF2-40B4-BE49-F238E27FC236}">
                <a16:creationId xmlns:a16="http://schemas.microsoft.com/office/drawing/2014/main" id="{228AE395-DFF3-4D18-91ED-2406BB1DB23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4716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aven konektor 15">
            <a:extLst>
              <a:ext uri="{FF2B5EF4-FFF2-40B4-BE49-F238E27FC236}">
                <a16:creationId xmlns:a16="http://schemas.microsoft.com/office/drawing/2014/main" id="{4B595AF5-712D-4049-9797-06B1811C9BC6}"/>
              </a:ext>
            </a:extLst>
          </p:cNvPr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2" name="Ograda naslova 21">
            <a:extLst>
              <a:ext uri="{FF2B5EF4-FFF2-40B4-BE49-F238E27FC236}">
                <a16:creationId xmlns:a16="http://schemas.microsoft.com/office/drawing/2014/main" id="{A72DB5D5-2397-4D5B-B06A-F8A4CD78D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1028" name="Ograda besedila 12">
            <a:extLst>
              <a:ext uri="{FF2B5EF4-FFF2-40B4-BE49-F238E27FC236}">
                <a16:creationId xmlns:a16="http://schemas.microsoft.com/office/drawing/2014/main" id="{8CA1E2A4-81CD-49DC-8529-08FF01F2F37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  <a:endParaRPr lang="en-US" altLang="sl-SI"/>
          </a:p>
        </p:txBody>
      </p:sp>
      <p:sp>
        <p:nvSpPr>
          <p:cNvPr id="14" name="Ograda datuma 13">
            <a:extLst>
              <a:ext uri="{FF2B5EF4-FFF2-40B4-BE49-F238E27FC236}">
                <a16:creationId xmlns:a16="http://schemas.microsoft.com/office/drawing/2014/main" id="{36B31AC4-C282-40DC-8C8C-5488F40212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E636CD8-549E-442B-860D-8B7959D69F2F}" type="datetimeFigureOut">
              <a:rPr lang="en-GB"/>
              <a:pPr>
                <a:defRPr/>
              </a:pPr>
              <a:t>03/06/2019</a:t>
            </a:fld>
            <a:endParaRPr lang="en-GB"/>
          </a:p>
        </p:txBody>
      </p:sp>
      <p:sp>
        <p:nvSpPr>
          <p:cNvPr id="3" name="Ograda noge 2">
            <a:extLst>
              <a:ext uri="{FF2B5EF4-FFF2-40B4-BE49-F238E27FC236}">
                <a16:creationId xmlns:a16="http://schemas.microsoft.com/office/drawing/2014/main" id="{F53E3A20-19B3-45A1-B604-2EC368A462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aven konektor 6">
            <a:extLst>
              <a:ext uri="{FF2B5EF4-FFF2-40B4-BE49-F238E27FC236}">
                <a16:creationId xmlns:a16="http://schemas.microsoft.com/office/drawing/2014/main" id="{AB2C2FB7-CEF7-4A33-B9D0-627E9EBBF5B9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Raven konektor 8">
            <a:extLst>
              <a:ext uri="{FF2B5EF4-FFF2-40B4-BE49-F238E27FC236}">
                <a16:creationId xmlns:a16="http://schemas.microsoft.com/office/drawing/2014/main" id="{E5B73A61-BE69-420D-87C7-2F35A33779B6}"/>
              </a:ext>
            </a:extLst>
          </p:cNvPr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Pravokotnik 9">
            <a:extLst>
              <a:ext uri="{FF2B5EF4-FFF2-40B4-BE49-F238E27FC236}">
                <a16:creationId xmlns:a16="http://schemas.microsoft.com/office/drawing/2014/main" id="{54A6016B-CD0D-4255-835B-0C4B43321CDB}"/>
              </a:ext>
            </a:extLst>
          </p:cNvPr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aven konektor 10">
            <a:extLst>
              <a:ext uri="{FF2B5EF4-FFF2-40B4-BE49-F238E27FC236}">
                <a16:creationId xmlns:a16="http://schemas.microsoft.com/office/drawing/2014/main" id="{F88E7588-51E6-4DB5-A2C6-57D00C873800}"/>
              </a:ext>
            </a:extLst>
          </p:cNvPr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Elipsa 11">
            <a:extLst>
              <a:ext uri="{FF2B5EF4-FFF2-40B4-BE49-F238E27FC236}">
                <a16:creationId xmlns:a16="http://schemas.microsoft.com/office/drawing/2014/main" id="{8F9D9A78-05BE-464E-A059-45D8E2B2D3DA}"/>
              </a:ext>
            </a:extLst>
          </p:cNvPr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Ograda številke diapozitiva 22">
            <a:extLst>
              <a:ext uri="{FF2B5EF4-FFF2-40B4-BE49-F238E27FC236}">
                <a16:creationId xmlns:a16="http://schemas.microsoft.com/office/drawing/2014/main" id="{CBF5243F-0AD4-49C9-B1AD-9B3D77019B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rgbClr val="FFFFFF"/>
                </a:solidFill>
                <a:latin typeface="Century Schoolbook" panose="02040604050505020304" pitchFamily="18" charset="0"/>
              </a:defRPr>
            </a:lvl1pPr>
          </a:lstStyle>
          <a:p>
            <a:fld id="{ED59406B-8FA1-4A24-B18E-D8EFE600D5AA}" type="slidenum">
              <a:rPr lang="en-GB" altLang="sl-SI"/>
              <a:pPr/>
              <a:t>‹#›</a:t>
            </a:fld>
            <a:endParaRPr lang="en-GB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695" r:id="rId4"/>
    <p:sldLayoutId id="2147483696" r:id="rId5"/>
    <p:sldLayoutId id="2147483703" r:id="rId6"/>
    <p:sldLayoutId id="2147483697" r:id="rId7"/>
    <p:sldLayoutId id="2147483704" r:id="rId8"/>
    <p:sldLayoutId id="2147483705" r:id="rId9"/>
    <p:sldLayoutId id="2147483698" r:id="rId10"/>
    <p:sldLayoutId id="214748369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anose="05000000000000000000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anose="05000000000000000000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anose="05020102010507070707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reseren.net/slo/3_poezije/18_nezkonska.asp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eseren.net/slo/3_poezije/77_magistrale.asp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6423F24-57BA-40C9-952D-CC67D98CF0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24075" y="115888"/>
            <a:ext cx="6172200" cy="18954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sz="4400" dirty="0"/>
              <a:t>France Prešeren in njegove ženske</a:t>
            </a:r>
            <a:endParaRPr lang="en-GB" sz="4400" dirty="0"/>
          </a:p>
        </p:txBody>
      </p:sp>
      <p:sp>
        <p:nvSpPr>
          <p:cNvPr id="8195" name="Podnaslov 2">
            <a:extLst>
              <a:ext uri="{FF2B5EF4-FFF2-40B4-BE49-F238E27FC236}">
                <a16:creationId xmlns:a16="http://schemas.microsoft.com/office/drawing/2014/main" id="{9A9A8201-9C77-4C40-BD89-FA5A68A992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95963" y="4868863"/>
            <a:ext cx="3889375" cy="1439862"/>
          </a:xfrm>
        </p:spPr>
        <p:txBody>
          <a:bodyPr/>
          <a:lstStyle/>
          <a:p>
            <a:pPr eaLnBrk="1" hangingPunct="1"/>
            <a:endParaRPr lang="en-GB" altLang="sl-SI" sz="2000"/>
          </a:p>
        </p:txBody>
      </p:sp>
      <p:pic>
        <p:nvPicPr>
          <p:cNvPr id="8196" name="Picture 2" descr="http://i1.squidoocdn.com/resize/squidoo_images/250/draft_lens2516912module82504691photo_12896047971-france-preseren-portret">
            <a:extLst>
              <a:ext uri="{FF2B5EF4-FFF2-40B4-BE49-F238E27FC236}">
                <a16:creationId xmlns:a16="http://schemas.microsoft.com/office/drawing/2014/main" id="{54F699DD-D8A0-490D-87B8-B4361CEDD1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2133600"/>
            <a:ext cx="3168650" cy="417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>
            <a:extLst>
              <a:ext uri="{FF2B5EF4-FFF2-40B4-BE49-F238E27FC236}">
                <a16:creationId xmlns:a16="http://schemas.microsoft.com/office/drawing/2014/main" id="{FF94ADB9-354A-4827-98AD-2F41127B51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415925"/>
            <a:ext cx="7416800" cy="203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sl-SI">
                <a:solidFill>
                  <a:srgbClr val="000000"/>
                </a:solidFill>
                <a:latin typeface="Century Schoolbook" panose="02040604050505020304" pitchFamily="18" charset="0"/>
                <a:cs typeface="Calibri" panose="020F0502020204030204" pitchFamily="34" charset="0"/>
              </a:rPr>
              <a:t>Gorenjec Janez Trdina je v šolskem letu 1864/65 pred učenci na Reki izjavil: </a:t>
            </a:r>
            <a:endParaRPr lang="sl-SI" altLang="sl-SI">
              <a:solidFill>
                <a:srgbClr val="000000"/>
              </a:solidFill>
              <a:latin typeface="Century Schoolbook" panose="02040604050505020304" pitchFamily="18" charset="0"/>
              <a:cs typeface="Calibri" panose="020F0502020204030204" pitchFamily="34" charset="0"/>
            </a:endParaRPr>
          </a:p>
          <a:p>
            <a:pPr eaLnBrk="1" hangingPunct="1"/>
            <a:endParaRPr lang="sl-SI" altLang="sl-SI">
              <a:solidFill>
                <a:srgbClr val="000000"/>
              </a:solidFill>
              <a:latin typeface="Century Schoolbook" panose="02040604050505020304" pitchFamily="18" charset="0"/>
              <a:cs typeface="Calibri" panose="020F0502020204030204" pitchFamily="34" charset="0"/>
            </a:endParaRPr>
          </a:p>
          <a:p>
            <a:pPr eaLnBrk="1" hangingPunct="1"/>
            <a:r>
              <a:rPr lang="en-GB" altLang="sl-SI">
                <a:solidFill>
                  <a:srgbClr val="000000"/>
                </a:solidFill>
                <a:latin typeface="Century Schoolbook" panose="02040604050505020304" pitchFamily="18" charset="0"/>
                <a:cs typeface="Calibri" panose="020F0502020204030204" pitchFamily="34" charset="0"/>
              </a:rPr>
              <a:t>»Na poezijo ga je pripravila posebno nesrečna ljubezen do Primicove Julije, ki je zdaj stara baba v Novem mestu in ji je všeč, da jo je Prešeren nekdaj tako opeval. Poprej je bila posebno lepa, zdaj je grda kakor stara žaba</a:t>
            </a:r>
            <a:endParaRPr lang="en-GB" altLang="sl-SI" sz="2800">
              <a:latin typeface="Century Schoolbook" panose="02040604050505020304" pitchFamily="18" charset="0"/>
            </a:endParaRPr>
          </a:p>
        </p:txBody>
      </p:sp>
      <p:pic>
        <p:nvPicPr>
          <p:cNvPr id="17411" name="Picture 3" descr="http://cache2.artprintimages.com/lrg/30/3065/PVZDF00Z.jpg">
            <a:extLst>
              <a:ext uri="{FF2B5EF4-FFF2-40B4-BE49-F238E27FC236}">
                <a16:creationId xmlns:a16="http://schemas.microsoft.com/office/drawing/2014/main" id="{AFACBC3F-7B02-4BF6-B4B4-BFC97B9C20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2349500"/>
            <a:ext cx="321945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>
            <a:extLst>
              <a:ext uri="{FF2B5EF4-FFF2-40B4-BE49-F238E27FC236}">
                <a16:creationId xmlns:a16="http://schemas.microsoft.com/office/drawing/2014/main" id="{0014A502-EBEB-43A7-AA67-7E0B08A51C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333375"/>
            <a:ext cx="8135938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sl-SI" b="1">
                <a:latin typeface="Century Schoolbook" panose="02040604050505020304" pitchFamily="18" charset="0"/>
              </a:rPr>
              <a:t>Ana Jelovšek</a:t>
            </a:r>
            <a:endParaRPr lang="sl-SI" altLang="sl-SI" b="1">
              <a:latin typeface="Century Schoolbook" panose="02040604050505020304" pitchFamily="18" charset="0"/>
            </a:endParaRPr>
          </a:p>
          <a:p>
            <a:pPr eaLnBrk="1" hangingPunct="1"/>
            <a:endParaRPr lang="sl-SI" altLang="sl-SI">
              <a:latin typeface="Century Schoolbook" panose="02040604050505020304" pitchFamily="18" charset="0"/>
            </a:endParaRPr>
          </a:p>
          <a:p>
            <a:pPr eaLnBrk="1" hangingPunct="1"/>
            <a:r>
              <a:rPr lang="sl-SI" altLang="sl-SI">
                <a:latin typeface="Century Schoolbook" panose="02040604050505020304" pitchFamily="18" charset="0"/>
              </a:rPr>
              <a:t>Veljala je za lepo, a vihravo dekle, ki je </a:t>
            </a:r>
          </a:p>
          <a:p>
            <a:pPr eaLnBrk="1" hangingPunct="1"/>
            <a:r>
              <a:rPr lang="sl-SI" altLang="sl-SI">
                <a:latin typeface="Century Schoolbook" panose="02040604050505020304" pitchFamily="18" charset="0"/>
              </a:rPr>
              <a:t>na moč ugajala številnim moškim. </a:t>
            </a:r>
          </a:p>
          <a:p>
            <a:pPr eaLnBrk="1" hangingPunct="1"/>
            <a:r>
              <a:rPr lang="sl-SI" altLang="sl-SI">
                <a:latin typeface="Century Schoolbook" panose="02040604050505020304" pitchFamily="18" charset="0"/>
              </a:rPr>
              <a:t>Prešeren jo je spoznal pri Blažu </a:t>
            </a:r>
          </a:p>
          <a:p>
            <a:pPr eaLnBrk="1" hangingPunct="1"/>
            <a:r>
              <a:rPr lang="sl-SI" altLang="sl-SI">
                <a:latin typeface="Century Schoolbook" panose="02040604050505020304" pitchFamily="18" charset="0"/>
              </a:rPr>
              <a:t>Crobathu in sprva do nje gojil </a:t>
            </a:r>
          </a:p>
          <a:p>
            <a:pPr eaLnBrk="1" hangingPunct="1"/>
            <a:r>
              <a:rPr lang="sl-SI" altLang="sl-SI">
                <a:latin typeface="Century Schoolbook" panose="02040604050505020304" pitchFamily="18" charset="0"/>
              </a:rPr>
              <a:t>ljubezenska čustva.</a:t>
            </a:r>
          </a:p>
          <a:p>
            <a:pPr eaLnBrk="1" hangingPunct="1"/>
            <a:endParaRPr lang="sl-SI" altLang="sl-SI">
              <a:latin typeface="Century Schoolbook" panose="02040604050505020304" pitchFamily="18" charset="0"/>
            </a:endParaRPr>
          </a:p>
          <a:p>
            <a:pPr eaLnBrk="1" hangingPunct="1"/>
            <a:r>
              <a:rPr lang="en-GB" altLang="sl-SI">
                <a:latin typeface="Century Schoolbook" panose="02040604050505020304" pitchFamily="18" charset="0"/>
              </a:rPr>
              <a:t>France je imel tri</a:t>
            </a:r>
            <a:r>
              <a:rPr lang="sl-SI" altLang="sl-SI">
                <a:latin typeface="Century Schoolbook" panose="02040604050505020304" pitchFamily="18" charset="0"/>
              </a:rPr>
              <a:t> </a:t>
            </a:r>
            <a:r>
              <a:rPr lang="en-GB" altLang="sl-SI">
                <a:latin typeface="Century Schoolbook" panose="02040604050505020304" pitchFamily="18" charset="0"/>
              </a:rPr>
              <a:t>nezakonite otroke z </a:t>
            </a:r>
            <a:endParaRPr lang="sl-SI" altLang="sl-SI">
              <a:latin typeface="Century Schoolbook" panose="02040604050505020304" pitchFamily="18" charset="0"/>
            </a:endParaRPr>
          </a:p>
          <a:p>
            <a:pPr eaLnBrk="1" hangingPunct="1"/>
            <a:r>
              <a:rPr lang="en-GB" altLang="sl-SI">
                <a:latin typeface="Century Schoolbook" panose="02040604050505020304" pitchFamily="18" charset="0"/>
              </a:rPr>
              <a:t>Ano</a:t>
            </a:r>
            <a:r>
              <a:rPr lang="sl-SI" altLang="sl-SI">
                <a:latin typeface="Century Schoolbook" panose="02040604050505020304" pitchFamily="18" charset="0"/>
              </a:rPr>
              <a:t> </a:t>
            </a:r>
            <a:r>
              <a:rPr lang="en-GB" altLang="sl-SI">
                <a:latin typeface="Century Schoolbook" panose="02040604050505020304" pitchFamily="18" charset="0"/>
              </a:rPr>
              <a:t>Jelovšek: Franceta, Terezijo</a:t>
            </a:r>
          </a:p>
          <a:p>
            <a:pPr eaLnBrk="1" hangingPunct="1"/>
            <a:r>
              <a:rPr lang="en-GB" altLang="sl-SI">
                <a:latin typeface="Century Schoolbook" panose="02040604050505020304" pitchFamily="18" charset="0"/>
              </a:rPr>
              <a:t>in Ernestino.</a:t>
            </a:r>
            <a:endParaRPr lang="sl-SI" altLang="sl-SI">
              <a:latin typeface="Century Schoolbook" panose="02040604050505020304" pitchFamily="18" charset="0"/>
            </a:endParaRPr>
          </a:p>
          <a:p>
            <a:pPr eaLnBrk="1" hangingPunct="1"/>
            <a:endParaRPr lang="en-GB" altLang="sl-SI">
              <a:latin typeface="Century Schoolbook" panose="02040604050505020304" pitchFamily="18" charset="0"/>
            </a:endParaRPr>
          </a:p>
        </p:txBody>
      </p:sp>
      <p:pic>
        <p:nvPicPr>
          <p:cNvPr id="18435" name="Picture 2">
            <a:extLst>
              <a:ext uri="{FF2B5EF4-FFF2-40B4-BE49-F238E27FC236}">
                <a16:creationId xmlns:a16="http://schemas.microsoft.com/office/drawing/2014/main" id="{FD9F6D7B-0E16-4950-9AE6-23970A6686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549275"/>
            <a:ext cx="3971925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ravokotnik 3">
            <a:extLst>
              <a:ext uri="{FF2B5EF4-FFF2-40B4-BE49-F238E27FC236}">
                <a16:creationId xmlns:a16="http://schemas.microsoft.com/office/drawing/2014/main" id="{F6DCDA90-2291-42E3-8F4D-C03FC3CE42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3573463"/>
            <a:ext cx="4572000" cy="203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>
                <a:latin typeface="Century Schoolbook" panose="02040604050505020304" pitchFamily="18" charset="0"/>
              </a:rPr>
              <a:t>Ko je rodila prvega otroka, ga je dala v rejo; to je povzročilo nepremostljivo razpoko v razmerju s pesnikom, ki nikoli ni zmogel urediti odnosov z Ano. Burno in naporno razmerje z Jelovškovo je pomembno vplivalo na Prešernovo življenje.</a:t>
            </a:r>
            <a:endParaRPr lang="en-GB" altLang="sl-SI">
              <a:latin typeface="Century Schoolbook" panose="02040604050505020304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>
            <a:extLst>
              <a:ext uri="{FF2B5EF4-FFF2-40B4-BE49-F238E27FC236}">
                <a16:creationId xmlns:a16="http://schemas.microsoft.com/office/drawing/2014/main" id="{0E263723-A2A4-4C90-BB33-B0C47DEE0C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333375"/>
            <a:ext cx="7848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>
                <a:latin typeface="Century Schoolbook" panose="02040604050505020304" pitchFamily="18" charset="0"/>
              </a:rPr>
              <a:t>Ana si je pravzaprav želela samo to, da bi jo pesnik poročil. Tako ga je z obema otrokoma še pred njegovo smrtjo obiskala v Kranju s prošnjo, naj jo vendar poroči. Pa ni hotel. Res pa je, da je določil Ernestino in Franceta za svoja dediča (čeprav nista imela česa dedovati).</a:t>
            </a:r>
          </a:p>
          <a:p>
            <a:pPr eaLnBrk="1" hangingPunct="1"/>
            <a:endParaRPr lang="sl-SI" altLang="sl-SI">
              <a:latin typeface="Century Schoolbook" panose="02040604050505020304" pitchFamily="18" charset="0"/>
            </a:endParaRPr>
          </a:p>
          <a:p>
            <a:pPr eaLnBrk="1" hangingPunct="1"/>
            <a:r>
              <a:rPr lang="sl-SI" altLang="sl-SI">
                <a:latin typeface="Century Schoolbook" panose="02040604050505020304" pitchFamily="18" charset="0"/>
              </a:rPr>
              <a:t>Po vsem tem je mogoče soditi, da je bila zveza z Ano Prešernu sicer erotična izpolnitev, toda v socialnem, moralnem in tudi ljubezenskem pogledu je bilo to razmerje prava življenjska katastrofa.</a:t>
            </a:r>
          </a:p>
          <a:p>
            <a:pPr eaLnBrk="1" hangingPunct="1"/>
            <a:endParaRPr lang="sl-SI" altLang="sl-SI">
              <a:latin typeface="Century Schoolbook" panose="02040604050505020304" pitchFamily="18" charset="0"/>
            </a:endParaRPr>
          </a:p>
          <a:p>
            <a:pPr eaLnBrk="1" hangingPunct="1"/>
            <a:endParaRPr lang="sl-SI" altLang="sl-SI">
              <a:latin typeface="Century Schoolbook" panose="02040604050505020304" pitchFamily="18" charset="0"/>
            </a:endParaRPr>
          </a:p>
          <a:p>
            <a:pPr eaLnBrk="1" hangingPunct="1"/>
            <a:endParaRPr lang="sl-SI" altLang="sl-SI">
              <a:latin typeface="Century Schoolbook" panose="02040604050505020304" pitchFamily="18" charset="0"/>
            </a:endParaRPr>
          </a:p>
          <a:p>
            <a:pPr eaLnBrk="1" hangingPunct="1"/>
            <a:endParaRPr lang="sl-SI" altLang="sl-SI">
              <a:latin typeface="Century Schoolbook" panose="02040604050505020304" pitchFamily="18" charset="0"/>
            </a:endParaRPr>
          </a:p>
          <a:p>
            <a:pPr eaLnBrk="1" hangingPunct="1"/>
            <a:r>
              <a:rPr lang="sl-SI" altLang="sl-SI">
                <a:latin typeface="Century Schoolbook" panose="02040604050505020304" pitchFamily="18" charset="0"/>
              </a:rPr>
              <a:t>Najbolj znana pesem, ki jo je Prešeren posvetil </a:t>
            </a:r>
          </a:p>
          <a:p>
            <a:pPr eaLnBrk="1" hangingPunct="1"/>
            <a:r>
              <a:rPr lang="sl-SI" altLang="sl-SI">
                <a:latin typeface="Century Schoolbook" panose="02040604050505020304" pitchFamily="18" charset="0"/>
              </a:rPr>
              <a:t>Ani pa je </a:t>
            </a:r>
            <a:r>
              <a:rPr lang="sl-SI" altLang="sl-SI" i="1" u="sng">
                <a:latin typeface="Century Schoolbook" panose="02040604050505020304" pitchFamily="18" charset="0"/>
              </a:rPr>
              <a:t>Nezakonska mati</a:t>
            </a:r>
            <a:r>
              <a:rPr lang="sl-SI" altLang="sl-SI" i="1">
                <a:latin typeface="Century Schoolbook" panose="02040604050505020304" pitchFamily="18" charset="0"/>
              </a:rPr>
              <a:t>.</a:t>
            </a:r>
          </a:p>
          <a:p>
            <a:pPr eaLnBrk="1" hangingPunct="1"/>
            <a:endParaRPr lang="sl-SI" altLang="sl-SI">
              <a:latin typeface="Century Schoolbook" panose="02040604050505020304" pitchFamily="18" charset="0"/>
            </a:endParaRPr>
          </a:p>
          <a:p>
            <a:pPr eaLnBrk="1" hangingPunct="1"/>
            <a:r>
              <a:rPr lang="sl-SI" altLang="sl-SI">
                <a:latin typeface="Century Schoolbook" panose="02040604050505020304" pitchFamily="18" charset="0"/>
              </a:rPr>
              <a:t> </a:t>
            </a:r>
          </a:p>
          <a:p>
            <a:pPr eaLnBrk="1" hangingPunct="1"/>
            <a:endParaRPr lang="sl-SI" altLang="sl-SI">
              <a:latin typeface="Century Schoolbook" panose="02040604050505020304" pitchFamily="18" charset="0"/>
            </a:endParaRPr>
          </a:p>
        </p:txBody>
      </p:sp>
      <p:sp>
        <p:nvSpPr>
          <p:cNvPr id="19459" name="Pravokotnik 2">
            <a:extLst>
              <a:ext uri="{FF2B5EF4-FFF2-40B4-BE49-F238E27FC236}">
                <a16:creationId xmlns:a16="http://schemas.microsoft.com/office/drawing/2014/main" id="{FC763414-1738-4BD1-AE96-6157FDFE80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4941888"/>
            <a:ext cx="6985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>
                <a:latin typeface="Century Schoolbook" panose="02040604050505020304" pitchFamily="18" charset="0"/>
                <a:hlinkClick r:id="rId2"/>
              </a:rPr>
              <a:t>http://www.preseren.net/slo/3_poezije/18_nezkonska.asp</a:t>
            </a:r>
            <a:endParaRPr lang="en-GB" altLang="sl-SI">
              <a:latin typeface="Century Schoolbook" panose="02040604050505020304" pitchFamily="18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>
            <a:extLst>
              <a:ext uri="{FF2B5EF4-FFF2-40B4-BE49-F238E27FC236}">
                <a16:creationId xmlns:a16="http://schemas.microsoft.com/office/drawing/2014/main" id="{DAAE26DF-5E4D-41F1-B6C6-4589B02531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333375"/>
            <a:ext cx="7416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>
                <a:latin typeface="Century Schoolbook" panose="02040604050505020304" pitchFamily="18" charset="0"/>
              </a:rPr>
              <a:t>Poleg že omenjenih žensk pa so v Prešernovem življenju nastopale še:</a:t>
            </a:r>
            <a:endParaRPr lang="en-GB" altLang="sl-SI">
              <a:latin typeface="Century Schoolbook" panose="02040604050505020304" pitchFamily="18" charset="0"/>
            </a:endParaRPr>
          </a:p>
        </p:txBody>
      </p:sp>
      <p:sp>
        <p:nvSpPr>
          <p:cNvPr id="3" name="Pravokotnik 2">
            <a:extLst>
              <a:ext uri="{FF2B5EF4-FFF2-40B4-BE49-F238E27FC236}">
                <a16:creationId xmlns:a16="http://schemas.microsoft.com/office/drawing/2014/main" id="{3452E355-9717-4184-82F5-9145A9192A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1052513"/>
            <a:ext cx="2092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b="1">
                <a:latin typeface="Century Schoolbook" panose="02040604050505020304" pitchFamily="18" charset="0"/>
              </a:rPr>
              <a:t>Lenka Prešeren</a:t>
            </a:r>
            <a:endParaRPr lang="en-GB" altLang="sl-SI">
              <a:latin typeface="Century Schoolbook" panose="02040604050505020304" pitchFamily="18" charset="0"/>
            </a:endParaRPr>
          </a:p>
        </p:txBody>
      </p:sp>
      <p:pic>
        <p:nvPicPr>
          <p:cNvPr id="25602" name="Picture 2" descr="http://www.preseren.net/_images/kdo_je_kdo/lenka_preseren.jpg">
            <a:extLst>
              <a:ext uri="{FF2B5EF4-FFF2-40B4-BE49-F238E27FC236}">
                <a16:creationId xmlns:a16="http://schemas.microsoft.com/office/drawing/2014/main" id="{F6216884-97ED-418D-B84B-E2A6FBCA56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557338"/>
            <a:ext cx="259080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ravokotnik 4">
            <a:extLst>
              <a:ext uri="{FF2B5EF4-FFF2-40B4-BE49-F238E27FC236}">
                <a16:creationId xmlns:a16="http://schemas.microsoft.com/office/drawing/2014/main" id="{55F5B1C6-F355-4415-8CCB-7EE2349EB8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8400" y="1052513"/>
            <a:ext cx="2482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b="1">
                <a:latin typeface="Century Schoolbook" panose="02040604050505020304" pitchFamily="18" charset="0"/>
              </a:rPr>
              <a:t>Ernestina Jelovšek</a:t>
            </a:r>
            <a:endParaRPr lang="en-GB" altLang="sl-SI">
              <a:latin typeface="Century Schoolbook" panose="02040604050505020304" pitchFamily="18" charset="0"/>
            </a:endParaRPr>
          </a:p>
        </p:txBody>
      </p:sp>
      <p:pic>
        <p:nvPicPr>
          <p:cNvPr id="25604" name="Picture 4" descr="http://www.preseren.net/_images/kdo_je_kdo/e_jelovsek.jpg">
            <a:extLst>
              <a:ext uri="{FF2B5EF4-FFF2-40B4-BE49-F238E27FC236}">
                <a16:creationId xmlns:a16="http://schemas.microsoft.com/office/drawing/2014/main" id="{42349360-19F5-4A3F-8222-50DCAA159A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1484313"/>
            <a:ext cx="2809875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8E34EF54-826D-4605-B844-F4D6121A90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5805488"/>
            <a:ext cx="2447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b="1">
                <a:latin typeface="Century Schoolbook" panose="02040604050505020304" pitchFamily="18" charset="0"/>
              </a:rPr>
              <a:t>Terezija Jelovšek</a:t>
            </a:r>
            <a:endParaRPr lang="en-GB" altLang="sl-SI" b="1">
              <a:latin typeface="Century Schoolbook" panose="02040604050505020304" pitchFamily="18" charset="0"/>
            </a:endParaRP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FAA2F5CE-0A06-45D0-B84A-7166E147D6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5805488"/>
            <a:ext cx="36718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b="1">
                <a:latin typeface="Century Schoolbook" panose="02040604050505020304" pitchFamily="18" charset="0"/>
              </a:rPr>
              <a:t>Marija (Mina) Prešeren</a:t>
            </a:r>
            <a:endParaRPr lang="en-GB" altLang="sl-SI" b="1">
              <a:latin typeface="Century Schoolbook" panose="02040604050505020304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PoljeZBesedilom 1">
            <a:extLst>
              <a:ext uri="{FF2B5EF4-FFF2-40B4-BE49-F238E27FC236}">
                <a16:creationId xmlns:a16="http://schemas.microsoft.com/office/drawing/2014/main" id="{F86DEFAB-107F-46F2-B1B9-CA6B2A3739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333375"/>
            <a:ext cx="52562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b="1">
                <a:latin typeface="Century Schoolbook" panose="02040604050505020304" pitchFamily="18" charset="0"/>
              </a:rPr>
              <a:t>Viri:</a:t>
            </a:r>
            <a:endParaRPr lang="en-GB" altLang="sl-SI" b="1">
              <a:latin typeface="Century Schoolbook" panose="02040604050505020304" pitchFamily="18" charset="0"/>
            </a:endParaRPr>
          </a:p>
        </p:txBody>
      </p:sp>
      <p:sp>
        <p:nvSpPr>
          <p:cNvPr id="21507" name="Pravokotnik 2">
            <a:extLst>
              <a:ext uri="{FF2B5EF4-FFF2-40B4-BE49-F238E27FC236}">
                <a16:creationId xmlns:a16="http://schemas.microsoft.com/office/drawing/2014/main" id="{9E972601-4636-4210-BC2C-7B09921C12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981075"/>
            <a:ext cx="43894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>
                <a:latin typeface="Century Schoolbook" panose="02040604050505020304" pitchFamily="18" charset="0"/>
              </a:rPr>
              <a:t>http://www.preseren.net/slo/default.asp</a:t>
            </a:r>
            <a:endParaRPr lang="en-GB" altLang="sl-SI">
              <a:latin typeface="Century Schoolbook" panose="02040604050505020304" pitchFamily="18" charset="0"/>
            </a:endParaRPr>
          </a:p>
        </p:txBody>
      </p:sp>
      <p:sp>
        <p:nvSpPr>
          <p:cNvPr id="21508" name="Pravokotnik 3">
            <a:extLst>
              <a:ext uri="{FF2B5EF4-FFF2-40B4-BE49-F238E27FC236}">
                <a16:creationId xmlns:a16="http://schemas.microsoft.com/office/drawing/2014/main" id="{68ACFB14-067B-4ADE-ACEB-2253F28E33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412875"/>
            <a:ext cx="83534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>
                <a:latin typeface="Century Schoolbook" panose="02040604050505020304" pitchFamily="18" charset="0"/>
              </a:rPr>
              <a:t>http://www.gorenjskiglas.si/novice/gg_plus/index.php?action=clanek&amp;id=48121</a:t>
            </a:r>
            <a:endParaRPr lang="en-GB" altLang="sl-SI">
              <a:latin typeface="Century Schoolbook" panose="02040604050505020304" pitchFamily="18" charset="0"/>
            </a:endParaRPr>
          </a:p>
        </p:txBody>
      </p:sp>
      <p:sp>
        <p:nvSpPr>
          <p:cNvPr id="21509" name="PoljeZBesedilom 4">
            <a:extLst>
              <a:ext uri="{FF2B5EF4-FFF2-40B4-BE49-F238E27FC236}">
                <a16:creationId xmlns:a16="http://schemas.microsoft.com/office/drawing/2014/main" id="{D58BFF7B-C90B-4D36-A135-CA0A202192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2133600"/>
            <a:ext cx="82089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>
                <a:latin typeface="Century Schoolbook" panose="02040604050505020304" pitchFamily="18" charset="0"/>
              </a:rPr>
              <a:t>Mičević Kolja, Prešeren malo drugače; Mladinska knjiga, Ljubljana 2004</a:t>
            </a:r>
            <a:endParaRPr lang="en-GB" altLang="sl-SI">
              <a:latin typeface="Century Schoolbook" panose="02040604050505020304" pitchFamily="18" charset="0"/>
            </a:endParaRPr>
          </a:p>
        </p:txBody>
      </p:sp>
      <p:sp>
        <p:nvSpPr>
          <p:cNvPr id="21510" name="PoljeZBesedilom 5">
            <a:extLst>
              <a:ext uri="{FF2B5EF4-FFF2-40B4-BE49-F238E27FC236}">
                <a16:creationId xmlns:a16="http://schemas.microsoft.com/office/drawing/2014/main" id="{BFE04FBC-5D26-42D1-8CCD-95947F85BE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2708275"/>
            <a:ext cx="84248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>
                <a:latin typeface="Century Schoolbook" panose="02040604050505020304" pitchFamily="18" charset="0"/>
              </a:rPr>
              <a:t>Umetnost besede, berilo 2; Pavlič Darja, Mladinska knjiga, Ljubljana 2008</a:t>
            </a:r>
            <a:endParaRPr lang="en-GB" altLang="sl-SI">
              <a:latin typeface="Century Schoolbook" panose="02040604050505020304" pitchFamily="18" charset="0"/>
            </a:endParaRPr>
          </a:p>
        </p:txBody>
      </p:sp>
    </p:spTree>
  </p:cSld>
  <p:clrMapOvr>
    <a:masterClrMapping/>
  </p:clrMapOvr>
  <p:transition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>
            <a:extLst>
              <a:ext uri="{FF2B5EF4-FFF2-40B4-BE49-F238E27FC236}">
                <a16:creationId xmlns:a16="http://schemas.microsoft.com/office/drawing/2014/main" id="{1E39AC2D-0272-4B34-B0EE-A0D3B1241F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260350"/>
            <a:ext cx="50403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sz="2400">
                <a:latin typeface="Century Schoolbook" panose="02040604050505020304" pitchFamily="18" charset="0"/>
              </a:rPr>
              <a:t>Prešernovih žensk naj bi bilo </a:t>
            </a:r>
            <a:r>
              <a:rPr lang="sl-SI" altLang="sl-SI" sz="2400" b="1">
                <a:latin typeface="Century Schoolbook" panose="02040604050505020304" pitchFamily="18" charset="0"/>
              </a:rPr>
              <a:t>7</a:t>
            </a:r>
            <a:r>
              <a:rPr lang="sl-SI" altLang="sl-SI" sz="2400">
                <a:latin typeface="Century Schoolbook" panose="02040604050505020304" pitchFamily="18" charset="0"/>
              </a:rPr>
              <a:t>:</a:t>
            </a:r>
            <a:endParaRPr lang="en-GB" altLang="sl-SI" sz="2400">
              <a:latin typeface="Century Schoolbook" panose="02040604050505020304" pitchFamily="18" charset="0"/>
            </a:endParaRP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FE389182-AD7C-4A29-BCFB-8AFE44F496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196975"/>
            <a:ext cx="3095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>
                <a:latin typeface="Century Schoolbook" panose="02040604050505020304" pitchFamily="18" charset="0"/>
              </a:rPr>
              <a:t>- Neznana Dunajčanka</a:t>
            </a:r>
            <a:endParaRPr lang="en-GB" altLang="sl-SI">
              <a:latin typeface="Century Schoolbook" panose="02040604050505020304" pitchFamily="18" charset="0"/>
            </a:endParaRP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C7473A41-2507-4DEF-953F-ADD139B50C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773238"/>
            <a:ext cx="3095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>
                <a:latin typeface="Century Schoolbook" panose="02040604050505020304" pitchFamily="18" charset="0"/>
              </a:rPr>
              <a:t>- Judovsko dekle</a:t>
            </a:r>
            <a:endParaRPr lang="en-GB" altLang="sl-SI">
              <a:latin typeface="Century Schoolbook" panose="02040604050505020304" pitchFamily="18" charset="0"/>
            </a:endParaRP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D1F34CD1-4A97-4EEC-94AC-A67297CFB0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2349500"/>
            <a:ext cx="34559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b="1">
                <a:latin typeface="Century Schoolbook" panose="02040604050505020304" pitchFamily="18" charset="0"/>
              </a:rPr>
              <a:t>- </a:t>
            </a:r>
            <a:r>
              <a:rPr lang="sl-SI" altLang="sl-SI">
                <a:latin typeface="Century Schoolbook" panose="02040604050505020304" pitchFamily="18" charset="0"/>
              </a:rPr>
              <a:t>Marija Johana Khlun</a:t>
            </a:r>
            <a:endParaRPr lang="en-GB" altLang="sl-SI">
              <a:latin typeface="Century Schoolbook" panose="02040604050505020304" pitchFamily="18" charset="0"/>
            </a:endParaRP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CFB42004-7A1B-4B84-904B-ACAB4EB58B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2924175"/>
            <a:ext cx="25193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>
                <a:latin typeface="Century Schoolbook" panose="02040604050505020304" pitchFamily="18" charset="0"/>
              </a:rPr>
              <a:t>- Jerica Podboj</a:t>
            </a:r>
            <a:endParaRPr lang="en-GB" altLang="sl-SI">
              <a:latin typeface="Century Schoolbook" panose="02040604050505020304" pitchFamily="18" charset="0"/>
            </a:endParaRP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1EBE7013-5002-4720-AF2D-575D0665B0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3500438"/>
            <a:ext cx="28797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>
                <a:latin typeface="Century Schoolbook" panose="02040604050505020304" pitchFamily="18" charset="0"/>
              </a:rPr>
              <a:t>- Zala Dolenc</a:t>
            </a:r>
            <a:endParaRPr lang="en-GB" altLang="sl-SI">
              <a:latin typeface="Century Schoolbook" panose="02040604050505020304" pitchFamily="18" charset="0"/>
            </a:endParaRPr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3AB5586C-1573-4A7F-AA9D-9C470B7E6E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4076700"/>
            <a:ext cx="23764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>
                <a:latin typeface="Century Schoolbook" panose="02040604050505020304" pitchFamily="18" charset="0"/>
              </a:rPr>
              <a:t>- Julija Primic</a:t>
            </a:r>
            <a:endParaRPr lang="en-GB" altLang="sl-SI">
              <a:latin typeface="Century Schoolbook" panose="02040604050505020304" pitchFamily="18" charset="0"/>
            </a:endParaRPr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84EB8B6F-29B5-4377-83B1-7E5AFC5982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4652963"/>
            <a:ext cx="2447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>
                <a:latin typeface="Century Schoolbook" panose="02040604050505020304" pitchFamily="18" charset="0"/>
              </a:rPr>
              <a:t>- Ana Jelovšek</a:t>
            </a:r>
            <a:endParaRPr lang="en-GB" altLang="sl-SI">
              <a:latin typeface="Century Schoolbook" panose="02040604050505020304" pitchFamily="18" charset="0"/>
            </a:endParaRPr>
          </a:p>
        </p:txBody>
      </p:sp>
      <p:pic>
        <p:nvPicPr>
          <p:cNvPr id="9226" name="Picture 2" descr="http://www.traveljournals.net/pictures/l/20/208373-presernov-trg---poet-statue-ljubljana-slovenia.jpg">
            <a:extLst>
              <a:ext uri="{FF2B5EF4-FFF2-40B4-BE49-F238E27FC236}">
                <a16:creationId xmlns:a16="http://schemas.microsoft.com/office/drawing/2014/main" id="{CF902657-A539-4AEC-B199-2ED5394792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1125538"/>
            <a:ext cx="3727450" cy="496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>
            <a:extLst>
              <a:ext uri="{FF2B5EF4-FFF2-40B4-BE49-F238E27FC236}">
                <a16:creationId xmlns:a16="http://schemas.microsoft.com/office/drawing/2014/main" id="{9FBD521B-BA38-4BE6-90CD-4E60C185CA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260350"/>
            <a:ext cx="424815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sl-SI" b="1">
                <a:latin typeface="Century Schoolbook" panose="02040604050505020304" pitchFamily="18" charset="0"/>
              </a:rPr>
              <a:t>Dunajčanka</a:t>
            </a:r>
            <a:r>
              <a:rPr lang="en-GB" altLang="sl-SI">
                <a:latin typeface="Century Schoolbook" panose="02040604050505020304" pitchFamily="18" charset="0"/>
              </a:rPr>
              <a:t>, pri kateri je Prešeren stanoval kot študent, mu je dobesedno ponujala svojo hčer</a:t>
            </a:r>
            <a:r>
              <a:rPr lang="sl-SI" altLang="sl-SI">
                <a:latin typeface="Century Schoolbook" panose="02040604050505020304" pitchFamily="18" charset="0"/>
              </a:rPr>
              <a:t>.</a:t>
            </a:r>
          </a:p>
          <a:p>
            <a:pPr eaLnBrk="1" hangingPunct="1"/>
            <a:endParaRPr lang="sl-SI" altLang="sl-SI">
              <a:latin typeface="Century Schoolbook" panose="02040604050505020304" pitchFamily="18" charset="0"/>
            </a:endParaRPr>
          </a:p>
          <a:p>
            <a:pPr eaLnBrk="1" hangingPunct="1"/>
            <a:r>
              <a:rPr lang="en-GB" altLang="sl-SI">
                <a:latin typeface="Century Schoolbook" panose="02040604050505020304" pitchFamily="18" charset="0"/>
              </a:rPr>
              <a:t>Franceta je rešila njegova zadržanost</a:t>
            </a:r>
            <a:r>
              <a:rPr lang="sl-SI" altLang="sl-SI">
                <a:latin typeface="Century Schoolbook" panose="02040604050505020304" pitchFamily="18" charset="0"/>
              </a:rPr>
              <a:t>, saj sta mu mati in hči želeli podtakniti otroka.</a:t>
            </a:r>
          </a:p>
          <a:p>
            <a:pPr eaLnBrk="1" hangingPunct="1"/>
            <a:endParaRPr lang="sl-SI" altLang="sl-SI">
              <a:latin typeface="Century Schoolbook" panose="02040604050505020304" pitchFamily="18" charset="0"/>
            </a:endParaRPr>
          </a:p>
          <a:p>
            <a:pPr eaLnBrk="1" hangingPunct="1"/>
            <a:endParaRPr lang="sl-SI" altLang="sl-SI">
              <a:latin typeface="Century Schoolbook" panose="02040604050505020304" pitchFamily="18" charset="0"/>
            </a:endParaRPr>
          </a:p>
          <a:p>
            <a:pPr eaLnBrk="1" hangingPunct="1"/>
            <a:endParaRPr lang="en-GB" altLang="sl-SI">
              <a:latin typeface="Century Schoolbook" panose="02040604050505020304" pitchFamily="18" charset="0"/>
            </a:endParaRP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FAA89E13-F6C1-4D29-A435-0F64E4B3F4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900" y="333375"/>
            <a:ext cx="2879725" cy="569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sz="1400" i="1">
                <a:latin typeface="Century Schoolbook" panose="02040604050505020304" pitchFamily="18" charset="0"/>
              </a:rPr>
              <a:t>Za bele jo roké prijel,</a:t>
            </a:r>
            <a:br>
              <a:rPr lang="sl-SI" altLang="sl-SI" sz="1400" i="1">
                <a:latin typeface="Century Schoolbook" panose="02040604050505020304" pitchFamily="18" charset="0"/>
              </a:rPr>
            </a:br>
            <a:r>
              <a:rPr lang="sl-SI" altLang="sl-SI" sz="1400" i="1">
                <a:latin typeface="Century Schoolbook" panose="02040604050505020304" pitchFamily="18" charset="0"/>
              </a:rPr>
              <a:t>na sŕce stisnil, jo objel,</a:t>
            </a:r>
            <a:br>
              <a:rPr lang="sl-SI" altLang="sl-SI" sz="1400" i="1">
                <a:latin typeface="Century Schoolbook" panose="02040604050505020304" pitchFamily="18" charset="0"/>
              </a:rPr>
            </a:br>
            <a:r>
              <a:rPr lang="sl-SI" altLang="sl-SI" sz="1400" i="1">
                <a:latin typeface="Century Schoolbook" panose="02040604050505020304" pitchFamily="18" charset="0"/>
              </a:rPr>
              <a:t>je govoriti tak začel:</a:t>
            </a:r>
          </a:p>
          <a:p>
            <a:pPr eaLnBrk="1" hangingPunct="1"/>
            <a:endParaRPr lang="sl-SI" altLang="sl-SI" sz="1400" i="1">
              <a:latin typeface="Century Schoolbook" panose="02040604050505020304" pitchFamily="18" charset="0"/>
            </a:endParaRPr>
          </a:p>
          <a:p>
            <a:pPr eaLnBrk="1" hangingPunct="1"/>
            <a:r>
              <a:rPr lang="sl-SI" altLang="sl-SI" sz="1400" i="1">
                <a:latin typeface="Century Schoolbook" panose="02040604050505020304" pitchFamily="18" charset="0"/>
              </a:rPr>
              <a:t>"De ljúbit moram vse ljudi,</a:t>
            </a:r>
            <a:br>
              <a:rPr lang="sl-SI" altLang="sl-SI" sz="1400" i="1">
                <a:latin typeface="Century Schoolbook" panose="02040604050505020304" pitchFamily="18" charset="0"/>
              </a:rPr>
            </a:br>
            <a:r>
              <a:rPr lang="sl-SI" altLang="sl-SI" sz="1400" i="1">
                <a:latin typeface="Century Schoolbook" panose="02040604050505020304" pitchFamily="18" charset="0"/>
              </a:rPr>
              <a:t>tak vera moja me uči,</a:t>
            </a:r>
            <a:br>
              <a:rPr lang="sl-SI" altLang="sl-SI" sz="1400" i="1">
                <a:latin typeface="Century Schoolbook" panose="02040604050505020304" pitchFamily="18" charset="0"/>
              </a:rPr>
            </a:br>
            <a:r>
              <a:rPr lang="sl-SI" altLang="sl-SI" sz="1400" i="1">
                <a:latin typeface="Century Schoolbook" panose="02040604050505020304" pitchFamily="18" charset="0"/>
              </a:rPr>
              <a:t>al ljubiš me; judovska hči?“</a:t>
            </a:r>
          </a:p>
          <a:p>
            <a:pPr eaLnBrk="1" hangingPunct="1"/>
            <a:endParaRPr lang="sl-SI" altLang="sl-SI" sz="1400" i="1">
              <a:latin typeface="Century Schoolbook" panose="02040604050505020304" pitchFamily="18" charset="0"/>
            </a:endParaRPr>
          </a:p>
          <a:p>
            <a:pPr eaLnBrk="1" hangingPunct="1"/>
            <a:r>
              <a:rPr lang="sl-SI" altLang="sl-SI" sz="1400" i="1">
                <a:latin typeface="Century Schoolbook" panose="02040604050505020304" pitchFamily="18" charset="0"/>
              </a:rPr>
              <a:t>Odtegne bele mu roké,</a:t>
            </a:r>
            <a:br>
              <a:rPr lang="sl-SI" altLang="sl-SI" sz="1400" i="1">
                <a:latin typeface="Century Schoolbook" panose="02040604050505020304" pitchFamily="18" charset="0"/>
              </a:rPr>
            </a:br>
            <a:r>
              <a:rPr lang="sl-SI" altLang="sl-SI" sz="1400" i="1">
                <a:latin typeface="Century Schoolbook" panose="02040604050505020304" pitchFamily="18" charset="0"/>
              </a:rPr>
              <a:t>v oči ji stopijo solzé,</a:t>
            </a:r>
            <a:br>
              <a:rPr lang="sl-SI" altLang="sl-SI" sz="1400" i="1">
                <a:latin typeface="Century Schoolbook" panose="02040604050505020304" pitchFamily="18" charset="0"/>
              </a:rPr>
            </a:br>
            <a:r>
              <a:rPr lang="sl-SI" altLang="sl-SI" sz="1400" i="1">
                <a:latin typeface="Century Schoolbook" panose="02040604050505020304" pitchFamily="18" charset="0"/>
              </a:rPr>
              <a:t>odreče mu besede té:</a:t>
            </a:r>
          </a:p>
          <a:p>
            <a:pPr eaLnBrk="1" hangingPunct="1"/>
            <a:endParaRPr lang="sl-SI" altLang="sl-SI" sz="1400" i="1">
              <a:latin typeface="Century Schoolbook" panose="02040604050505020304" pitchFamily="18" charset="0"/>
            </a:endParaRPr>
          </a:p>
          <a:p>
            <a:pPr eaLnBrk="1" hangingPunct="1"/>
            <a:r>
              <a:rPr lang="sl-SI" altLang="sl-SI" sz="1400" i="1">
                <a:latin typeface="Century Schoolbook" panose="02040604050505020304" pitchFamily="18" charset="0"/>
              </a:rPr>
              <a:t>"Ak ravno mene ljúbit smeš,</a:t>
            </a:r>
            <a:br>
              <a:rPr lang="sl-SI" altLang="sl-SI" sz="1400" i="1">
                <a:latin typeface="Century Schoolbook" panose="02040604050505020304" pitchFamily="18" charset="0"/>
              </a:rPr>
            </a:br>
            <a:r>
              <a:rPr lang="sl-SI" altLang="sl-SI" sz="1400" i="1">
                <a:latin typeface="Century Schoolbook" panose="02040604050505020304" pitchFamily="18" charset="0"/>
              </a:rPr>
              <a:t>jaz dobro vem, ti dobro veš,</a:t>
            </a:r>
            <a:br>
              <a:rPr lang="sl-SI" altLang="sl-SI" sz="1400" i="1">
                <a:latin typeface="Century Schoolbook" panose="02040604050505020304" pitchFamily="18" charset="0"/>
              </a:rPr>
            </a:br>
            <a:r>
              <a:rPr lang="sl-SI" altLang="sl-SI" sz="1400" i="1">
                <a:latin typeface="Century Schoolbook" panose="02040604050505020304" pitchFamily="18" charset="0"/>
              </a:rPr>
              <a:t>de v zakon vzeti me ne smeš.“</a:t>
            </a:r>
          </a:p>
          <a:p>
            <a:pPr eaLnBrk="1" hangingPunct="1"/>
            <a:endParaRPr lang="sl-SI" altLang="sl-SI" sz="1400" i="1">
              <a:latin typeface="Century Schoolbook" panose="02040604050505020304" pitchFamily="18" charset="0"/>
            </a:endParaRPr>
          </a:p>
          <a:p>
            <a:pPr eaLnBrk="1" hangingPunct="1"/>
            <a:r>
              <a:rPr lang="sl-SI" altLang="sl-SI" sz="1400" i="1">
                <a:latin typeface="Century Schoolbook" panose="02040604050505020304" pitchFamily="18" charset="0"/>
              </a:rPr>
              <a:t>In šla je žalostna domú,</a:t>
            </a:r>
            <a:br>
              <a:rPr lang="sl-SI" altLang="sl-SI" sz="1400" i="1">
                <a:latin typeface="Century Schoolbook" panose="02040604050505020304" pitchFamily="18" charset="0"/>
              </a:rPr>
            </a:br>
            <a:r>
              <a:rPr lang="sl-SI" altLang="sl-SI" sz="1400" i="1">
                <a:latin typeface="Century Schoolbook" panose="02040604050505020304" pitchFamily="18" charset="0"/>
              </a:rPr>
              <a:t>tožíla milemu Bogú,</a:t>
            </a:r>
            <a:br>
              <a:rPr lang="sl-SI" altLang="sl-SI" sz="1400" i="1">
                <a:latin typeface="Century Schoolbook" panose="02040604050505020304" pitchFamily="18" charset="0"/>
              </a:rPr>
            </a:br>
            <a:r>
              <a:rPr lang="sl-SI" altLang="sl-SI" sz="1400" i="1">
                <a:latin typeface="Century Schoolbook" panose="02040604050505020304" pitchFamily="18" charset="0"/>
              </a:rPr>
              <a:t>de ni nje vere, nje rodú.</a:t>
            </a:r>
          </a:p>
          <a:p>
            <a:pPr eaLnBrk="1" hangingPunct="1"/>
            <a:endParaRPr lang="sl-SI" altLang="sl-SI" sz="1400" i="1">
              <a:latin typeface="Century Schoolbook" panose="02040604050505020304" pitchFamily="18" charset="0"/>
            </a:endParaRPr>
          </a:p>
          <a:p>
            <a:pPr eaLnBrk="1" hangingPunct="1"/>
            <a:r>
              <a:rPr lang="sl-SI" altLang="sl-SI" sz="1400" i="1">
                <a:latin typeface="Century Schoolbook" panose="02040604050505020304" pitchFamily="18" charset="0"/>
              </a:rPr>
              <a:t>Al večkrat je nazaj prišla;</a:t>
            </a:r>
            <a:br>
              <a:rPr lang="sl-SI" altLang="sl-SI" sz="1400" i="1">
                <a:latin typeface="Century Schoolbook" panose="02040604050505020304" pitchFamily="18" charset="0"/>
              </a:rPr>
            </a:br>
            <a:r>
              <a:rPr lang="sl-SI" altLang="sl-SI" sz="1400" i="1">
                <a:latin typeface="Century Schoolbook" panose="02040604050505020304" pitchFamily="18" charset="0"/>
              </a:rPr>
              <a:t>nje vera trden jez je bila;</a:t>
            </a:r>
            <a:br>
              <a:rPr lang="sl-SI" altLang="sl-SI" sz="1400" i="1">
                <a:latin typeface="Century Schoolbook" panose="02040604050505020304" pitchFamily="18" charset="0"/>
              </a:rPr>
            </a:br>
            <a:r>
              <a:rPr lang="sl-SI" altLang="sl-SI" sz="1400" i="1">
                <a:latin typeface="Century Schoolbook" panose="02040604050505020304" pitchFamily="18" charset="0"/>
              </a:rPr>
              <a:t>ljubezni nje ni ustavila</a:t>
            </a:r>
          </a:p>
          <a:p>
            <a:pPr eaLnBrk="1" hangingPunct="1"/>
            <a:endParaRPr lang="sl-SI" altLang="sl-SI" sz="1400" i="1">
              <a:latin typeface="Century Schoolbook" panose="02040604050505020304" pitchFamily="18" charset="0"/>
            </a:endParaRPr>
          </a:p>
          <a:p>
            <a:pPr eaLnBrk="1" hangingPunct="1"/>
            <a:r>
              <a:rPr lang="sl-SI" altLang="sl-SI" sz="1200">
                <a:latin typeface="Century Schoolbook" panose="02040604050505020304" pitchFamily="18" charset="0"/>
              </a:rPr>
              <a:t>France Prešeren, Judovsko dekle, 9.-14. kitica</a:t>
            </a:r>
          </a:p>
        </p:txBody>
      </p:sp>
      <p:sp>
        <p:nvSpPr>
          <p:cNvPr id="5" name="Pravokotnik 4">
            <a:extLst>
              <a:ext uri="{FF2B5EF4-FFF2-40B4-BE49-F238E27FC236}">
                <a16:creationId xmlns:a16="http://schemas.microsoft.com/office/drawing/2014/main" id="{09DEEF6D-E6BD-4CCC-B7EF-0B9206B68C3A}"/>
              </a:ext>
            </a:extLst>
          </p:cNvPr>
          <p:cNvSpPr/>
          <p:nvPr/>
        </p:nvSpPr>
        <p:spPr>
          <a:xfrm>
            <a:off x="468313" y="115888"/>
            <a:ext cx="4319587" cy="22336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FC6341DA-1C29-4F3F-89DB-2B85646C0D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260350"/>
            <a:ext cx="3816350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sl-SI" b="1">
                <a:latin typeface="Century Schoolbook" panose="02040604050505020304" pitchFamily="18" charset="0"/>
              </a:rPr>
              <a:t>Judovsko dekle</a:t>
            </a:r>
            <a:r>
              <a:rPr lang="sl-SI" altLang="sl-SI" b="1">
                <a:latin typeface="Century Schoolbook" panose="02040604050505020304" pitchFamily="18" charset="0"/>
              </a:rPr>
              <a:t>, </a:t>
            </a:r>
            <a:r>
              <a:rPr lang="sl-SI" altLang="sl-SI">
                <a:latin typeface="Century Schoolbook" panose="02040604050505020304" pitchFamily="18" charset="0"/>
              </a:rPr>
              <a:t>dekle iz istoimenske pesmi bi naj srečal leta 1828.</a:t>
            </a:r>
          </a:p>
          <a:p>
            <a:pPr eaLnBrk="1" hangingPunct="1"/>
            <a:endParaRPr lang="sl-SI" altLang="sl-SI">
              <a:latin typeface="Century Schoolbook" panose="02040604050505020304" pitchFamily="18" charset="0"/>
            </a:endParaRPr>
          </a:p>
          <a:p>
            <a:pPr eaLnBrk="1" hangingPunct="1"/>
            <a:r>
              <a:rPr lang="en-GB" altLang="sl-SI">
                <a:latin typeface="Century Schoolbook" panose="02040604050505020304" pitchFamily="18" charset="0"/>
              </a:rPr>
              <a:t>Sklep očitno avtobiografsko navdahnjene pesmi, objavljene 1845, se glasi</a:t>
            </a:r>
            <a:r>
              <a:rPr lang="sl-SI" altLang="sl-SI">
                <a:latin typeface="Century Schoolbook" panose="02040604050505020304" pitchFamily="18" charset="0"/>
              </a:rPr>
              <a:t>:</a:t>
            </a:r>
          </a:p>
          <a:p>
            <a:pPr eaLnBrk="1" hangingPunct="1"/>
            <a:endParaRPr lang="sl-SI" altLang="sl-SI">
              <a:latin typeface="Century Schoolbook" panose="02040604050505020304" pitchFamily="18" charset="0"/>
            </a:endParaRPr>
          </a:p>
          <a:p>
            <a:pPr eaLnBrk="1" hangingPunct="1"/>
            <a:r>
              <a:rPr lang="en-GB" altLang="sl-SI" sz="1600" i="1">
                <a:latin typeface="Century Schoolbook" panose="02040604050505020304" pitchFamily="18" charset="0"/>
              </a:rPr>
              <a:t>»Ljubezen jih sklenila je / Al vera jih ločila je.«</a:t>
            </a:r>
            <a:endParaRPr lang="sl-SI" altLang="sl-SI" sz="1600" i="1">
              <a:latin typeface="Century Schoolbook" panose="02040604050505020304" pitchFamily="18" charset="0"/>
            </a:endParaRPr>
          </a:p>
          <a:p>
            <a:pPr eaLnBrk="1" hangingPunct="1"/>
            <a:endParaRPr lang="sl-SI" altLang="sl-SI">
              <a:latin typeface="Century Schoolbook" panose="02040604050505020304" pitchFamily="18" charset="0"/>
            </a:endParaRPr>
          </a:p>
          <a:p>
            <a:pPr eaLnBrk="1" hangingPunct="1"/>
            <a:endParaRPr lang="sl-SI" altLang="sl-SI">
              <a:latin typeface="Century Schoolbook" panose="02040604050505020304" pitchFamily="18" charset="0"/>
            </a:endParaRPr>
          </a:p>
          <a:p>
            <a:pPr eaLnBrk="1" hangingPunct="1"/>
            <a:endParaRPr lang="sl-SI" altLang="sl-SI">
              <a:latin typeface="Century Schoolbook" panose="02040604050505020304" pitchFamily="18" charset="0"/>
            </a:endParaRPr>
          </a:p>
          <a:p>
            <a:pPr eaLnBrk="1" hangingPunct="1"/>
            <a:endParaRPr lang="en-GB" altLang="sl-SI">
              <a:latin typeface="Century Schoolbook" panose="02040604050505020304" pitchFamily="18" charset="0"/>
            </a:endParaRPr>
          </a:p>
        </p:txBody>
      </p:sp>
      <p:pic>
        <p:nvPicPr>
          <p:cNvPr id="10246" name="Picture 4" descr="http://www.tere.org/assets/interactiveAssets/KS1_2_Trails/AbrahamIsaac/images/JewChristian.gif">
            <a:extLst>
              <a:ext uri="{FF2B5EF4-FFF2-40B4-BE49-F238E27FC236}">
                <a16:creationId xmlns:a16="http://schemas.microsoft.com/office/drawing/2014/main" id="{2FBE0430-D182-4FC7-B178-73D1D5AE4B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644900"/>
            <a:ext cx="3455988" cy="243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preseren.net/_images/kdo_je_kdo/zalika_d.jpg">
            <a:extLst>
              <a:ext uri="{FF2B5EF4-FFF2-40B4-BE49-F238E27FC236}">
                <a16:creationId xmlns:a16="http://schemas.microsoft.com/office/drawing/2014/main" id="{77924416-82CE-4EEA-8970-E09BF6BF6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404813"/>
            <a:ext cx="3370263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2DECC792-6080-44D5-8FB3-1363D7A6F6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333375"/>
            <a:ext cx="4535488" cy="424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b="1">
                <a:latin typeface="Century Schoolbook" panose="02040604050505020304" pitchFamily="18" charset="0"/>
              </a:rPr>
              <a:t>Zalika Dolenc, </a:t>
            </a:r>
            <a:r>
              <a:rPr lang="sl-SI" altLang="sl-SI">
                <a:latin typeface="Century Schoolbook" panose="02040604050505020304" pitchFamily="18" charset="0"/>
              </a:rPr>
              <a:t>hči gostilničarja h kateremu je Prešeren rad zahajal.</a:t>
            </a:r>
          </a:p>
          <a:p>
            <a:pPr eaLnBrk="1" hangingPunct="1"/>
            <a:endParaRPr lang="sl-SI" altLang="sl-SI" b="1">
              <a:latin typeface="Century Schoolbook" panose="02040604050505020304" pitchFamily="18" charset="0"/>
            </a:endParaRP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sl-SI" altLang="sl-SI">
                <a:latin typeface="Century Schoolbook" panose="02040604050505020304" pitchFamily="18" charset="0"/>
              </a:rPr>
              <a:t> Ko se je vrnil v Ljubljano z diplomo v žepu, se je resno zanimal za Zaliko, ki pa ga je zavrnila.</a:t>
            </a:r>
          </a:p>
          <a:p>
            <a:pPr eaLnBrk="1" hangingPunct="1"/>
            <a:endParaRPr lang="sl-SI" altLang="sl-SI">
              <a:latin typeface="Century Schoolbook" panose="02040604050505020304" pitchFamily="18" charset="0"/>
            </a:endParaRP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sl-SI" altLang="sl-SI">
                <a:latin typeface="Century Schoolbook" panose="02040604050505020304" pitchFamily="18" charset="0"/>
              </a:rPr>
              <a:t> Odmev neuslišane ljubezni je najti v baladi Povodni mož. </a:t>
            </a:r>
          </a:p>
          <a:p>
            <a:pPr eaLnBrk="1" hangingPunct="1"/>
            <a:endParaRPr lang="sl-SI" altLang="sl-SI">
              <a:latin typeface="Century Schoolbook" panose="02040604050505020304" pitchFamily="18" charset="0"/>
            </a:endParaRP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sl-SI" altLang="sl-SI">
                <a:latin typeface="Century Schoolbook" panose="02040604050505020304" pitchFamily="18" charset="0"/>
              </a:rPr>
              <a:t> Prešeren je v prvotni izdaji pesmi pisal o Zaliki, pozneje, v priredbi za Poezije, pa je Zaliko preimenoval v Urško. Tudi v pesmi Dekletom je imel v mislih "prevzetno" Zaliko.</a:t>
            </a:r>
            <a:endParaRPr lang="en-GB" altLang="sl-SI" b="1">
              <a:latin typeface="Century Schoolbook" panose="02040604050505020304" pitchFamily="18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>
            <a:extLst>
              <a:ext uri="{FF2B5EF4-FFF2-40B4-BE49-F238E27FC236}">
                <a16:creationId xmlns:a16="http://schemas.microsoft.com/office/drawing/2014/main" id="{0C26BE81-E938-4436-9CF9-9F71984279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476250"/>
            <a:ext cx="5183187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b="1">
                <a:latin typeface="Century Schoolbook" panose="02040604050505020304" pitchFamily="18" charset="0"/>
              </a:rPr>
              <a:t>Marija Johana Khlun</a:t>
            </a:r>
            <a:r>
              <a:rPr lang="sl-SI" altLang="sl-SI">
                <a:latin typeface="Century Schoolbook" panose="02040604050505020304" pitchFamily="18" charset="0"/>
              </a:rPr>
              <a:t> je v pesnikovo življenje stopila okoli 1830. </a:t>
            </a:r>
          </a:p>
          <a:p>
            <a:pPr eaLnBrk="1" hangingPunct="1"/>
            <a:endParaRPr lang="sl-SI" altLang="sl-SI">
              <a:latin typeface="Century Schoolbook" panose="02040604050505020304" pitchFamily="18" charset="0"/>
            </a:endParaRPr>
          </a:p>
          <a:p>
            <a:pPr eaLnBrk="1" hangingPunct="1"/>
            <a:r>
              <a:rPr lang="sl-SI" altLang="sl-SI">
                <a:latin typeface="Century Schoolbook" panose="02040604050505020304" pitchFamily="18" charset="0"/>
              </a:rPr>
              <a:t>Dekle, ki je bilo precej premožno in ne več rosno mlado, je skušalo doseči, da bi se Prešeren z njo zaročil in poročil. </a:t>
            </a:r>
          </a:p>
          <a:p>
            <a:pPr eaLnBrk="1" hangingPunct="1"/>
            <a:endParaRPr lang="sl-SI" altLang="sl-SI">
              <a:latin typeface="Century Schoolbook" panose="02040604050505020304" pitchFamily="18" charset="0"/>
            </a:endParaRPr>
          </a:p>
          <a:p>
            <a:pPr eaLnBrk="1" hangingPunct="1"/>
            <a:r>
              <a:rPr lang="sl-SI" altLang="sl-SI">
                <a:latin typeface="Century Schoolbook" panose="02040604050505020304" pitchFamily="18" charset="0"/>
              </a:rPr>
              <a:t>Ko bi se moral odločiti, jo je zavrnil.</a:t>
            </a:r>
            <a:endParaRPr lang="en-GB" altLang="sl-SI">
              <a:latin typeface="Century Schoolbook" panose="02040604050505020304" pitchFamily="18" charset="0"/>
            </a:endParaRPr>
          </a:p>
        </p:txBody>
      </p:sp>
      <p:sp>
        <p:nvSpPr>
          <p:cNvPr id="3" name="Pravokotnik 2">
            <a:extLst>
              <a:ext uri="{FF2B5EF4-FFF2-40B4-BE49-F238E27FC236}">
                <a16:creationId xmlns:a16="http://schemas.microsoft.com/office/drawing/2014/main" id="{744ECC72-F540-4A31-A7F9-3B5FCCEAD9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3573463"/>
            <a:ext cx="6408738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b="1">
                <a:latin typeface="Century Schoolbook" panose="02040604050505020304" pitchFamily="18" charset="0"/>
              </a:rPr>
              <a:t>Jerica Podboj</a:t>
            </a:r>
            <a:r>
              <a:rPr lang="sl-SI" altLang="sl-SI">
                <a:latin typeface="Century Schoolbook" panose="02040604050505020304" pitchFamily="18" charset="0"/>
              </a:rPr>
              <a:t> je oseba, v katero je bil pesnik zaljubljen v letih 1841-43, v času, ko je sicer že imel razmerje z Ano. </a:t>
            </a:r>
          </a:p>
          <a:p>
            <a:pPr eaLnBrk="1" hangingPunct="1"/>
            <a:endParaRPr lang="sl-SI" altLang="sl-SI">
              <a:latin typeface="Century Schoolbook" panose="02040604050505020304" pitchFamily="18" charset="0"/>
            </a:endParaRPr>
          </a:p>
          <a:p>
            <a:pPr eaLnBrk="1" hangingPunct="1"/>
            <a:r>
              <a:rPr lang="sl-SI" altLang="sl-SI">
                <a:latin typeface="Century Schoolbook" panose="02040604050505020304" pitchFamily="18" charset="0"/>
              </a:rPr>
              <a:t>Opeval jo je v pesmih, njej pa ni bilo veliko do njega, saj je bil zanjo prestar, vrh tega pa po svojem štiridesetem letu tudi na pogled nič več ugleden. </a:t>
            </a:r>
          </a:p>
          <a:p>
            <a:pPr eaLnBrk="1" hangingPunct="1"/>
            <a:endParaRPr lang="sl-SI" altLang="sl-SI">
              <a:latin typeface="Century Schoolbook" panose="02040604050505020304" pitchFamily="18" charset="0"/>
            </a:endParaRPr>
          </a:p>
          <a:p>
            <a:pPr eaLnBrk="1" hangingPunct="1"/>
            <a:r>
              <a:rPr lang="sl-SI" altLang="sl-SI">
                <a:latin typeface="Century Schoolbook" panose="02040604050505020304" pitchFamily="18" charset="0"/>
              </a:rPr>
              <a:t>Jerica je bila tedaj 16-letna hči gostilničarke Metke Podbojeve, Prešernove stare znanke, ki je imela gostilno V Peklu na Kongresnem trgu.</a:t>
            </a:r>
            <a:endParaRPr lang="en-GB" altLang="sl-SI">
              <a:latin typeface="Century Schoolbook" panose="02040604050505020304" pitchFamily="18" charset="0"/>
            </a:endParaRPr>
          </a:p>
        </p:txBody>
      </p:sp>
      <p:pic>
        <p:nvPicPr>
          <p:cNvPr id="4098" name="Picture 2" descr="http://www.kongresnitrg.freei.me/album/images/photof0.jpg">
            <a:extLst>
              <a:ext uri="{FF2B5EF4-FFF2-40B4-BE49-F238E27FC236}">
                <a16:creationId xmlns:a16="http://schemas.microsoft.com/office/drawing/2014/main" id="{72CB78CB-8942-4D78-BE10-E4F350038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88913"/>
            <a:ext cx="5029200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ravokotnik 4">
            <a:extLst>
              <a:ext uri="{FF2B5EF4-FFF2-40B4-BE49-F238E27FC236}">
                <a16:creationId xmlns:a16="http://schemas.microsoft.com/office/drawing/2014/main" id="{BE6F5BAF-E503-48BA-A5A1-D8A449583C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1500" y="404813"/>
            <a:ext cx="30241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sl-SI">
                <a:latin typeface="Century Schoolbook" panose="02040604050505020304" pitchFamily="18" charset="0"/>
              </a:rPr>
              <a:t>Jerici je posvetil kar nekaj</a:t>
            </a:r>
          </a:p>
          <a:p>
            <a:pPr eaLnBrk="1" hangingPunct="1"/>
            <a:r>
              <a:rPr lang="pl-PL" altLang="sl-SI">
                <a:latin typeface="Century Schoolbook" panose="02040604050505020304" pitchFamily="18" charset="0"/>
              </a:rPr>
              <a:t>pesmi: Ukazi , Pod oknom, Prošnja.</a:t>
            </a:r>
            <a:endParaRPr lang="en-GB" altLang="sl-SI">
              <a:latin typeface="Century Schoolbook" panose="02040604050505020304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>
            <a:extLst>
              <a:ext uri="{FF2B5EF4-FFF2-40B4-BE49-F238E27FC236}">
                <a16:creationId xmlns:a16="http://schemas.microsoft.com/office/drawing/2014/main" id="{D4CE0033-888E-4F9A-BBC9-36AA7D79E2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333375"/>
            <a:ext cx="5184775" cy="313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b="1">
                <a:latin typeface="Century Schoolbook" panose="02040604050505020304" pitchFamily="18" charset="0"/>
              </a:rPr>
              <a:t>Julija Primic</a:t>
            </a:r>
            <a:r>
              <a:rPr lang="sl-SI" altLang="sl-SI">
                <a:latin typeface="Century Schoolbook" panose="02040604050505020304" pitchFamily="18" charset="0"/>
              </a:rPr>
              <a:t>,neuslišana ljubezen Franceta Prešerna. Hči bogate trgovske družine iz Ljubljane. Prešeren se vanjo zaljubil ob naključnem srečanju v trnovski cerkvi. </a:t>
            </a:r>
          </a:p>
          <a:p>
            <a:pPr eaLnBrk="1" hangingPunct="1"/>
            <a:endParaRPr lang="sl-SI" altLang="sl-SI">
              <a:latin typeface="Century Schoolbook" panose="02040604050505020304" pitchFamily="18" charset="0"/>
            </a:endParaRPr>
          </a:p>
          <a:p>
            <a:pPr eaLnBrk="1" hangingPunct="1"/>
            <a:r>
              <a:rPr lang="en-GB" altLang="sl-SI">
                <a:latin typeface="Century Schoolbook" panose="02040604050505020304" pitchFamily="18" charset="0"/>
              </a:rPr>
              <a:t> Julija njegove ljubezni ni</a:t>
            </a:r>
            <a:r>
              <a:rPr lang="sl-SI" altLang="sl-SI">
                <a:latin typeface="Century Schoolbook" panose="02040604050505020304" pitchFamily="18" charset="0"/>
              </a:rPr>
              <a:t> </a:t>
            </a:r>
            <a:r>
              <a:rPr lang="pl-PL" altLang="sl-SI">
                <a:latin typeface="Century Schoolbook" panose="02040604050505020304" pitchFamily="18" charset="0"/>
              </a:rPr>
              <a:t>sprejela in se je zaročila z </a:t>
            </a:r>
            <a:r>
              <a:rPr lang="en-GB" altLang="sl-SI">
                <a:latin typeface="Century Schoolbook" panose="02040604050505020304" pitchFamily="18" charset="0"/>
              </a:rPr>
              <a:t>bogatim plemiškim</a:t>
            </a:r>
            <a:r>
              <a:rPr lang="sl-SI" altLang="sl-SI">
                <a:latin typeface="Century Schoolbook" panose="02040604050505020304" pitchFamily="18" charset="0"/>
              </a:rPr>
              <a:t> </a:t>
            </a:r>
            <a:r>
              <a:rPr lang="en-GB" altLang="sl-SI">
                <a:latin typeface="Century Schoolbook" panose="02040604050505020304" pitchFamily="18" charset="0"/>
              </a:rPr>
              <a:t>sinom. Poročila sta se</a:t>
            </a:r>
            <a:r>
              <a:rPr lang="sl-SI" altLang="sl-SI">
                <a:latin typeface="Century Schoolbook" panose="02040604050505020304" pitchFamily="18" charset="0"/>
              </a:rPr>
              <a:t> </a:t>
            </a:r>
            <a:r>
              <a:rPr lang="en-GB" altLang="sl-SI">
                <a:latin typeface="Century Schoolbook" panose="02040604050505020304" pitchFamily="18" charset="0"/>
              </a:rPr>
              <a:t>leta 1839.</a:t>
            </a:r>
          </a:p>
          <a:p>
            <a:pPr eaLnBrk="1" hangingPunct="1"/>
            <a:endParaRPr lang="sl-SI" altLang="sl-SI">
              <a:latin typeface="Century Schoolbook" panose="02040604050505020304" pitchFamily="18" charset="0"/>
            </a:endParaRPr>
          </a:p>
          <a:p>
            <a:pPr eaLnBrk="1" hangingPunct="1"/>
            <a:r>
              <a:rPr lang="sl-SI" altLang="sl-SI">
                <a:latin typeface="Century Schoolbook" panose="02040604050505020304" pitchFamily="18" charset="0"/>
              </a:rPr>
              <a:t>Za Prešerna pa se je Julija sprelevila iz neuslišane ljubezni v muzo.</a:t>
            </a:r>
            <a:endParaRPr lang="en-GB" altLang="sl-SI">
              <a:latin typeface="Century Schoolbook" panose="02040604050505020304" pitchFamily="18" charset="0"/>
            </a:endParaRPr>
          </a:p>
        </p:txBody>
      </p:sp>
      <p:pic>
        <p:nvPicPr>
          <p:cNvPr id="13315" name="Picture 4" descr="http://www.preseren.net/_images/kdo_je_kdo/julija_p.jpg">
            <a:extLst>
              <a:ext uri="{FF2B5EF4-FFF2-40B4-BE49-F238E27FC236}">
                <a16:creationId xmlns:a16="http://schemas.microsoft.com/office/drawing/2014/main" id="{AB5352F6-8463-4BC8-A93D-976B389714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2492375"/>
            <a:ext cx="3168650" cy="408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>
            <a:extLst>
              <a:ext uri="{FF2B5EF4-FFF2-40B4-BE49-F238E27FC236}">
                <a16:creationId xmlns:a16="http://schemas.microsoft.com/office/drawing/2014/main" id="{2EC4B1F8-19B6-4436-933B-E9ACA54CCA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333375"/>
            <a:ext cx="7488237" cy="535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>
                <a:latin typeface="Century Schoolbook" panose="02040604050505020304" pitchFamily="18" charset="0"/>
              </a:rPr>
              <a:t>Največje posvetilo ji je namenil z delom Sonetni venec.</a:t>
            </a:r>
          </a:p>
          <a:p>
            <a:pPr eaLnBrk="1" hangingPunct="1"/>
            <a:endParaRPr lang="sl-SI" altLang="sl-SI">
              <a:latin typeface="Century Schoolbook" panose="02040604050505020304" pitchFamily="18" charset="0"/>
            </a:endParaRPr>
          </a:p>
          <a:p>
            <a:pPr eaLnBrk="1" hangingPunct="1"/>
            <a:r>
              <a:rPr lang="sl-SI" altLang="sl-SI">
                <a:latin typeface="Century Schoolbook" panose="02040604050505020304" pitchFamily="18" charset="0"/>
              </a:rPr>
              <a:t>Za svojo veliko izpoved si je Prešeren izbral izjemno zahtevno umetniško obliko, italijanski sonetni venec štirinajstih sonetov s sklepnim magistralnim sonetom.</a:t>
            </a:r>
          </a:p>
          <a:p>
            <a:pPr eaLnBrk="1" hangingPunct="1"/>
            <a:endParaRPr lang="sl-SI" altLang="sl-SI">
              <a:latin typeface="Century Schoolbook" panose="02040604050505020304" pitchFamily="18" charset="0"/>
            </a:endParaRPr>
          </a:p>
          <a:p>
            <a:pPr eaLnBrk="1" hangingPunct="1"/>
            <a:r>
              <a:rPr lang="sl-SI" altLang="sl-SI">
                <a:latin typeface="Century Schoolbook" panose="02040604050505020304" pitchFamily="18" charset="0"/>
              </a:rPr>
              <a:t>Napisal ga je leta 1833 in ga objavil leto pozneje v prilogi lista Illyrisches Blatt. </a:t>
            </a:r>
          </a:p>
          <a:p>
            <a:pPr eaLnBrk="1" hangingPunct="1"/>
            <a:endParaRPr lang="sl-SI" altLang="sl-SI">
              <a:latin typeface="Century Schoolbook" panose="02040604050505020304" pitchFamily="18" charset="0"/>
            </a:endParaRPr>
          </a:p>
          <a:p>
            <a:pPr eaLnBrk="1" hangingPunct="1"/>
            <a:endParaRPr lang="sl-SI" altLang="sl-SI">
              <a:latin typeface="Century Schoolbook" panose="02040604050505020304" pitchFamily="18" charset="0"/>
            </a:endParaRPr>
          </a:p>
          <a:p>
            <a:pPr eaLnBrk="1" hangingPunct="1"/>
            <a:r>
              <a:rPr lang="sl-SI" altLang="sl-SI">
                <a:latin typeface="Century Schoolbook" panose="02040604050505020304" pitchFamily="18" charset="0"/>
              </a:rPr>
              <a:t>Z njegovim posvetilom </a:t>
            </a:r>
          </a:p>
          <a:p>
            <a:pPr eaLnBrk="1" hangingPunct="1"/>
            <a:r>
              <a:rPr lang="sl-SI" altLang="sl-SI">
                <a:latin typeface="Century Schoolbook" panose="02040604050505020304" pitchFamily="18" charset="0"/>
              </a:rPr>
              <a:t>Juliji je sprožil pravi </a:t>
            </a:r>
          </a:p>
          <a:p>
            <a:pPr eaLnBrk="1" hangingPunct="1"/>
            <a:r>
              <a:rPr lang="sl-SI" altLang="sl-SI">
                <a:latin typeface="Century Schoolbook" panose="02040604050505020304" pitchFamily="18" charset="0"/>
              </a:rPr>
              <a:t>škandal, zato ob natisu </a:t>
            </a:r>
          </a:p>
          <a:p>
            <a:pPr eaLnBrk="1" hangingPunct="1"/>
            <a:r>
              <a:rPr lang="sl-SI" altLang="sl-SI">
                <a:latin typeface="Century Schoolbook" panose="02040604050505020304" pitchFamily="18" charset="0"/>
              </a:rPr>
              <a:t>Poezij leta 1846 venec ne </a:t>
            </a:r>
          </a:p>
          <a:p>
            <a:pPr eaLnBrk="1" hangingPunct="1"/>
            <a:r>
              <a:rPr lang="sl-SI" altLang="sl-SI">
                <a:latin typeface="Century Schoolbook" panose="02040604050505020304" pitchFamily="18" charset="0"/>
              </a:rPr>
              <a:t>bi mogel skozi cenzuro, a je</a:t>
            </a:r>
          </a:p>
          <a:p>
            <a:pPr eaLnBrk="1" hangingPunct="1"/>
            <a:r>
              <a:rPr lang="sl-SI" altLang="sl-SI">
                <a:latin typeface="Century Schoolbook" panose="02040604050505020304" pitchFamily="18" charset="0"/>
              </a:rPr>
              <a:t> Prešeren skupaj s </a:t>
            </a:r>
          </a:p>
          <a:p>
            <a:pPr eaLnBrk="1" hangingPunct="1"/>
            <a:r>
              <a:rPr lang="sl-SI" altLang="sl-SI">
                <a:latin typeface="Century Schoolbook" panose="02040604050505020304" pitchFamily="18" charset="0"/>
              </a:rPr>
              <a:t>tiskarjem Blaznikom </a:t>
            </a:r>
          </a:p>
          <a:p>
            <a:pPr eaLnBrk="1" hangingPunct="1"/>
            <a:r>
              <a:rPr lang="sl-SI" altLang="sl-SI">
                <a:latin typeface="Century Schoolbook" panose="02040604050505020304" pitchFamily="18" charset="0"/>
              </a:rPr>
              <a:t>natisnil del naklade z </a:t>
            </a:r>
          </a:p>
          <a:p>
            <a:pPr eaLnBrk="1" hangingPunct="1"/>
            <a:r>
              <a:rPr lang="sl-SI" altLang="sl-SI">
                <a:latin typeface="Century Schoolbook" panose="02040604050505020304" pitchFamily="18" charset="0"/>
              </a:rPr>
              <a:t>originalnim posvetilom.</a:t>
            </a:r>
            <a:endParaRPr lang="en-GB" altLang="sl-SI">
              <a:latin typeface="Century Schoolbook" panose="02040604050505020304" pitchFamily="18" charset="0"/>
            </a:endParaRPr>
          </a:p>
        </p:txBody>
      </p:sp>
      <p:pic>
        <p:nvPicPr>
          <p:cNvPr id="14339" name="Picture 2" descr="Slika:Illyrisches Blatt.jpg">
            <a:extLst>
              <a:ext uri="{FF2B5EF4-FFF2-40B4-BE49-F238E27FC236}">
                <a16:creationId xmlns:a16="http://schemas.microsoft.com/office/drawing/2014/main" id="{F072331D-3718-4F54-A7E4-5B69393F4C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2492375"/>
            <a:ext cx="4660900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>
            <a:extLst>
              <a:ext uri="{FF2B5EF4-FFF2-40B4-BE49-F238E27FC236}">
                <a16:creationId xmlns:a16="http://schemas.microsoft.com/office/drawing/2014/main" id="{1101445B-7329-4E00-BEA8-230429457E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33375"/>
            <a:ext cx="3716337" cy="499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ravokotnik 2">
            <a:extLst>
              <a:ext uri="{FF2B5EF4-FFF2-40B4-BE49-F238E27FC236}">
                <a16:creationId xmlns:a16="http://schemas.microsoft.com/office/drawing/2014/main" id="{0C9CDAA0-E152-4FDC-82B4-785A04DAA5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404813"/>
            <a:ext cx="4572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b="1" i="1">
                <a:latin typeface="Century Schoolbook" panose="02040604050505020304" pitchFamily="18" charset="0"/>
              </a:rPr>
              <a:t>P</a:t>
            </a:r>
            <a:r>
              <a:rPr lang="sl-SI" altLang="sl-SI" i="1">
                <a:latin typeface="Century Schoolbook" panose="02040604050505020304" pitchFamily="18" charset="0"/>
              </a:rPr>
              <a:t>oet tvoj nov Slovencam venec vije,</a:t>
            </a:r>
            <a:br>
              <a:rPr lang="sl-SI" altLang="sl-SI">
                <a:latin typeface="Century Schoolbook" panose="02040604050505020304" pitchFamily="18" charset="0"/>
              </a:rPr>
            </a:br>
            <a:r>
              <a:rPr lang="sl-SI" altLang="sl-SI" b="1" i="1">
                <a:latin typeface="Century Schoolbook" panose="02040604050505020304" pitchFamily="18" charset="0"/>
              </a:rPr>
              <a:t>R</a:t>
            </a:r>
            <a:r>
              <a:rPr lang="sl-SI" altLang="sl-SI" i="1">
                <a:latin typeface="Century Schoolbook" panose="02040604050505020304" pitchFamily="18" charset="0"/>
              </a:rPr>
              <a:t>an mojih bo spomin in tvoje hvale,</a:t>
            </a:r>
            <a:br>
              <a:rPr lang="sl-SI" altLang="sl-SI">
                <a:latin typeface="Century Schoolbook" panose="02040604050505020304" pitchFamily="18" charset="0"/>
              </a:rPr>
            </a:br>
            <a:r>
              <a:rPr lang="sl-SI" altLang="sl-SI" b="1" i="1">
                <a:latin typeface="Century Schoolbook" panose="02040604050505020304" pitchFamily="18" charset="0"/>
              </a:rPr>
              <a:t>I</a:t>
            </a:r>
            <a:r>
              <a:rPr lang="sl-SI" altLang="sl-SI" i="1">
                <a:latin typeface="Century Schoolbook" panose="02040604050505020304" pitchFamily="18" charset="0"/>
              </a:rPr>
              <a:t>z sŕca svoje so kalí pognale</a:t>
            </a:r>
            <a:br>
              <a:rPr lang="sl-SI" altLang="sl-SI">
                <a:latin typeface="Century Schoolbook" panose="02040604050505020304" pitchFamily="18" charset="0"/>
              </a:rPr>
            </a:br>
            <a:r>
              <a:rPr lang="sl-SI" altLang="sl-SI" b="1" i="1">
                <a:latin typeface="Century Schoolbook" panose="02040604050505020304" pitchFamily="18" charset="0"/>
              </a:rPr>
              <a:t>M</a:t>
            </a:r>
            <a:r>
              <a:rPr lang="sl-SI" altLang="sl-SI" i="1">
                <a:latin typeface="Century Schoolbook" panose="02040604050505020304" pitchFamily="18" charset="0"/>
              </a:rPr>
              <a:t>okrócvetéče rož'ce poezije.</a:t>
            </a:r>
          </a:p>
          <a:p>
            <a:pPr eaLnBrk="1" hangingPunct="1"/>
            <a:endParaRPr lang="sl-SI" altLang="sl-SI" b="1" i="1">
              <a:latin typeface="Century Schoolbook" panose="02040604050505020304" pitchFamily="18" charset="0"/>
            </a:endParaRPr>
          </a:p>
          <a:p>
            <a:pPr eaLnBrk="1" hangingPunct="1"/>
            <a:r>
              <a:rPr lang="sl-SI" altLang="sl-SI" b="1" i="1">
                <a:latin typeface="Century Schoolbook" panose="02040604050505020304" pitchFamily="18" charset="0"/>
              </a:rPr>
              <a:t>I</a:t>
            </a:r>
            <a:r>
              <a:rPr lang="sl-SI" altLang="sl-SI" i="1">
                <a:latin typeface="Century Schoolbook" panose="02040604050505020304" pitchFamily="18" charset="0"/>
              </a:rPr>
              <a:t>z krajov niso,ki v njih sonce sije;</a:t>
            </a:r>
            <a:br>
              <a:rPr lang="sl-SI" altLang="sl-SI" i="1">
                <a:latin typeface="Century Schoolbook" panose="02040604050505020304" pitchFamily="18" charset="0"/>
              </a:rPr>
            </a:br>
            <a:r>
              <a:rPr lang="sl-SI" altLang="sl-SI" b="1" i="1">
                <a:latin typeface="Century Schoolbook" panose="02040604050505020304" pitchFamily="18" charset="0"/>
              </a:rPr>
              <a:t>C</a:t>
            </a:r>
            <a:r>
              <a:rPr lang="sl-SI" altLang="sl-SI" i="1">
                <a:latin typeface="Century Schoolbook" panose="02040604050505020304" pitchFamily="18" charset="0"/>
              </a:rPr>
              <a:t>el čas so blagih sapic pogrešvále,</a:t>
            </a:r>
            <a:br>
              <a:rPr lang="sl-SI" altLang="sl-SI" i="1">
                <a:latin typeface="Century Schoolbook" panose="02040604050505020304" pitchFamily="18" charset="0"/>
              </a:rPr>
            </a:br>
            <a:r>
              <a:rPr lang="sl-SI" altLang="sl-SI" b="1" i="1">
                <a:latin typeface="Century Schoolbook" panose="02040604050505020304" pitchFamily="18" charset="0"/>
              </a:rPr>
              <a:t>O</a:t>
            </a:r>
            <a:r>
              <a:rPr lang="sl-SI" altLang="sl-SI" i="1">
                <a:latin typeface="Century Schoolbook" panose="02040604050505020304" pitchFamily="18" charset="0"/>
              </a:rPr>
              <a:t>bdajale so utrjene jih skale,</a:t>
            </a:r>
            <a:br>
              <a:rPr lang="sl-SI" altLang="sl-SI" i="1">
                <a:latin typeface="Century Schoolbook" panose="02040604050505020304" pitchFamily="18" charset="0"/>
              </a:rPr>
            </a:br>
            <a:r>
              <a:rPr lang="sl-SI" altLang="sl-SI" b="1" i="1">
                <a:latin typeface="Century Schoolbook" panose="02040604050505020304" pitchFamily="18" charset="0"/>
              </a:rPr>
              <a:t>V</a:t>
            </a:r>
            <a:r>
              <a:rPr lang="sl-SI" altLang="sl-SI" i="1">
                <a:latin typeface="Century Schoolbook" panose="02040604050505020304" pitchFamily="18" charset="0"/>
              </a:rPr>
              <a:t>iharjov jeznih mrzle domačije.</a:t>
            </a:r>
          </a:p>
          <a:p>
            <a:pPr eaLnBrk="1" hangingPunct="1"/>
            <a:endParaRPr lang="sl-SI" altLang="sl-SI" i="1">
              <a:latin typeface="Century Schoolbook" panose="02040604050505020304" pitchFamily="18" charset="0"/>
            </a:endParaRPr>
          </a:p>
          <a:p>
            <a:pPr eaLnBrk="1" hangingPunct="1"/>
            <a:r>
              <a:rPr lang="sl-SI" altLang="sl-SI" b="1" i="1">
                <a:latin typeface="Century Schoolbook" panose="02040604050505020304" pitchFamily="18" charset="0"/>
              </a:rPr>
              <a:t>I</a:t>
            </a:r>
            <a:r>
              <a:rPr lang="sl-SI" altLang="sl-SI" i="1">
                <a:latin typeface="Century Schoolbook" panose="02040604050505020304" pitchFamily="18" charset="0"/>
              </a:rPr>
              <a:t>zdíhljeji, solzé so jih redile,</a:t>
            </a:r>
            <a:br>
              <a:rPr lang="sl-SI" altLang="sl-SI" i="1">
                <a:latin typeface="Century Schoolbook" panose="02040604050505020304" pitchFamily="18" charset="0"/>
              </a:rPr>
            </a:br>
            <a:r>
              <a:rPr lang="sl-SI" altLang="sl-SI" b="1" i="1">
                <a:latin typeface="Century Schoolbook" panose="02040604050505020304" pitchFamily="18" charset="0"/>
              </a:rPr>
              <a:t>J</a:t>
            </a:r>
            <a:r>
              <a:rPr lang="sl-SI" altLang="sl-SI" i="1">
                <a:latin typeface="Century Schoolbook" panose="02040604050505020304" pitchFamily="18" charset="0"/>
              </a:rPr>
              <a:t>im moč so dale rasti neveselo,</a:t>
            </a:r>
            <a:br>
              <a:rPr lang="sl-SI" altLang="sl-SI" i="1">
                <a:latin typeface="Century Schoolbook" panose="02040604050505020304" pitchFamily="18" charset="0"/>
              </a:rPr>
            </a:br>
            <a:r>
              <a:rPr lang="sl-SI" altLang="sl-SI" b="1" i="1">
                <a:latin typeface="Century Schoolbook" panose="02040604050505020304" pitchFamily="18" charset="0"/>
              </a:rPr>
              <a:t>U</a:t>
            </a:r>
            <a:r>
              <a:rPr lang="sl-SI" altLang="sl-SI" i="1">
                <a:latin typeface="Century Schoolbook" panose="02040604050505020304" pitchFamily="18" charset="0"/>
              </a:rPr>
              <a:t>r temnih so zatirale jih sile.</a:t>
            </a:r>
          </a:p>
          <a:p>
            <a:pPr eaLnBrk="1" hangingPunct="1"/>
            <a:endParaRPr lang="sl-SI" altLang="sl-SI" i="1">
              <a:latin typeface="Century Schoolbook" panose="02040604050505020304" pitchFamily="18" charset="0"/>
            </a:endParaRPr>
          </a:p>
          <a:p>
            <a:pPr eaLnBrk="1" hangingPunct="1"/>
            <a:r>
              <a:rPr lang="sl-SI" altLang="sl-SI" b="1" i="1">
                <a:latin typeface="Century Schoolbook" panose="02040604050505020304" pitchFamily="18" charset="0"/>
              </a:rPr>
              <a:t>L</a:t>
            </a:r>
            <a:r>
              <a:rPr lang="sl-SI" altLang="sl-SI" i="1">
                <a:latin typeface="Century Schoolbook" panose="02040604050505020304" pitchFamily="18" charset="0"/>
              </a:rPr>
              <a:t>ej! torej je bledó njih cvetje velo,</a:t>
            </a:r>
            <a:br>
              <a:rPr lang="sl-SI" altLang="sl-SI" i="1">
                <a:latin typeface="Century Schoolbook" panose="02040604050505020304" pitchFamily="18" charset="0"/>
              </a:rPr>
            </a:br>
            <a:r>
              <a:rPr lang="sl-SI" altLang="sl-SI" b="1" i="1">
                <a:latin typeface="Century Schoolbook" panose="02040604050505020304" pitchFamily="18" charset="0"/>
              </a:rPr>
              <a:t>J</a:t>
            </a:r>
            <a:r>
              <a:rPr lang="sl-SI" altLang="sl-SI" i="1">
                <a:latin typeface="Century Schoolbook" panose="02040604050505020304" pitchFamily="18" charset="0"/>
              </a:rPr>
              <a:t>im iz oči tí pošlji žarke mile,</a:t>
            </a:r>
            <a:br>
              <a:rPr lang="sl-SI" altLang="sl-SI" i="1">
                <a:latin typeface="Century Schoolbook" panose="02040604050505020304" pitchFamily="18" charset="0"/>
              </a:rPr>
            </a:br>
            <a:r>
              <a:rPr lang="sl-SI" altLang="sl-SI" b="1" i="1">
                <a:latin typeface="Century Schoolbook" panose="02040604050505020304" pitchFamily="18" charset="0"/>
              </a:rPr>
              <a:t>I</a:t>
            </a:r>
            <a:r>
              <a:rPr lang="sl-SI" altLang="sl-SI" i="1">
                <a:latin typeface="Century Schoolbook" panose="02040604050505020304" pitchFamily="18" charset="0"/>
              </a:rPr>
              <a:t>n gnale bodo nov cvet bolj veselo. </a:t>
            </a:r>
          </a:p>
        </p:txBody>
      </p:sp>
      <p:sp>
        <p:nvSpPr>
          <p:cNvPr id="15364" name="Pravokotnik 3">
            <a:extLst>
              <a:ext uri="{FF2B5EF4-FFF2-40B4-BE49-F238E27FC236}">
                <a16:creationId xmlns:a16="http://schemas.microsoft.com/office/drawing/2014/main" id="{0EA674D6-63E9-43E0-AC61-01F8C474EE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5805488"/>
            <a:ext cx="7416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>
                <a:latin typeface="Century Schoolbook" panose="02040604050505020304" pitchFamily="18" charset="0"/>
                <a:hlinkClick r:id="rId3"/>
              </a:rPr>
              <a:t>http://www.preseren.net/slo/3_poezije/77_magistrale.asp</a:t>
            </a:r>
            <a:endParaRPr lang="en-GB" altLang="sl-SI">
              <a:latin typeface="Century Schoolbook" panose="02040604050505020304" pitchFamily="18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>
            <a:extLst>
              <a:ext uri="{FF2B5EF4-FFF2-40B4-BE49-F238E27FC236}">
                <a16:creationId xmlns:a16="http://schemas.microsoft.com/office/drawing/2014/main" id="{74122631-B747-4F16-9EB2-8371E97447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549275"/>
            <a:ext cx="6840537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>
                <a:latin typeface="Century Schoolbook" panose="02040604050505020304" pitchFamily="18" charset="0"/>
              </a:rPr>
              <a:t>Prešeren je leta 1847 izdal cikel Ljubeznjenih sonetov v katerem je v 6. sonetu izdal notranji akrostih in tako prelisičil cenzorje.</a:t>
            </a:r>
            <a:endParaRPr lang="en-GB" altLang="sl-SI">
              <a:latin typeface="Century Schoolbook" panose="02040604050505020304" pitchFamily="18" charset="0"/>
            </a:endParaRPr>
          </a:p>
        </p:txBody>
      </p:sp>
      <p:sp>
        <p:nvSpPr>
          <p:cNvPr id="3" name="Pravokotnik 2">
            <a:extLst>
              <a:ext uri="{FF2B5EF4-FFF2-40B4-BE49-F238E27FC236}">
                <a16:creationId xmlns:a16="http://schemas.microsoft.com/office/drawing/2014/main" id="{9F5F9550-942B-48E3-ACE6-B4614AC3D5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8538" y="1341438"/>
            <a:ext cx="4572000" cy="332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br>
              <a:rPr lang="sl-SI" altLang="sl-SI">
                <a:latin typeface="Century Schoolbook" panose="02040604050505020304" pitchFamily="18" charset="0"/>
              </a:rPr>
            </a:br>
            <a:r>
              <a:rPr lang="sl-SI" altLang="sl-SI" sz="2000" b="1" i="1">
                <a:latin typeface="Century Schoolbook" panose="02040604050505020304" pitchFamily="18" charset="0"/>
              </a:rPr>
              <a:t>J</a:t>
            </a:r>
            <a:r>
              <a:rPr lang="sl-SI" altLang="sl-SI" i="1">
                <a:latin typeface="Century Schoolbook" panose="02040604050505020304" pitchFamily="18" charset="0"/>
              </a:rPr>
              <a:t>e od veselga časa teklo leto,</a:t>
            </a:r>
            <a:br>
              <a:rPr lang="sl-SI" altLang="sl-SI">
                <a:latin typeface="Century Schoolbook" panose="02040604050505020304" pitchFamily="18" charset="0"/>
              </a:rPr>
            </a:br>
            <a:r>
              <a:rPr lang="sl-SI" altLang="sl-SI" i="1">
                <a:latin typeface="Century Schoolbook" panose="02040604050505020304" pitchFamily="18" charset="0"/>
              </a:rPr>
              <a:t>kar v Betlehem</a:t>
            </a:r>
            <a:r>
              <a:rPr lang="sl-SI" altLang="sl-SI" sz="2000" b="1" i="1">
                <a:latin typeface="Century Schoolbook" panose="02040604050505020304" pitchFamily="18" charset="0"/>
              </a:rPr>
              <a:t>u</a:t>
            </a:r>
            <a:r>
              <a:rPr lang="sl-SI" altLang="sl-SI" i="1">
                <a:latin typeface="Century Schoolbook" panose="02040604050505020304" pitchFamily="18" charset="0"/>
              </a:rPr>
              <a:t> angelcov hozana</a:t>
            </a:r>
            <a:br>
              <a:rPr lang="sl-SI" altLang="sl-SI">
                <a:latin typeface="Century Schoolbook" panose="02040604050505020304" pitchFamily="18" charset="0"/>
              </a:rPr>
            </a:br>
            <a:r>
              <a:rPr lang="sl-SI" altLang="sl-SI" i="1">
                <a:latin typeface="Century Schoolbook" panose="02040604050505020304" pitchFamily="18" charset="0"/>
              </a:rPr>
              <a:t>je oznani</a:t>
            </a:r>
            <a:r>
              <a:rPr lang="sl-SI" altLang="sl-SI" sz="2000" b="1" i="1">
                <a:latin typeface="Century Schoolbook" panose="02040604050505020304" pitchFamily="18" charset="0"/>
              </a:rPr>
              <a:t>l</a:t>
            </a:r>
            <a:r>
              <a:rPr lang="sl-SI" altLang="sl-SI" i="1">
                <a:latin typeface="Century Schoolbook" panose="02040604050505020304" pitchFamily="18" charset="0"/>
              </a:rPr>
              <a:t>a, de je noč končana,</a:t>
            </a:r>
            <a:br>
              <a:rPr lang="sl-SI" altLang="sl-SI">
                <a:latin typeface="Century Schoolbook" panose="02040604050505020304" pitchFamily="18" charset="0"/>
              </a:rPr>
            </a:br>
            <a:r>
              <a:rPr lang="sl-SI" altLang="sl-SI" i="1">
                <a:latin typeface="Century Schoolbook" panose="02040604050505020304" pitchFamily="18" charset="0"/>
              </a:rPr>
              <a:t>dvakrat devetsto tr</a:t>
            </a:r>
            <a:r>
              <a:rPr lang="sl-SI" altLang="sl-SI" sz="2000" b="1" i="1">
                <a:latin typeface="Century Schoolbook" panose="02040604050505020304" pitchFamily="18" charset="0"/>
              </a:rPr>
              <a:t>i</a:t>
            </a:r>
            <a:r>
              <a:rPr lang="sl-SI" altLang="sl-SI" i="1">
                <a:latin typeface="Century Schoolbook" panose="02040604050505020304" pitchFamily="18" charset="0"/>
              </a:rPr>
              <a:t>intrideseto.</a:t>
            </a:r>
          </a:p>
          <a:p>
            <a:pPr eaLnBrk="1" hangingPunct="1"/>
            <a:endParaRPr lang="sl-SI" altLang="sl-SI" i="1">
              <a:latin typeface="Century Schoolbook" panose="02040604050505020304" pitchFamily="18" charset="0"/>
            </a:endParaRPr>
          </a:p>
          <a:p>
            <a:pPr eaLnBrk="1" hangingPunct="1"/>
            <a:r>
              <a:rPr lang="sl-SI" altLang="sl-SI" i="1">
                <a:latin typeface="Century Schoolbook" panose="02040604050505020304" pitchFamily="18" charset="0"/>
              </a:rPr>
              <a:t>Bil velki teden </a:t>
            </a:r>
            <a:r>
              <a:rPr lang="sl-SI" altLang="sl-SI" sz="2000" b="1" i="1">
                <a:latin typeface="Century Schoolbook" panose="02040604050505020304" pitchFamily="18" charset="0"/>
              </a:rPr>
              <a:t>j</a:t>
            </a:r>
            <a:r>
              <a:rPr lang="sl-SI" altLang="sl-SI" i="1">
                <a:latin typeface="Century Schoolbook" panose="02040604050505020304" pitchFamily="18" charset="0"/>
              </a:rPr>
              <a:t>e; v saboto sveto,</a:t>
            </a:r>
            <a:br>
              <a:rPr lang="sl-SI" altLang="sl-SI" i="1">
                <a:latin typeface="Century Schoolbook" panose="02040604050505020304" pitchFamily="18" charset="0"/>
              </a:rPr>
            </a:br>
            <a:r>
              <a:rPr lang="sl-SI" altLang="sl-SI" i="1">
                <a:latin typeface="Century Schoolbook" panose="02040604050505020304" pitchFamily="18" charset="0"/>
              </a:rPr>
              <a:t>ko vabi môlit božji grob kristj</a:t>
            </a:r>
            <a:r>
              <a:rPr lang="sl-SI" altLang="sl-SI" sz="2000" b="1" i="1">
                <a:latin typeface="Century Schoolbook" panose="02040604050505020304" pitchFamily="18" charset="0"/>
              </a:rPr>
              <a:t>a</a:t>
            </a:r>
            <a:r>
              <a:rPr lang="sl-SI" altLang="sl-SI" i="1">
                <a:latin typeface="Century Schoolbook" panose="02040604050505020304" pitchFamily="18" charset="0"/>
              </a:rPr>
              <a:t>na,</a:t>
            </a:r>
            <a:br>
              <a:rPr lang="sl-SI" altLang="sl-SI" i="1">
                <a:latin typeface="Century Schoolbook" panose="02040604050505020304" pitchFamily="18" charset="0"/>
              </a:rPr>
            </a:br>
            <a:r>
              <a:rPr lang="sl-SI" altLang="sl-SI" i="1">
                <a:latin typeface="Century Schoolbook" panose="02040604050505020304" pitchFamily="18" charset="0"/>
              </a:rPr>
              <a:t>po cerkvah tvojih hodil sem, Ljubljana!</a:t>
            </a:r>
            <a:br>
              <a:rPr lang="sl-SI" altLang="sl-SI" i="1">
                <a:latin typeface="Century Schoolbook" panose="02040604050505020304" pitchFamily="18" charset="0"/>
              </a:rPr>
            </a:br>
            <a:r>
              <a:rPr lang="sl-SI" altLang="sl-SI" i="1">
                <a:latin typeface="Century Schoolbook" panose="02040604050505020304" pitchFamily="18" charset="0"/>
              </a:rPr>
              <a:t>v Trnovo, tje sem uro šel deséto.</a:t>
            </a:r>
          </a:p>
          <a:p>
            <a:pPr eaLnBrk="1" hangingPunct="1"/>
            <a:endParaRPr lang="sl-SI" altLang="sl-SI" i="1">
              <a:latin typeface="Century Schoolbook" panose="02040604050505020304" pitchFamily="18" charset="0"/>
            </a:endParaRPr>
          </a:p>
        </p:txBody>
      </p:sp>
      <p:sp>
        <p:nvSpPr>
          <p:cNvPr id="14" name="Pravokotnik 13">
            <a:extLst>
              <a:ext uri="{FF2B5EF4-FFF2-40B4-BE49-F238E27FC236}">
                <a16:creationId xmlns:a16="http://schemas.microsoft.com/office/drawing/2014/main" id="{9E34FA44-4F96-4E75-B7C4-3E8972B3F4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513" y="4437063"/>
            <a:ext cx="4572000" cy="277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sz="2000" b="1" i="1">
                <a:latin typeface="Century Schoolbook" panose="02040604050505020304" pitchFamily="18" charset="0"/>
              </a:rPr>
              <a:t>J</a:t>
            </a:r>
            <a:r>
              <a:rPr lang="sl-SI" altLang="sl-SI" i="1">
                <a:solidFill>
                  <a:schemeClr val="bg1"/>
                </a:solidFill>
                <a:latin typeface="Century Schoolbook" panose="02040604050505020304" pitchFamily="18" charset="0"/>
              </a:rPr>
              <a:t>e od veselga časa teklo leto,</a:t>
            </a:r>
            <a:br>
              <a:rPr lang="sl-SI" altLang="sl-SI">
                <a:solidFill>
                  <a:schemeClr val="bg1"/>
                </a:solidFill>
                <a:latin typeface="Century Schoolbook" panose="02040604050505020304" pitchFamily="18" charset="0"/>
              </a:rPr>
            </a:br>
            <a:r>
              <a:rPr lang="sl-SI" altLang="sl-SI" i="1">
                <a:solidFill>
                  <a:schemeClr val="bg1"/>
                </a:solidFill>
                <a:latin typeface="Century Schoolbook" panose="02040604050505020304" pitchFamily="18" charset="0"/>
              </a:rPr>
              <a:t>kar v Betlehem</a:t>
            </a:r>
            <a:r>
              <a:rPr lang="sl-SI" altLang="sl-SI" sz="2000" b="1" i="1">
                <a:latin typeface="Century Schoolbook" panose="02040604050505020304" pitchFamily="18" charset="0"/>
              </a:rPr>
              <a:t>u</a:t>
            </a:r>
            <a:r>
              <a:rPr lang="sl-SI" altLang="sl-SI" i="1">
                <a:latin typeface="Century Schoolbook" panose="02040604050505020304" pitchFamily="18" charset="0"/>
              </a:rPr>
              <a:t> </a:t>
            </a:r>
            <a:r>
              <a:rPr lang="sl-SI" altLang="sl-SI" i="1">
                <a:solidFill>
                  <a:schemeClr val="bg1"/>
                </a:solidFill>
                <a:latin typeface="Century Schoolbook" panose="02040604050505020304" pitchFamily="18" charset="0"/>
              </a:rPr>
              <a:t>angelcov hozana</a:t>
            </a:r>
            <a:br>
              <a:rPr lang="sl-SI" altLang="sl-SI">
                <a:solidFill>
                  <a:schemeClr val="bg1"/>
                </a:solidFill>
                <a:latin typeface="Century Schoolbook" panose="02040604050505020304" pitchFamily="18" charset="0"/>
              </a:rPr>
            </a:br>
            <a:r>
              <a:rPr lang="sl-SI" altLang="sl-SI" i="1">
                <a:solidFill>
                  <a:schemeClr val="bg1"/>
                </a:solidFill>
                <a:latin typeface="Century Schoolbook" panose="02040604050505020304" pitchFamily="18" charset="0"/>
              </a:rPr>
              <a:t>je oznani</a:t>
            </a:r>
            <a:r>
              <a:rPr lang="sl-SI" altLang="sl-SI" sz="2000" b="1" i="1">
                <a:latin typeface="Century Schoolbook" panose="02040604050505020304" pitchFamily="18" charset="0"/>
              </a:rPr>
              <a:t>l</a:t>
            </a:r>
            <a:r>
              <a:rPr lang="sl-SI" altLang="sl-SI" i="1">
                <a:solidFill>
                  <a:schemeClr val="bg1"/>
                </a:solidFill>
                <a:latin typeface="Century Schoolbook" panose="02040604050505020304" pitchFamily="18" charset="0"/>
              </a:rPr>
              <a:t>a, de je noč končana,</a:t>
            </a:r>
            <a:br>
              <a:rPr lang="sl-SI" altLang="sl-SI">
                <a:solidFill>
                  <a:schemeClr val="bg1"/>
                </a:solidFill>
                <a:latin typeface="Century Schoolbook" panose="02040604050505020304" pitchFamily="18" charset="0"/>
              </a:rPr>
            </a:br>
            <a:r>
              <a:rPr lang="sl-SI" altLang="sl-SI" i="1">
                <a:solidFill>
                  <a:schemeClr val="bg1"/>
                </a:solidFill>
                <a:latin typeface="Century Schoolbook" panose="02040604050505020304" pitchFamily="18" charset="0"/>
              </a:rPr>
              <a:t>dvakrat devetsto tr</a:t>
            </a:r>
            <a:r>
              <a:rPr lang="sl-SI" altLang="sl-SI" sz="2000" b="1" i="1">
                <a:latin typeface="Century Schoolbook" panose="02040604050505020304" pitchFamily="18" charset="0"/>
              </a:rPr>
              <a:t>i</a:t>
            </a:r>
            <a:r>
              <a:rPr lang="sl-SI" altLang="sl-SI" i="1">
                <a:solidFill>
                  <a:schemeClr val="bg1"/>
                </a:solidFill>
                <a:latin typeface="Century Schoolbook" panose="02040604050505020304" pitchFamily="18" charset="0"/>
              </a:rPr>
              <a:t>intrideseto.</a:t>
            </a:r>
          </a:p>
          <a:p>
            <a:pPr eaLnBrk="1" hangingPunct="1"/>
            <a:endParaRPr lang="sl-SI" altLang="sl-SI" i="1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pPr eaLnBrk="1" hangingPunct="1"/>
            <a:r>
              <a:rPr lang="sl-SI" altLang="sl-SI" i="1">
                <a:solidFill>
                  <a:schemeClr val="bg1"/>
                </a:solidFill>
                <a:latin typeface="Century Schoolbook" panose="02040604050505020304" pitchFamily="18" charset="0"/>
              </a:rPr>
              <a:t>Bil velki teden</a:t>
            </a:r>
            <a:r>
              <a:rPr lang="sl-SI" altLang="sl-SI" i="1">
                <a:latin typeface="Century Schoolbook" panose="02040604050505020304" pitchFamily="18" charset="0"/>
              </a:rPr>
              <a:t> </a:t>
            </a:r>
            <a:r>
              <a:rPr lang="sl-SI" altLang="sl-SI" sz="2000" b="1" i="1">
                <a:latin typeface="Century Schoolbook" panose="02040604050505020304" pitchFamily="18" charset="0"/>
              </a:rPr>
              <a:t>j</a:t>
            </a:r>
            <a:r>
              <a:rPr lang="sl-SI" altLang="sl-SI" i="1">
                <a:solidFill>
                  <a:schemeClr val="bg1"/>
                </a:solidFill>
                <a:latin typeface="Century Schoolbook" panose="02040604050505020304" pitchFamily="18" charset="0"/>
              </a:rPr>
              <a:t>e; v saboto sveto,</a:t>
            </a:r>
            <a:br>
              <a:rPr lang="sl-SI" altLang="sl-SI" i="1">
                <a:solidFill>
                  <a:schemeClr val="bg1"/>
                </a:solidFill>
                <a:latin typeface="Century Schoolbook" panose="02040604050505020304" pitchFamily="18" charset="0"/>
              </a:rPr>
            </a:br>
            <a:r>
              <a:rPr lang="sl-SI" altLang="sl-SI" i="1">
                <a:solidFill>
                  <a:schemeClr val="bg1"/>
                </a:solidFill>
                <a:latin typeface="Century Schoolbook" panose="02040604050505020304" pitchFamily="18" charset="0"/>
              </a:rPr>
              <a:t>ko vabi môlit božji grob kristj</a:t>
            </a:r>
            <a:r>
              <a:rPr lang="sl-SI" altLang="sl-SI" sz="2000" b="1" i="1">
                <a:latin typeface="Century Schoolbook" panose="02040604050505020304" pitchFamily="18" charset="0"/>
              </a:rPr>
              <a:t>a</a:t>
            </a:r>
            <a:r>
              <a:rPr lang="sl-SI" altLang="sl-SI" i="1">
                <a:solidFill>
                  <a:schemeClr val="bg1"/>
                </a:solidFill>
                <a:latin typeface="Century Schoolbook" panose="02040604050505020304" pitchFamily="18" charset="0"/>
              </a:rPr>
              <a:t>na,</a:t>
            </a:r>
            <a:br>
              <a:rPr lang="sl-SI" altLang="sl-SI" i="1">
                <a:solidFill>
                  <a:schemeClr val="bg1"/>
                </a:solidFill>
                <a:latin typeface="Century Schoolbook" panose="02040604050505020304" pitchFamily="18" charset="0"/>
              </a:rPr>
            </a:br>
            <a:r>
              <a:rPr lang="sl-SI" altLang="sl-SI" i="1">
                <a:solidFill>
                  <a:schemeClr val="bg1"/>
                </a:solidFill>
                <a:latin typeface="Century Schoolbook" panose="02040604050505020304" pitchFamily="18" charset="0"/>
              </a:rPr>
              <a:t>po cerkvah tvojih hodil sem, Ljubljana!</a:t>
            </a:r>
            <a:br>
              <a:rPr lang="sl-SI" altLang="sl-SI" i="1">
                <a:solidFill>
                  <a:schemeClr val="bg1"/>
                </a:solidFill>
                <a:latin typeface="Century Schoolbook" panose="02040604050505020304" pitchFamily="18" charset="0"/>
              </a:rPr>
            </a:br>
            <a:r>
              <a:rPr lang="sl-SI" altLang="sl-SI" i="1">
                <a:solidFill>
                  <a:schemeClr val="bg1"/>
                </a:solidFill>
                <a:latin typeface="Century Schoolbook" panose="02040604050505020304" pitchFamily="18" charset="0"/>
              </a:rPr>
              <a:t>v Trnovo, tje sem uro šel deséto.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ltana">
  <a:themeElements>
    <a:clrScheme name="Altan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ltan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ltan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ltana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0</TotalTime>
  <Words>834</Words>
  <Application>Microsoft Office PowerPoint</Application>
  <PresentationFormat>On-screen Show (4:3)</PresentationFormat>
  <Paragraphs>125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Century Schoolbook</vt:lpstr>
      <vt:lpstr>Courier New</vt:lpstr>
      <vt:lpstr>Wingdings</vt:lpstr>
      <vt:lpstr>Wingdings 2</vt:lpstr>
      <vt:lpstr>Altana</vt:lpstr>
      <vt:lpstr>France Prešeren in njegove ženske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2019-06-03T09:08:51Z</dcterms:created>
  <dcterms:modified xsi:type="dcterms:W3CDTF">2019-06-03T09:08:51Z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