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56E9BCA9-E2A5-4603-B78E-5B2DAAF7E9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B80CE7D6-0C4D-47DE-B1CB-E9CB6D7D06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98A35C-1F83-4A97-8B6B-254668E297A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C83DB97E-D195-43DC-A42F-893A4FA32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F9136972-F774-4B31-B506-75538E3C7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40798B2-6A5E-445D-906B-C1C09F916E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DACEE61-AEF9-4D55-83CF-92EF29403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CAA0C2-FFF7-4BA8-8CD8-A8EB11F8028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stranske slike 1">
            <a:extLst>
              <a:ext uri="{FF2B5EF4-FFF2-40B4-BE49-F238E27FC236}">
                <a16:creationId xmlns:a16="http://schemas.microsoft.com/office/drawing/2014/main" id="{0322D300-DF13-4D80-8A89-B1A88B3FEB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Ograda opomb 2">
            <a:extLst>
              <a:ext uri="{FF2B5EF4-FFF2-40B4-BE49-F238E27FC236}">
                <a16:creationId xmlns:a16="http://schemas.microsoft.com/office/drawing/2014/main" id="{AC1ED9B3-C103-4279-9A18-0AA4E025F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9220" name="Ograda številke diapozitiva 3">
            <a:extLst>
              <a:ext uri="{FF2B5EF4-FFF2-40B4-BE49-F238E27FC236}">
                <a16:creationId xmlns:a16="http://schemas.microsoft.com/office/drawing/2014/main" id="{898D4132-B07F-4AD4-BEAD-1B20546D8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FC84E7-BEA9-430C-9398-8AA9DB4ECEE3}" type="slidenum">
              <a:rPr lang="sl-SI" altLang="sl-SI"/>
              <a:pPr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D9645E5-CC8F-4DCE-9BB7-6C1E6961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FD478-9396-4BB1-9F13-54F54C5784F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55315CC-6C1A-4DCF-B8C0-9D826714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3CEF91D-422A-4B99-B370-7901CBF1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89E27-90E5-46BA-B907-B158FEB43C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581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B88DF96-A41B-4A3E-A0FD-A6D928A3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B443-8406-4827-9636-541AA15133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22EDCBD-D367-44B6-B0B3-D301D1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A61233B-8300-40B1-B61A-C1B32816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5C1EB-94B9-49EA-908F-50BF57B9CE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515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519CE2B-A9E9-433C-88F9-B4EAFE25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28A0-C925-4A41-811D-1449E06A69B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6EBF42D-AE6C-44FF-9578-C94B29B6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19C322D-D5D3-4314-8A29-8812F8C4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07051-5E9F-44BF-B03A-24C4A83F5B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611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8C98FF3-177D-44ED-AF21-64168424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0D1A-A2FD-429C-9CEF-5E9E7233D1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2B84ADC-AB6E-4DEF-ACC8-FB410612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61196D8-90F8-4E13-8047-4765D85D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210DE-AAE9-4E47-BB82-B57544F7E1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840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EFFE09A-AC77-48F6-849E-7E5E134E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2520-1EAB-4A0C-B644-2D8F358C6EC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B1AEBC-FDBA-4160-84A3-48679C4B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F599DF9-D3C2-40C6-BC01-346420E5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8D7F3-8B01-4F8F-94A0-CC47C9275C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986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4286AA5-5C6B-4EDA-B87D-E470C32A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FF73-FE8B-49AB-941D-799468CC891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42A47AB-ACFA-40A8-89CF-6CAA4A08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5345CFE-AA75-466C-96CA-B1D5B32A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75ABF-D190-4AE7-84F3-1BD0764FFD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411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89B9E0C4-A70F-4A86-8D51-51B3378F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BCC2-65B2-4556-9479-9CB331D5A57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93401F2-34E4-493F-8708-1578730B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371774E3-0826-43B0-B291-F7F8D9D5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08A2B-FB9A-4BB5-A324-06BC5B0F5C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559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33A4ED0-2FC2-46A7-B84A-5539321C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5D14-20E9-4A42-8245-8B54A50024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89D6B11-42F6-41D0-82D1-3E3A10DE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FD8F420E-9798-4D4F-BEAA-179A5C91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99DF2-F30B-44B8-BBC0-7601ADF2AA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111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D07DF6C2-D2C1-4390-A7D2-3B762F84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C179-5D4D-4FB5-AA94-35E34E8112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256189DA-C22B-4E56-B9AD-D2C5D3F5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6F60ECCA-1D86-42BC-91A7-59D94B28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2B3CD-819D-4DA6-9675-07B9BF1E2A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9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D01C471-63C9-4BBA-89BF-569CFAE5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C4EC-7B69-4CC9-B6A9-24B8D33646D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69ABB17-3C40-4CCA-BB05-454ED266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15A8560-101D-4555-8986-84C0248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8181-4A59-41EA-A8BD-FCCB070714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10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6CC2BE1-2D64-43AC-B9A7-557D89A7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9309-68AE-4D2E-BE63-9D779380E4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CF90BF6-1148-4A64-8BDD-B1264DFA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70EB9FF-BBBD-4C50-B77C-404DFA7D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5C5A3-A226-4C70-9551-2530095CBA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395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20F87D2-0073-448D-A15C-B6128022ED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921D6894-EF43-4EF3-B1EB-E0845B144D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D440250-8AD6-4237-8E6E-A639705F7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26722-DA7C-47F8-B3A1-EA765E36976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F67AF38-3925-403B-807C-1C306739B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4D01412-06B4-4ED1-818F-99A81E28F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5259BAC-309C-4761-A7EE-9990CC43829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38586-51B7-4F18-974F-4367C9B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D3E2B4AD-0754-4593-B009-A1E17258BFC0}"/>
              </a:ext>
            </a:extLst>
          </p:cNvPr>
          <p:cNvSpPr/>
          <p:nvPr/>
        </p:nvSpPr>
        <p:spPr>
          <a:xfrm rot="2297128">
            <a:off x="-834879" y="958368"/>
            <a:ext cx="5643602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FRANCE</a:t>
            </a:r>
            <a:r>
              <a:rPr lang="sl-SI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sl-SI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PREŠEREN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0479A90D-4AD0-41BA-B949-B18C307E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9F0B207D-DD45-4234-80C7-6B15A427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0"/>
            <a:ext cx="2500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6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France Prešeren se je rodil leta 1800 tretjega decembra v Vrbi na gorenjskem. </a:t>
            </a:r>
          </a:p>
          <a:p>
            <a:r>
              <a:rPr lang="sl-SI" altLang="sl-SI" sz="16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Živel je v ugledni družini in tudi zelo veliki kmetiji.</a:t>
            </a:r>
          </a:p>
          <a:p>
            <a:r>
              <a:rPr lang="sl-SI" altLang="sl-SI" sz="16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Šel je na ljudsko šolo kjer je bil zapisan kot odličnjak v zlato knjigo. Izobraževanje je nato začel v Ljubljani , kjer je šel na </a:t>
            </a:r>
            <a:r>
              <a:rPr lang="sl-SI" altLang="sl-SI" sz="16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gimnazi</a:t>
            </a:r>
            <a:r>
              <a:rPr lang="sl-SI" altLang="sl-SI" sz="16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sl-SI" altLang="sl-SI" sz="1600" b="1">
                <a:ea typeface="Calibri" panose="020F0502020204030204" pitchFamily="34" charset="0"/>
                <a:cs typeface="Times New Roman" panose="02020603050405020304" pitchFamily="18" charset="0"/>
              </a:rPr>
              <a:t>. Zaključil </a:t>
            </a:r>
            <a:r>
              <a:rPr lang="sl-SI" altLang="sl-SI" sz="16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 tudi </a:t>
            </a:r>
            <a:r>
              <a:rPr lang="sl-SI" altLang="sl-SI" sz="16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dva letni</a:t>
            </a:r>
            <a:r>
              <a:rPr lang="sl-SI" altLang="sl-SI" sz="1600" b="1">
                <a:ea typeface="Calibri" panose="020F0502020204030204" pitchFamily="34" charset="0"/>
                <a:cs typeface="Times New Roman" panose="02020603050405020304" pitchFamily="18" charset="0"/>
              </a:rPr>
              <a:t>ka tako </a:t>
            </a:r>
            <a:r>
              <a:rPr lang="sl-SI" altLang="sl-SI" sz="16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imenovan</a:t>
            </a:r>
            <a:r>
              <a:rPr lang="sl-SI" altLang="sl-SI" sz="16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filozofije in </a:t>
            </a:r>
            <a:r>
              <a:rPr lang="sl-SI" altLang="sl-SI" sz="16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odpravil </a:t>
            </a:r>
            <a:r>
              <a:rPr lang="sl-SI" altLang="sl-SI" sz="1600" b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sl-SI" altLang="sl-SI" sz="16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Dunaj da bi </a:t>
            </a:r>
            <a:r>
              <a:rPr lang="sl-SI" altLang="sl-SI" sz="16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študiral Prav</a:t>
            </a:r>
            <a:r>
              <a:rPr lang="sl-SI" altLang="sl-SI" sz="1600" b="1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l-SI" altLang="sl-SI" sz="16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l-SI" altLang="sl-SI" sz="24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4F3D7AC2-F347-46DA-BEB8-0A8A8EF4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b="24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4EC36EC-00A2-4EE8-9488-4A66DAADE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173038"/>
            <a:ext cx="17145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Zelo se je navezal na profesorja </a:t>
            </a:r>
            <a:r>
              <a:rPr lang="sl-SI" altLang="sl-SI" sz="240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Matijo Čop, </a:t>
            </a:r>
            <a:r>
              <a:rPr lang="sl-SI" altLang="sl-SI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 je poznal romantično književnost in miselnost. </a:t>
            </a:r>
            <a:endParaRPr lang="sl-SI" altLang="sl-SI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sl-SI" altLang="sl-SI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Bil je zelo izobražen znal bi naj kar 19 jezikov. Pritegnil ga je k pisanju, in tako je sodeloval v raznih časopisih in izdajah.</a:t>
            </a:r>
            <a:endParaRPr lang="sl-SI" altLang="sl-SI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6">
            <a:extLst>
              <a:ext uri="{FF2B5EF4-FFF2-40B4-BE49-F238E27FC236}">
                <a16:creationId xmlns:a16="http://schemas.microsoft.com/office/drawing/2014/main" id="{685731B4-DECC-4E1F-8BCF-7C1831CD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20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Pravokotnik 7">
            <a:extLst>
              <a:ext uri="{FF2B5EF4-FFF2-40B4-BE49-F238E27FC236}">
                <a16:creationId xmlns:a16="http://schemas.microsoft.com/office/drawing/2014/main" id="{1E6D61AF-62D5-495A-B3E2-34264993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188"/>
            <a:ext cx="27146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Ko je bil star 33 se je zaljubil v  Julijo Primic. Na žal</a:t>
            </a:r>
            <a:r>
              <a:rPr lang="sl-SI" altLang="sl-SI" sz="2400">
                <a:solidFill>
                  <a:schemeClr val="bg1"/>
                </a:solidFill>
              </a:rPr>
              <a:t>ost mu</a:t>
            </a:r>
            <a:r>
              <a:rPr lang="sl-SI" altLang="sl-SI" sz="2400"/>
              <a:t> ta ženska </a:t>
            </a:r>
            <a:r>
              <a:rPr lang="sl-SI" altLang="sl-SI" sz="2400">
                <a:solidFill>
                  <a:schemeClr val="bg1"/>
                </a:solidFill>
              </a:rPr>
              <a:t>ljubezni ni </a:t>
            </a:r>
            <a:r>
              <a:rPr lang="sl-SI" altLang="sl-SI" sz="2400"/>
              <a:t>vračala in </a:t>
            </a:r>
            <a:r>
              <a:rPr lang="sl-SI" altLang="sl-SI" sz="2400">
                <a:solidFill>
                  <a:schemeClr val="bg1"/>
                </a:solidFill>
              </a:rPr>
              <a:t>se </a:t>
            </a:r>
            <a:r>
              <a:rPr lang="sl-SI" altLang="sl-SI" sz="2400"/>
              <a:t>poročila </a:t>
            </a:r>
            <a:r>
              <a:rPr lang="sl-SI" altLang="sl-SI" sz="2400">
                <a:solidFill>
                  <a:schemeClr val="bg1"/>
                </a:solidFill>
              </a:rPr>
              <a:t>z nekim </a:t>
            </a:r>
            <a:r>
              <a:rPr lang="sl-SI" altLang="sl-SI" sz="2400"/>
              <a:t>drugim </a:t>
            </a:r>
            <a:r>
              <a:rPr lang="sl-SI" altLang="sl-SI" sz="2400">
                <a:solidFill>
                  <a:schemeClr val="bg1"/>
                </a:solidFill>
              </a:rPr>
              <a:t>plemičem.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4">
            <a:extLst>
              <a:ext uri="{FF2B5EF4-FFF2-40B4-BE49-F238E27FC236}">
                <a16:creationId xmlns:a16="http://schemas.microsoft.com/office/drawing/2014/main" id="{0E54B778-007E-4A33-BF4E-1C3688E2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b="25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>
            <a:extLst>
              <a:ext uri="{FF2B5EF4-FFF2-40B4-BE49-F238E27FC236}">
                <a16:creationId xmlns:a16="http://schemas.microsoft.com/office/drawing/2014/main" id="{F9060564-40B4-4584-AFAE-4854F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163"/>
            <a:ext cx="2500313" cy="28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>
                <a:latin typeface="Arial" panose="020B0604020202020204" pitchFamily="34" charset="0"/>
                <a:ea typeface="Calibri" panose="020F0502020204030204" pitchFamily="34" charset="0"/>
              </a:rPr>
              <a:t>Pri 37 se je zaplete z </a:t>
            </a:r>
            <a:r>
              <a:rPr lang="sl-SI" altLang="sl-SI" sz="280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Ano Jelovšek</a:t>
            </a:r>
            <a:r>
              <a:rPr lang="sl-SI" altLang="sl-SI" sz="2400">
                <a:latin typeface="Arial" panose="020B0604020202020204" pitchFamily="34" charset="0"/>
                <a:ea typeface="Calibri" panose="020F0502020204030204" pitchFamily="34" charset="0"/>
              </a:rPr>
              <a:t>, ki je bila zelo revna. </a:t>
            </a:r>
          </a:p>
          <a:p>
            <a:pPr eaLnBrk="0" hangingPunct="0"/>
            <a:r>
              <a:rPr lang="sl-SI" altLang="sl-SI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Imela sta skupen zakon in 3 otroke. </a:t>
            </a:r>
            <a:endParaRPr lang="sl-SI" altLang="sl-SI" sz="2400">
              <a:latin typeface="Arial" panose="020B0604020202020204" pitchFamily="34" charset="0"/>
            </a:endParaRPr>
          </a:p>
        </p:txBody>
      </p:sp>
      <p:sp>
        <p:nvSpPr>
          <p:cNvPr id="6148" name="Pravokotnik 7">
            <a:extLst>
              <a:ext uri="{FF2B5EF4-FFF2-40B4-BE49-F238E27FC236}">
                <a16:creationId xmlns:a16="http://schemas.microsoft.com/office/drawing/2014/main" id="{524FF15B-4E0A-4AE5-8C71-BA11B5A12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0"/>
            <a:ext cx="2428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Enostavno se nista ujela in živela življenje ločeno.</a:t>
            </a:r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7FB6A1D1-2751-477D-B88A-6C005D08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5681663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Pravokotnik 5">
            <a:extLst>
              <a:ext uri="{FF2B5EF4-FFF2-40B4-BE49-F238E27FC236}">
                <a16:creationId xmlns:a16="http://schemas.microsoft.com/office/drawing/2014/main" id="{D2655BFF-00E2-431F-9AB2-1FD77DCC7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571500"/>
            <a:ext cx="34258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>
                <a:solidFill>
                  <a:srgbClr val="00B0F0"/>
                </a:solidFill>
              </a:rPr>
              <a:t>Izdal je svojo prvo in zadnjo knjigo.</a:t>
            </a:r>
          </a:p>
          <a:p>
            <a:r>
              <a:rPr lang="sl-SI" altLang="sl-SI" sz="3200">
                <a:solidFill>
                  <a:srgbClr val="00B0F0"/>
                </a:solidFill>
              </a:rPr>
              <a:t>To je bila pesmarica Poezije . Napisal je tudi Slovensko himno(Zdravljico)</a:t>
            </a:r>
          </a:p>
          <a:p>
            <a:r>
              <a:rPr lang="sl-SI" altLang="sl-SI" sz="3200">
                <a:solidFill>
                  <a:srgbClr val="00B0F0"/>
                </a:solidFill>
              </a:rPr>
              <a:t>Umrl je osmega februarja leta 1849, v Kranju. A za sabo pustil jamo zlata.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2019-06-03T09:08:52Z</dcterms:created>
  <dcterms:modified xsi:type="dcterms:W3CDTF">2019-06-03T09:08:52Z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