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0C21E-B0DA-4BA4-8BEE-43349646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40CB-6186-41EC-9A64-EB8061DEC68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4A5A-819F-477E-9421-294D6982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99C2-EECA-45C0-BAE7-045D2ED2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3C74-1764-465A-A9D9-BFA2196A7E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021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9A90-6478-4E09-B90F-3B795A1C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4D22-2D0A-4172-B088-30AB7D7301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7BA2-D95B-4258-8F51-A1022732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9B5D1-4A99-468A-8A4D-A0D5E1E2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D6F63-E7F2-455E-B818-6EB058F82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869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E419-A0B8-45E8-9C89-1DA31988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4881-11A1-4691-9752-EFE19CFF4B2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4C38-42F3-4568-B307-5F35F1D2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2D86-BFB7-46EB-BE03-DD59B57D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02D60-E61C-4B5A-9197-8126F11AB3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12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47E2-A445-4CE6-8414-79C6D5FE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5EF6-EC61-4860-BEBE-6B20034934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B1E7F-35F6-44A5-93CF-2BEB758B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5C9E-2371-4D95-8F6C-63E9A7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EB10-C68B-4601-8828-9C3D1AC335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7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D9A9-1893-4398-ABA0-A3CDC51B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E144-C6B3-431D-B1B6-CAC78F2BD4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8E94-4DF1-47DD-A8A8-75339C56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94E00-61F5-46B9-8665-0C244B13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FE03A-76BA-4A63-81F8-BF2EA9103A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773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9119EE-2EA7-4843-86C5-2EEABFB1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1EB1-668F-4B0B-A7E4-9B86D66523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6184B8-4949-431E-8C53-57BF43F4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63F58E-84DF-41F4-BBED-A912EEC3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A4D0-4B9F-447E-9772-E2F6502DE2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6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79DCE-2596-4D10-8CE1-36784319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121F-0514-444E-8E02-CABDC69BA5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2B017F-3D0A-412B-A37F-7648FA06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2D635-0983-46B9-B606-055F35CF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E13E-313A-48EB-B7F5-1F7FE94C32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911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6B38A2-0C85-4624-AD82-8DC73433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8213-B451-4308-8938-45E6903472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AB95FF-CBF4-4D8C-84EC-90795540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F3EA1B-6E83-4330-A395-B101A361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2F36-8413-47BC-82FA-BDA2CBEF35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453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FA6005-47C9-4047-8335-686694FF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97CA-52DB-4170-AB7F-69B24C0CA6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C0D8DA-CC3E-4278-8440-90D2B5BA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E6A49B-6CBF-4DA7-B031-A9AB3F9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C52A2-A137-43CD-A29D-72C137ADB7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083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7CBEF2-185A-4EDD-A5B7-325ADB04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D896-0A2A-40F1-8943-C7128A52BD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7CF121-4CA8-4FCB-8B98-98A8F888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EA951D-F893-4D0D-BCFE-D8F5F123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FFD41-658E-4DC3-9483-216A2BB73C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020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411502-4CA0-41A4-B617-4E78CDA5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883D-1BEC-4289-A7F2-9E46C6457A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F6568-6482-409F-B403-318D217A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6335D0-C854-47ED-B131-82B1576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0B338-1B32-446A-BB5E-33269C5C3E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8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B8B91B-E751-4DA5-B1B7-9CA4B5B04B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118E98-3B9B-4FDF-8694-CB1ABD6024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202B8-D308-4DEE-8F01-F48817722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9C25D-91ED-49E8-B61D-0043C7194D5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8648-DB77-4A20-8C18-A9B3BC96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B6C1-A318-4EDF-AD7E-4E344BAB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031230-3909-48A5-882F-00F4D4DA26D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DAA8543-7233-476D-A748-8E9A03D9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95387"/>
          </a:xfrm>
        </p:spPr>
        <p:txBody>
          <a:bodyPr/>
          <a:lstStyle/>
          <a:p>
            <a:r>
              <a:rPr lang="sl-SI" altLang="sl-SI" sz="7200" b="1"/>
              <a:t>Krst pri Savici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36CB927D-1891-44F9-8F46-73565D90B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17750"/>
            <a:ext cx="6858000" cy="850900"/>
          </a:xfrm>
        </p:spPr>
        <p:txBody>
          <a:bodyPr/>
          <a:lstStyle/>
          <a:p>
            <a:r>
              <a:rPr lang="sl-SI" altLang="sl-SI" sz="3600"/>
              <a:t>France Prešeren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97E54-095F-4D11-AA6D-4B770182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3168204"/>
            <a:ext cx="2809875" cy="2790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285C-15B1-492C-A718-D0787EB8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+mn-lt"/>
              </a:rPr>
              <a:t>KRST PRI SAVICI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8017D84-1B28-4E24-85E3-0D2F535D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2863"/>
            <a:ext cx="5497513" cy="5254625"/>
          </a:xfrm>
        </p:spPr>
        <p:txBody>
          <a:bodyPr/>
          <a:lstStyle/>
          <a:p>
            <a:r>
              <a:rPr lang="sl-SI" altLang="sl-SI" sz="3200"/>
              <a:t>1835/36,</a:t>
            </a:r>
          </a:p>
          <a:p>
            <a:r>
              <a:rPr lang="sl-SI" altLang="sl-SI" sz="3200"/>
              <a:t>tema: pokristjanjevanje slovanskih plemen v 8. stoletju,</a:t>
            </a:r>
          </a:p>
          <a:p>
            <a:r>
              <a:rPr lang="sl-SI" altLang="sl-SI" sz="3200"/>
              <a:t>motiv: pa bojevanje med kristjani in poganskimi Slovani,</a:t>
            </a:r>
          </a:p>
          <a:p>
            <a:r>
              <a:rPr lang="sl-SI" altLang="sl-SI" sz="3200"/>
              <a:t>Črtomir, Bogomila, Valjhun,</a:t>
            </a:r>
          </a:p>
          <a:p>
            <a:r>
              <a:rPr lang="sl-SI" altLang="sl-SI" sz="3200"/>
              <a:t>romantična pesnitev, deli se na tri dele: na posvetilni sonet Matiji Čopu, Uvod in Krst.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AE6E4-0FAD-4F89-A8D0-27520A67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27" y="120427"/>
            <a:ext cx="3017926" cy="3607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8DFA90B0-2E4B-4D62-ACF2-CD19DF63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6300"/>
            <a:ext cx="7886700" cy="5300663"/>
          </a:xfrm>
        </p:spPr>
        <p:txBody>
          <a:bodyPr/>
          <a:lstStyle/>
          <a:p>
            <a:r>
              <a:rPr lang="sl-SI" altLang="sl-SI"/>
              <a:t>posvetilo je sonet, Uvod je v tercinah (trivrstičnih kiticah), Krst pa v stancah (osemvrstičnih kiticah),</a:t>
            </a:r>
          </a:p>
          <a:p>
            <a:r>
              <a:rPr lang="sl-SI" altLang="sl-SI"/>
              <a:t>italijanski enajsterec,</a:t>
            </a:r>
          </a:p>
          <a:p>
            <a:r>
              <a:rPr lang="sl-SI" altLang="sl-SI"/>
              <a:t>epski, lirski in dramski elementi.</a:t>
            </a:r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5CE58-6CFE-4E63-8011-5A821A5B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5" y="2837645"/>
            <a:ext cx="27432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0322B-A789-4BA7-BCEE-D9F3C578D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9" y="2114141"/>
            <a:ext cx="2436522" cy="4159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098A602-D52C-481C-A79A-4AC5B706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85762D6-8B5D-4321-9728-F6B8FDC7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Skoraj v celoti epski,</a:t>
            </a:r>
          </a:p>
          <a:p>
            <a:r>
              <a:rPr lang="sl-SI" altLang="sl-SI" sz="3200"/>
              <a:t>tema: boj za svobodo,</a:t>
            </a:r>
          </a:p>
          <a:p>
            <a:r>
              <a:rPr lang="sl-SI" altLang="sl-SI" sz="3200"/>
              <a:t>razdeljen na tri dele: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3200"/>
              <a:t> razmere pred bojem,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3200"/>
              <a:t> Črtomirov govor,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3200"/>
              <a:t> boj.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A13130-3341-4D69-99C6-27786D892EE4}"/>
              </a:ext>
            </a:extLst>
          </p:cNvPr>
          <p:cNvSpPr/>
          <p:nvPr/>
        </p:nvSpPr>
        <p:spPr>
          <a:xfrm>
            <a:off x="5100033" y="-1"/>
            <a:ext cx="3734874" cy="41727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Valjhun, sin Kajtimara, boj krvavi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že dolgo bije za kršansko vero,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z Avreljam Droh se več mu v bran ne stavi;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končano njino je in marsiktero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življenje, kri po Kranji, Koratani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prelita napolnila bi jezéro.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chemeClr val="bg1"/>
                </a:solidFill>
              </a:ln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Gnijó po polji v bojih pokončani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trum srčni vajvodi, in njih vojšaki,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sam Črtomír se z majhnim tropam brani.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2DAA1B-03CE-4AC0-9D12-ECDE333E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KRST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11DBE39-90F3-4E09-A58B-67F284DD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64075" cy="4351338"/>
          </a:xfrm>
        </p:spPr>
        <p:txBody>
          <a:bodyPr/>
          <a:lstStyle/>
          <a:p>
            <a:r>
              <a:rPr lang="sl-SI" altLang="sl-SI" sz="3200"/>
              <a:t>V</a:t>
            </a:r>
            <a:r>
              <a:rPr lang="it-IT" altLang="sl-SI" sz="3200"/>
              <a:t> ospredju so lirski in dramski elementi</a:t>
            </a:r>
            <a:r>
              <a:rPr lang="sl-SI" altLang="sl-SI" sz="3200"/>
              <a:t>,</a:t>
            </a:r>
          </a:p>
          <a:p>
            <a:r>
              <a:rPr lang="sl-SI" altLang="sl-SI" sz="3200"/>
              <a:t>temi: romantična ljubezen in življenjski obup,</a:t>
            </a:r>
          </a:p>
          <a:p>
            <a:r>
              <a:rPr lang="sl-SI" altLang="sl-SI" sz="3200"/>
              <a:t>brezmejna, enkratna romantična ljubezen.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9A5862-7573-46A7-953A-6B4DD6DB63B9}"/>
              </a:ext>
            </a:extLst>
          </p:cNvPr>
          <p:cNvSpPr/>
          <p:nvPr/>
        </p:nvSpPr>
        <p:spPr>
          <a:xfrm>
            <a:off x="4842456" y="1146219"/>
            <a:ext cx="4301544" cy="5203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Mož in oblakov vojsko je obojno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končala temna noč, kar svetla zarja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zlatí z rumenmi žarki glavo trojno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snežnikov kranjskih sivga poglavarja,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Bohinjsko jezero stoji pokojno,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sledu ni več vunanjega viharja;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al somov vojska pod vodó ne mine,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in drugih roparjov v dnu globočine.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Al jezero, ki na njega pokrajni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stojiš, ni, Črtomír! podoba tvoja?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To noč je jenjal vojske šum vunajni,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potihnil ti vihar ni v prsih boja;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le hujši se je zbudil črv nekdajni,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ak prav uči me v revah skušnja moja,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bolj grize, bolj po novi krvi vpije,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požrešniši obupa so harpíje.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A408056-1619-48F6-AD66-2515A017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l-SI"/>
              <a:t>ČRTOMIR IN BOGOMILA KOT ROMANTIČNA LIKA</a:t>
            </a:r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011D-0C2F-4BF9-BE39-C13E4F80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99088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ČRTOMIR</a:t>
            </a:r>
            <a:r>
              <a:rPr lang="sl-SI" sz="3200" dirty="0">
                <a:sym typeface="Wingdings" panose="05000000000000000000" pitchFamily="2" charset="2"/>
              </a:rPr>
              <a:t></a:t>
            </a:r>
            <a:r>
              <a:rPr lang="sl-SI" sz="3200" dirty="0"/>
              <a:t> romantičen lik, določajo ga njegova življenska usoda, odnos do življenja, nasprotja v njem samem.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BOGOMILA</a:t>
            </a:r>
            <a:r>
              <a:rPr lang="sl-SI" sz="3200" dirty="0">
                <a:sym typeface="Wingdings" panose="05000000000000000000" pitchFamily="2" charset="2"/>
              </a:rPr>
              <a:t></a:t>
            </a:r>
            <a:r>
              <a:rPr lang="sl-SI" sz="3200" dirty="0"/>
              <a:t> romantičen lik zaradi hrepenenja po idealni večni ljubezni.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7A1CE-40A5-4956-9C6C-6FE8434A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13" y="1825625"/>
            <a:ext cx="2820473" cy="376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C11009B-1FDE-4F40-8D34-4FCBBD27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Hvala za pozornost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CABF-A509-4745-AC67-43A2EA5B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+mn-lt"/>
              </a:rPr>
              <a:t>FRANCE PREŠEREN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E739-6648-496A-A3A1-C558647E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562850" cy="4838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/>
              <a:t>Ro</a:t>
            </a:r>
            <a:r>
              <a:rPr lang="en-GB" sz="3200" dirty="0" err="1"/>
              <a:t>jen</a:t>
            </a:r>
            <a:r>
              <a:rPr lang="pl-PL" sz="3200" dirty="0"/>
              <a:t> 3. 12. 1800 v Vrbi na Gorenjskem</a:t>
            </a:r>
            <a:r>
              <a:rPr lang="en-GB" sz="3200" dirty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1813-1819 </a:t>
            </a:r>
            <a:r>
              <a:rPr lang="sl-SI" sz="3200" dirty="0">
                <a:sym typeface="Wingdings" panose="05000000000000000000" pitchFamily="2" charset="2"/>
              </a:rPr>
              <a:t> obiskuje gimnazijo v Ljubljani,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/>
              <a:t>1822 </a:t>
            </a:r>
            <a:r>
              <a:rPr lang="sl-SI" sz="3200" dirty="0">
                <a:sym typeface="Wingdings" panose="05000000000000000000" pitchFamily="2" charset="2"/>
              </a:rPr>
              <a:t> začne študij prava na Dunaju,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ym typeface="Wingdings" panose="05000000000000000000" pitchFamily="2" charset="2"/>
              </a:rPr>
              <a:t>1827  v Ilirskem listu izda svojo prvo pesem: DEKLETOM,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ym typeface="Wingdings" panose="05000000000000000000" pitchFamily="2" charset="2"/>
              </a:rPr>
              <a:t>1828  konča študij in se vrne v Ljubljano,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ym typeface="Wingdings" panose="05000000000000000000" pitchFamily="2" charset="2"/>
              </a:rPr>
              <a:t>1833  spozna Julijo Primic,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ym typeface="Wingdings" panose="05000000000000000000" pitchFamily="2" charset="2"/>
              </a:rPr>
              <a:t>1835  umre Matija Čop,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1E064201-9E75-44C2-82E4-40F1EBBA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7588"/>
            <a:ext cx="5681663" cy="5159375"/>
          </a:xfrm>
        </p:spPr>
        <p:txBody>
          <a:bodyPr/>
          <a:lstStyle/>
          <a:p>
            <a:r>
              <a:rPr lang="sl-SI" altLang="sl-SI" sz="3200"/>
              <a:t>1837 </a:t>
            </a:r>
            <a:r>
              <a:rPr lang="sl-SI" altLang="sl-SI" sz="3200">
                <a:sym typeface="Wingdings" panose="05000000000000000000" pitchFamily="2" charset="2"/>
              </a:rPr>
              <a:t> začne zvezo z Ano Jelovškovo,</a:t>
            </a:r>
          </a:p>
          <a:p>
            <a:r>
              <a:rPr lang="sl-SI" altLang="sl-SI" sz="3200">
                <a:sym typeface="Wingdings" panose="05000000000000000000" pitchFamily="2" charset="2"/>
              </a:rPr>
              <a:t>1840  umre Andrej Smole,</a:t>
            </a:r>
          </a:p>
          <a:p>
            <a:r>
              <a:rPr lang="sl-SI" altLang="sl-SI" sz="3200">
                <a:sym typeface="Wingdings" panose="05000000000000000000" pitchFamily="2" charset="2"/>
              </a:rPr>
              <a:t>1846  imenovan za advokata v Kranju, izda POEZIJE,</a:t>
            </a:r>
          </a:p>
          <a:p>
            <a:r>
              <a:rPr lang="sl-SI" altLang="sl-SI" sz="3200">
                <a:sym typeface="Wingdings" panose="05000000000000000000" pitchFamily="2" charset="2"/>
              </a:rPr>
              <a:t>1848  objavi ZDRAVLJICO, zadnji zvezek KRANJSKE ČBELICE,</a:t>
            </a:r>
          </a:p>
          <a:p>
            <a:r>
              <a:rPr lang="sl-SI" altLang="sl-SI" sz="3200">
                <a:sym typeface="Wingdings" panose="05000000000000000000" pitchFamily="2" charset="2"/>
              </a:rPr>
              <a:t>umre </a:t>
            </a:r>
            <a:r>
              <a:rPr lang="sv-SE" altLang="sl-SI" sz="3200">
                <a:sym typeface="Wingdings" panose="05000000000000000000" pitchFamily="2" charset="2"/>
              </a:rPr>
              <a:t>8. 2. 1849 v Kranju</a:t>
            </a:r>
            <a:r>
              <a:rPr lang="sl-SI" altLang="sl-SI" sz="3200">
                <a:sym typeface="Wingdings" panose="05000000000000000000" pitchFamily="2" charset="2"/>
              </a:rPr>
              <a:t>.</a:t>
            </a:r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1F818-AC9B-4A16-8A77-16A645B9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39" y="1161547"/>
            <a:ext cx="2809875" cy="4124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D40B523-F45D-46F6-A5BB-F407FC40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OBDOBJA PREŠERNOVEGA USTVARJANJA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BD6F1DA-5FE7-4A40-89FD-F7E6D6E2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Zgodnje/mladostno obdobje (1824-1829), </a:t>
            </a:r>
          </a:p>
          <a:p>
            <a:r>
              <a:rPr lang="sl-SI" altLang="sl-SI" sz="3200"/>
              <a:t>zrelo obdobje (1829-1840),</a:t>
            </a:r>
          </a:p>
          <a:p>
            <a:r>
              <a:rPr lang="sl-SI" altLang="sl-SI" sz="3200"/>
              <a:t>pozno obdobje (po 1840).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CD133-09D4-4630-863A-EB5ADCDA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85" y="2678313"/>
            <a:ext cx="3038185" cy="3916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CB02-399F-4014-A6FC-3070A7BD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+mn-lt"/>
              </a:rPr>
              <a:t>ROMANTIKA NA SLOVENSKEM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C32FCFE-B6AC-4E62-9AB7-0AAB2CE3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Začne se okoli leta 1830 s Prešernovim zrelim pesniškim obdobjem,</a:t>
            </a:r>
          </a:p>
          <a:p>
            <a:r>
              <a:rPr lang="sl-SI" altLang="sl-SI" sz="3200"/>
              <a:t>konča se 1848/49 z marčno revolucijo oziroma s Prešernovo smrtjo,</a:t>
            </a:r>
          </a:p>
          <a:p>
            <a:r>
              <a:rPr lang="sl-SI" altLang="sl-SI" sz="3200"/>
              <a:t>Metternichov absolutizem,</a:t>
            </a:r>
          </a:p>
          <a:p>
            <a:r>
              <a:rPr lang="sl-SI" altLang="sl-SI" sz="3200"/>
              <a:t>program Zedinjene Slovenije.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861240E-EFC4-4C5C-8892-523396B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KULTURNO DOGAJANJE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EEE622C-CD2F-4CCB-8B73-70F13F713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Dve skupini kulturnih delavcev z različnima pogledoma na razvoj slovenskega jezika in književnosti: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3200"/>
              <a:t> </a:t>
            </a:r>
            <a:r>
              <a:rPr lang="sl-SI" altLang="sl-SI" sz="3200" b="1"/>
              <a:t>STAREJŠA GENERACIJA </a:t>
            </a:r>
            <a:r>
              <a:rPr lang="sl-SI" altLang="sl-SI" sz="3200">
                <a:sym typeface="Wingdings" panose="05000000000000000000" pitchFamily="2" charset="2"/>
              </a:rPr>
              <a:t> Jernej Kopitar, Miha Kastelic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altLang="sl-SI" sz="3200"/>
              <a:t> </a:t>
            </a:r>
            <a:r>
              <a:rPr lang="sl-SI" altLang="sl-SI" sz="3200" b="1"/>
              <a:t>MLAJŠA GENERACIJA </a:t>
            </a:r>
            <a:r>
              <a:rPr lang="sl-SI" altLang="sl-SI" sz="3200">
                <a:sym typeface="Wingdings" panose="05000000000000000000" pitchFamily="2" charset="2"/>
              </a:rPr>
              <a:t> France Prešeren, Matija Čop</a:t>
            </a:r>
          </a:p>
          <a:p>
            <a:r>
              <a:rPr lang="sl-SI" altLang="sl-SI" sz="3200">
                <a:sym typeface="Wingdings" panose="05000000000000000000" pitchFamily="2" charset="2"/>
              </a:rPr>
              <a:t>črkarska pravda.</a:t>
            </a:r>
            <a:endParaRPr lang="sl-SI" altLang="sl-SI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27D26B-EDFF-4D2A-A389-04036E93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KRANJSKA ČBELICA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BFE0CFD-767D-498F-AC60-018DB400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32300" cy="4351338"/>
          </a:xfrm>
        </p:spPr>
        <p:txBody>
          <a:bodyPr/>
          <a:lstStyle/>
          <a:p>
            <a:r>
              <a:rPr lang="sl-SI" altLang="sl-SI" sz="3200"/>
              <a:t>Pesniški zbornik, glasilo slovenskih romantikov,</a:t>
            </a:r>
          </a:p>
          <a:p>
            <a:r>
              <a:rPr lang="sl-SI" altLang="sl-SI" sz="3200"/>
              <a:t>Prešeren, Kastelic,</a:t>
            </a:r>
          </a:p>
          <a:p>
            <a:r>
              <a:rPr lang="sl-SI" altLang="sl-SI" sz="3200"/>
              <a:t>5 zvezkov (1830-1848).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46494-74C3-4DC7-B53C-20EA7FCC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18" y="659751"/>
            <a:ext cx="3538526" cy="5517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2ED42A8-49C5-4691-BEFB-3A614199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KMETIJSKE IN ROKODELSKE NOVICE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281AEE7-D510-490C-B2F7-90401567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35588" cy="4351338"/>
          </a:xfrm>
        </p:spPr>
        <p:txBody>
          <a:bodyPr/>
          <a:lstStyle/>
          <a:p>
            <a:r>
              <a:rPr lang="sl-SI" altLang="sl-SI" sz="3200"/>
              <a:t>Kranjska kmetijska družba,</a:t>
            </a:r>
          </a:p>
          <a:p>
            <a:r>
              <a:rPr lang="sl-SI" altLang="sl-SI" sz="3200"/>
              <a:t>namenje predvsem praktičnemu poučevanju ljudi,</a:t>
            </a:r>
          </a:p>
          <a:p>
            <a:r>
              <a:rPr lang="sl-SI" altLang="sl-SI" sz="3200"/>
              <a:t>Bleiweis, Koseski.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682D8-3931-48C6-AE3B-504DB90C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23" y="1027907"/>
            <a:ext cx="2857500" cy="4133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70ABA-DF25-4132-8C7E-F45CF548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4" y="4903019"/>
            <a:ext cx="5038054" cy="171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1F9F80A-39E4-4925-937D-F08A6ED2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DRUGI PREDSTAVNIKI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99CE361-E0E2-45CC-BC7E-6D010041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64125" cy="4351338"/>
          </a:xfrm>
        </p:spPr>
        <p:txBody>
          <a:bodyPr/>
          <a:lstStyle/>
          <a:p>
            <a:r>
              <a:rPr lang="sl-SI" altLang="sl-SI" sz="3200"/>
              <a:t>Josipina Turnograjska, Anton Martin Slomšek, Janez Cigler, Stanko Vraz.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EBCCE-B456-4AFC-8C8C-D5C6F2EE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433" y="365126"/>
            <a:ext cx="2600331" cy="3601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4CBD1-C2B3-4C9D-8A88-E35AE1FB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" y="3416534"/>
            <a:ext cx="2097538" cy="3285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30462-0326-4B02-9B2D-C63C9CB4B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120" y="3460613"/>
            <a:ext cx="2328747" cy="3241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604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Krst pri Savici</vt:lpstr>
      <vt:lpstr>FRANCE PREŠEREN</vt:lpstr>
      <vt:lpstr>PowerPoint Presentation</vt:lpstr>
      <vt:lpstr>OBDOBJA PREŠERNOVEGA USTVARJANJA</vt:lpstr>
      <vt:lpstr>ROMANTIKA NA SLOVENSKEM</vt:lpstr>
      <vt:lpstr>KULTURNO DOGAJANJE</vt:lpstr>
      <vt:lpstr>KRANJSKA ČBELICA</vt:lpstr>
      <vt:lpstr>KMETIJSKE IN ROKODELSKE NOVICE</vt:lpstr>
      <vt:lpstr>DRUGI PREDSTAVNIKI</vt:lpstr>
      <vt:lpstr>KRST PRI SAVICI</vt:lpstr>
      <vt:lpstr>PowerPoint Presentation</vt:lpstr>
      <vt:lpstr>UVOD</vt:lpstr>
      <vt:lpstr>KRST</vt:lpstr>
      <vt:lpstr>ČRTOMIR IN BOGOMILA KOT ROMANTIČNA LIKA</vt:lpstr>
      <vt:lpstr>Hvala za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2019-06-03T09:08:53Z</dcterms:created>
  <dcterms:modified xsi:type="dcterms:W3CDTF">2019-06-03T09:08:53Z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