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FF0000"/>
    <a:srgbClr val="FF00FF"/>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84" y="-3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DE6B9-25E9-4C83-A289-E81B1C1CF26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D62D5AAF-02D5-4AFB-A075-E5244036D25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FBBA5440-2DF0-42CE-AF01-1B263CD5693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C6D818A-659D-4DE2-BC5E-4495ACC3EB4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1FDE440-010C-451C-9436-20E2803638B1}"/>
              </a:ext>
            </a:extLst>
          </p:cNvPr>
          <p:cNvSpPr>
            <a:spLocks noGrp="1"/>
          </p:cNvSpPr>
          <p:nvPr>
            <p:ph type="sldNum" sz="quarter" idx="12"/>
          </p:nvPr>
        </p:nvSpPr>
        <p:spPr/>
        <p:txBody>
          <a:bodyPr/>
          <a:lstStyle>
            <a:lvl1pPr>
              <a:defRPr/>
            </a:lvl1pPr>
          </a:lstStyle>
          <a:p>
            <a:fld id="{4C5C6B79-B631-4DA5-943D-5EBA78393D48}" type="slidenum">
              <a:rPr lang="sl-SI" altLang="sl-SI"/>
              <a:pPr/>
              <a:t>‹#›</a:t>
            </a:fld>
            <a:endParaRPr lang="sl-SI" altLang="sl-SI"/>
          </a:p>
        </p:txBody>
      </p:sp>
    </p:spTree>
    <p:extLst>
      <p:ext uri="{BB962C8B-B14F-4D97-AF65-F5344CB8AC3E}">
        <p14:creationId xmlns:p14="http://schemas.microsoft.com/office/powerpoint/2010/main" val="2602566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A1B7C-50FA-4D72-95F0-C6F0C31B3920}"/>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D568D4A-6855-4A33-98AD-D95AB5B19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6D511FB-0A46-4266-8789-34D1F62ADB0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8A090DF-B7EE-46F8-A705-552EC8E1E05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644335B-3CB6-4480-A9AE-8051CE2AD007}"/>
              </a:ext>
            </a:extLst>
          </p:cNvPr>
          <p:cNvSpPr>
            <a:spLocks noGrp="1"/>
          </p:cNvSpPr>
          <p:nvPr>
            <p:ph type="sldNum" sz="quarter" idx="12"/>
          </p:nvPr>
        </p:nvSpPr>
        <p:spPr/>
        <p:txBody>
          <a:bodyPr/>
          <a:lstStyle>
            <a:lvl1pPr>
              <a:defRPr/>
            </a:lvl1pPr>
          </a:lstStyle>
          <a:p>
            <a:fld id="{B324C53A-D15A-4EA5-970A-ACDC31757F5F}" type="slidenum">
              <a:rPr lang="sl-SI" altLang="sl-SI"/>
              <a:pPr/>
              <a:t>‹#›</a:t>
            </a:fld>
            <a:endParaRPr lang="sl-SI" altLang="sl-SI"/>
          </a:p>
        </p:txBody>
      </p:sp>
    </p:spTree>
    <p:extLst>
      <p:ext uri="{BB962C8B-B14F-4D97-AF65-F5344CB8AC3E}">
        <p14:creationId xmlns:p14="http://schemas.microsoft.com/office/powerpoint/2010/main" val="2125148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5777EB-419B-41FD-BE5D-8B21A1E54172}"/>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C07F566E-F748-4E11-901C-335015ADE8AE}"/>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A916682-98FF-4A20-9A36-F59CC427F89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A24A299-A1B1-4D85-BBAC-48CAD8FEB66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0992F9F-4D7C-4B7B-A7D7-9A8F7E2FD5F9}"/>
              </a:ext>
            </a:extLst>
          </p:cNvPr>
          <p:cNvSpPr>
            <a:spLocks noGrp="1"/>
          </p:cNvSpPr>
          <p:nvPr>
            <p:ph type="sldNum" sz="quarter" idx="12"/>
          </p:nvPr>
        </p:nvSpPr>
        <p:spPr/>
        <p:txBody>
          <a:bodyPr/>
          <a:lstStyle>
            <a:lvl1pPr>
              <a:defRPr/>
            </a:lvl1pPr>
          </a:lstStyle>
          <a:p>
            <a:fld id="{D97A0CA9-4854-4525-B432-460C40F2DEEF}" type="slidenum">
              <a:rPr lang="sl-SI" altLang="sl-SI"/>
              <a:pPr/>
              <a:t>‹#›</a:t>
            </a:fld>
            <a:endParaRPr lang="sl-SI" altLang="sl-SI"/>
          </a:p>
        </p:txBody>
      </p:sp>
    </p:spTree>
    <p:extLst>
      <p:ext uri="{BB962C8B-B14F-4D97-AF65-F5344CB8AC3E}">
        <p14:creationId xmlns:p14="http://schemas.microsoft.com/office/powerpoint/2010/main" val="580511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24EDE-E2DE-4434-9525-D9971B8092B7}"/>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CD155DF-B469-4066-9171-92A67A0E33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B7AFC1C-BB31-4299-9D39-37769397864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B2C72EC-78EA-4BCC-BDE9-385C4AB2860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157D203-169D-4A19-893A-237FD257EA47}"/>
              </a:ext>
            </a:extLst>
          </p:cNvPr>
          <p:cNvSpPr>
            <a:spLocks noGrp="1"/>
          </p:cNvSpPr>
          <p:nvPr>
            <p:ph type="sldNum" sz="quarter" idx="12"/>
          </p:nvPr>
        </p:nvSpPr>
        <p:spPr/>
        <p:txBody>
          <a:bodyPr/>
          <a:lstStyle>
            <a:lvl1pPr>
              <a:defRPr/>
            </a:lvl1pPr>
          </a:lstStyle>
          <a:p>
            <a:fld id="{04653EBA-A3AD-4CAF-9AA2-1354E50401F8}" type="slidenum">
              <a:rPr lang="sl-SI" altLang="sl-SI"/>
              <a:pPr/>
              <a:t>‹#›</a:t>
            </a:fld>
            <a:endParaRPr lang="sl-SI" altLang="sl-SI"/>
          </a:p>
        </p:txBody>
      </p:sp>
    </p:spTree>
    <p:extLst>
      <p:ext uri="{BB962C8B-B14F-4D97-AF65-F5344CB8AC3E}">
        <p14:creationId xmlns:p14="http://schemas.microsoft.com/office/powerpoint/2010/main" val="2872134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B7F96-4410-468D-BA82-9905D9827D9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F7B6BDEC-832B-44BB-B6F7-84F225B9971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0D38728-CDD9-406C-98AC-85834AB1F78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9DDE5E9-AD4D-4AB8-BEFD-B659D13BD5C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ABACC933-376C-4D20-9525-FF59843D7638}"/>
              </a:ext>
            </a:extLst>
          </p:cNvPr>
          <p:cNvSpPr>
            <a:spLocks noGrp="1"/>
          </p:cNvSpPr>
          <p:nvPr>
            <p:ph type="sldNum" sz="quarter" idx="12"/>
          </p:nvPr>
        </p:nvSpPr>
        <p:spPr/>
        <p:txBody>
          <a:bodyPr/>
          <a:lstStyle>
            <a:lvl1pPr>
              <a:defRPr/>
            </a:lvl1pPr>
          </a:lstStyle>
          <a:p>
            <a:fld id="{A6E8A08F-C047-47DB-B402-D55D0E665FB8}" type="slidenum">
              <a:rPr lang="sl-SI" altLang="sl-SI"/>
              <a:pPr/>
              <a:t>‹#›</a:t>
            </a:fld>
            <a:endParaRPr lang="sl-SI" altLang="sl-SI"/>
          </a:p>
        </p:txBody>
      </p:sp>
    </p:spTree>
    <p:extLst>
      <p:ext uri="{BB962C8B-B14F-4D97-AF65-F5344CB8AC3E}">
        <p14:creationId xmlns:p14="http://schemas.microsoft.com/office/powerpoint/2010/main" val="621624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EF595-0AD1-45C0-8851-9AF70DDB0D4F}"/>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2674F7E-DD7B-4FC1-99E0-3169B44B2965}"/>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CB4105C5-17B5-4612-8F3E-A33C78B7096B}"/>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1E9870B2-6A84-4308-8E27-9D39E247CF23}"/>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CAD0589-E88D-42BA-97FF-C1E3DB54069F}"/>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27D4209-7D93-4F14-8EE6-F6FC7CA7C24D}"/>
              </a:ext>
            </a:extLst>
          </p:cNvPr>
          <p:cNvSpPr>
            <a:spLocks noGrp="1"/>
          </p:cNvSpPr>
          <p:nvPr>
            <p:ph type="sldNum" sz="quarter" idx="12"/>
          </p:nvPr>
        </p:nvSpPr>
        <p:spPr/>
        <p:txBody>
          <a:bodyPr/>
          <a:lstStyle>
            <a:lvl1pPr>
              <a:defRPr/>
            </a:lvl1pPr>
          </a:lstStyle>
          <a:p>
            <a:fld id="{B578F6CB-6F63-4507-895C-77E684D0689F}" type="slidenum">
              <a:rPr lang="sl-SI" altLang="sl-SI"/>
              <a:pPr/>
              <a:t>‹#›</a:t>
            </a:fld>
            <a:endParaRPr lang="sl-SI" altLang="sl-SI"/>
          </a:p>
        </p:txBody>
      </p:sp>
    </p:spTree>
    <p:extLst>
      <p:ext uri="{BB962C8B-B14F-4D97-AF65-F5344CB8AC3E}">
        <p14:creationId xmlns:p14="http://schemas.microsoft.com/office/powerpoint/2010/main" val="3569746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B50F0-32A5-46E5-A5BD-08D356A56314}"/>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ACA45CF1-C1FA-43D0-A404-5C8D2436AC0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5E3DED-668C-4D60-87C8-A06AB16F73A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A9F55040-D56E-4CC0-9805-6297ABD8FF9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164374-CD5F-44F1-8006-6DA57A2FD07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BB13DFB9-3E32-4A1C-858D-4FDFB77C3DD3}"/>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88C47635-A5EF-4824-87CB-AACA39B437A1}"/>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A424A25A-5A96-43A4-88EA-951EDF677D59}"/>
              </a:ext>
            </a:extLst>
          </p:cNvPr>
          <p:cNvSpPr>
            <a:spLocks noGrp="1"/>
          </p:cNvSpPr>
          <p:nvPr>
            <p:ph type="sldNum" sz="quarter" idx="12"/>
          </p:nvPr>
        </p:nvSpPr>
        <p:spPr/>
        <p:txBody>
          <a:bodyPr/>
          <a:lstStyle>
            <a:lvl1pPr>
              <a:defRPr/>
            </a:lvl1pPr>
          </a:lstStyle>
          <a:p>
            <a:fld id="{7319FCED-F009-4C6B-8DD0-D0A4A49CF0D6}" type="slidenum">
              <a:rPr lang="sl-SI" altLang="sl-SI"/>
              <a:pPr/>
              <a:t>‹#›</a:t>
            </a:fld>
            <a:endParaRPr lang="sl-SI" altLang="sl-SI"/>
          </a:p>
        </p:txBody>
      </p:sp>
    </p:spTree>
    <p:extLst>
      <p:ext uri="{BB962C8B-B14F-4D97-AF65-F5344CB8AC3E}">
        <p14:creationId xmlns:p14="http://schemas.microsoft.com/office/powerpoint/2010/main" val="2169609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D6F29-E760-4F94-85BA-D3E133764169}"/>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C5220834-46FF-4C6C-84AE-44374DA9021B}"/>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20101823-C389-4D5D-97A1-67EB51398B65}"/>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4BAFEC3E-A0B1-4CC0-B1AF-4236BDB8B86F}"/>
              </a:ext>
            </a:extLst>
          </p:cNvPr>
          <p:cNvSpPr>
            <a:spLocks noGrp="1"/>
          </p:cNvSpPr>
          <p:nvPr>
            <p:ph type="sldNum" sz="quarter" idx="12"/>
          </p:nvPr>
        </p:nvSpPr>
        <p:spPr/>
        <p:txBody>
          <a:bodyPr/>
          <a:lstStyle>
            <a:lvl1pPr>
              <a:defRPr/>
            </a:lvl1pPr>
          </a:lstStyle>
          <a:p>
            <a:fld id="{6A2A8E0E-5E26-42BB-B6B2-F3286CC21F9B}" type="slidenum">
              <a:rPr lang="sl-SI" altLang="sl-SI"/>
              <a:pPr/>
              <a:t>‹#›</a:t>
            </a:fld>
            <a:endParaRPr lang="sl-SI" altLang="sl-SI"/>
          </a:p>
        </p:txBody>
      </p:sp>
    </p:spTree>
    <p:extLst>
      <p:ext uri="{BB962C8B-B14F-4D97-AF65-F5344CB8AC3E}">
        <p14:creationId xmlns:p14="http://schemas.microsoft.com/office/powerpoint/2010/main" val="3238877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C7C397-97B8-4B12-BEAD-D23795B19F2D}"/>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C1B94BC6-CC16-4D58-A09B-71896B34D5B9}"/>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3439D24E-6B00-43FD-A1E5-1D7FD7D1C0C1}"/>
              </a:ext>
            </a:extLst>
          </p:cNvPr>
          <p:cNvSpPr>
            <a:spLocks noGrp="1"/>
          </p:cNvSpPr>
          <p:nvPr>
            <p:ph type="sldNum" sz="quarter" idx="12"/>
          </p:nvPr>
        </p:nvSpPr>
        <p:spPr/>
        <p:txBody>
          <a:bodyPr/>
          <a:lstStyle>
            <a:lvl1pPr>
              <a:defRPr/>
            </a:lvl1pPr>
          </a:lstStyle>
          <a:p>
            <a:fld id="{FCF19FA0-0FBF-453E-8CC1-2BAD07AFDF32}" type="slidenum">
              <a:rPr lang="sl-SI" altLang="sl-SI"/>
              <a:pPr/>
              <a:t>‹#›</a:t>
            </a:fld>
            <a:endParaRPr lang="sl-SI" altLang="sl-SI"/>
          </a:p>
        </p:txBody>
      </p:sp>
    </p:spTree>
    <p:extLst>
      <p:ext uri="{BB962C8B-B14F-4D97-AF65-F5344CB8AC3E}">
        <p14:creationId xmlns:p14="http://schemas.microsoft.com/office/powerpoint/2010/main" val="3457683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F9240-050C-40E1-BEC7-71EE793DDD3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910BE2DA-92E3-48FE-B0B0-77F6A3E6C0D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132C2C2A-39EC-4248-9070-DEA6AD7F628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5734F5-67CC-4A02-AAD3-6FA450CA218B}"/>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92769816-45E5-463E-8CC1-79BCED03E34E}"/>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F608C95C-6160-459C-80EA-9E473884AA8C}"/>
              </a:ext>
            </a:extLst>
          </p:cNvPr>
          <p:cNvSpPr>
            <a:spLocks noGrp="1"/>
          </p:cNvSpPr>
          <p:nvPr>
            <p:ph type="sldNum" sz="quarter" idx="12"/>
          </p:nvPr>
        </p:nvSpPr>
        <p:spPr/>
        <p:txBody>
          <a:bodyPr/>
          <a:lstStyle>
            <a:lvl1pPr>
              <a:defRPr/>
            </a:lvl1pPr>
          </a:lstStyle>
          <a:p>
            <a:fld id="{CCE31369-A352-46F3-A49E-C1A5027F2FE2}" type="slidenum">
              <a:rPr lang="sl-SI" altLang="sl-SI"/>
              <a:pPr/>
              <a:t>‹#›</a:t>
            </a:fld>
            <a:endParaRPr lang="sl-SI" altLang="sl-SI"/>
          </a:p>
        </p:txBody>
      </p:sp>
    </p:spTree>
    <p:extLst>
      <p:ext uri="{BB962C8B-B14F-4D97-AF65-F5344CB8AC3E}">
        <p14:creationId xmlns:p14="http://schemas.microsoft.com/office/powerpoint/2010/main" val="329617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CB501-F15B-4C63-AEEB-23D468DFA87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D33F8C9B-ED08-4E02-9DFD-13F60D6CE63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6BE1426B-25F0-406B-BE58-4D1E1729519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32E91A-0469-4A6C-B55A-24BADF393D82}"/>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FB1F671-76A9-4AF4-973B-6D68A36B5BBF}"/>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B185133-8490-4DCE-BB90-467C93C2EBDF}"/>
              </a:ext>
            </a:extLst>
          </p:cNvPr>
          <p:cNvSpPr>
            <a:spLocks noGrp="1"/>
          </p:cNvSpPr>
          <p:nvPr>
            <p:ph type="sldNum" sz="quarter" idx="12"/>
          </p:nvPr>
        </p:nvSpPr>
        <p:spPr/>
        <p:txBody>
          <a:bodyPr/>
          <a:lstStyle>
            <a:lvl1pPr>
              <a:defRPr/>
            </a:lvl1pPr>
          </a:lstStyle>
          <a:p>
            <a:fld id="{DC3864DE-1384-4BE8-80DB-52A0EA427566}" type="slidenum">
              <a:rPr lang="sl-SI" altLang="sl-SI"/>
              <a:pPr/>
              <a:t>‹#›</a:t>
            </a:fld>
            <a:endParaRPr lang="sl-SI" altLang="sl-SI"/>
          </a:p>
        </p:txBody>
      </p:sp>
    </p:spTree>
    <p:extLst>
      <p:ext uri="{BB962C8B-B14F-4D97-AF65-F5344CB8AC3E}">
        <p14:creationId xmlns:p14="http://schemas.microsoft.com/office/powerpoint/2010/main" val="1135995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6B19C"/>
            </a:gs>
            <a:gs pos="30000">
              <a:srgbClr val="D49E6C"/>
            </a:gs>
            <a:gs pos="70000">
              <a:srgbClr val="A65528"/>
            </a:gs>
            <a:gs pos="100000">
              <a:srgbClr val="663012"/>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95993C-BDB8-4135-820A-33E139E25571}"/>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C63A9F65-90E1-4E56-8EB7-AE576AE1D903}"/>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C9A20C3F-1A3B-4986-8C74-76542C7210A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29124267-A390-4F6E-ACCE-AF62FF90C8D9}"/>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A2ED931C-F759-42E9-A0B4-5F666ED5D032}"/>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FA61C41-0098-4EA4-B286-09C980C2B3C1}"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2">
            <a:extLst>
              <a:ext uri="{FF2B5EF4-FFF2-40B4-BE49-F238E27FC236}">
                <a16:creationId xmlns:a16="http://schemas.microsoft.com/office/drawing/2014/main" id="{2C4F9A87-698D-4296-B7A1-9B76DE7524BA}"/>
              </a:ext>
            </a:extLst>
          </p:cNvPr>
          <p:cNvSpPr>
            <a:spLocks noChangeArrowheads="1" noChangeShapeType="1" noTextEdit="1"/>
          </p:cNvSpPr>
          <p:nvPr/>
        </p:nvSpPr>
        <p:spPr bwMode="auto">
          <a:xfrm>
            <a:off x="381000" y="304800"/>
            <a:ext cx="8153400" cy="4343400"/>
          </a:xfrm>
          <a:prstGeom prst="rect">
            <a:avLst/>
          </a:prstGeom>
        </p:spPr>
        <p:txBody>
          <a:bodyPr wrap="none" fromWordArt="1">
            <a:prstTxWarp prst="textFadeRight">
              <a:avLst>
                <a:gd name="adj" fmla="val 33333"/>
              </a:avLst>
            </a:prstTxWarp>
          </a:bodyPr>
          <a:lstStyle/>
          <a:p>
            <a:pPr algn="ctr"/>
            <a:r>
              <a:rPr lang="sl-SI" sz="3600" b="1"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panose="020B0806030902050204" pitchFamily="34" charset="0"/>
              </a:rPr>
              <a:t>PREŽIHOV    VORANC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3C03237-D8E7-493D-8885-3C9E1E596E54}"/>
              </a:ext>
            </a:extLst>
          </p:cNvPr>
          <p:cNvSpPr>
            <a:spLocks noGrp="1" noChangeArrowheads="1"/>
          </p:cNvSpPr>
          <p:nvPr>
            <p:ph type="body" idx="1"/>
          </p:nvPr>
        </p:nvSpPr>
        <p:spPr>
          <a:xfrm>
            <a:off x="0" y="1371600"/>
            <a:ext cx="9144000" cy="4876800"/>
          </a:xfrm>
        </p:spPr>
        <p:txBody>
          <a:bodyPr/>
          <a:lstStyle/>
          <a:p>
            <a:pPr>
              <a:lnSpc>
                <a:spcPct val="80000"/>
              </a:lnSpc>
            </a:pPr>
            <a:r>
              <a:rPr lang="sl-SI" altLang="sl-SI" sz="1600" b="1">
                <a:solidFill>
                  <a:srgbClr val="990099"/>
                </a:solidFill>
              </a:rPr>
              <a:t>Voranc se je rodil v revni kmečki družini v Kotljah, kjer je tudi končal osnovno šolo. Prežihova družina ni imela lastnega doma in svoje zemlje, zato so se selili s kmetije na kmetijo. Ker je bil najstarejši otrok, je Voranc že v zgodnjih letih gonil živino na pašo, kasneje pa je moral opravljati tudi težja poljska dela. V šoli pa je bil Voranc med najboljšimi, saj je od matere sprejel žejo po znanju, ob njenih pripovedih se je oblikoval Vorančev pripovedniški dar. Želel je iti v gimnazijo, vendar oče tega ni dovolil, saj mu je bil v veliko pomoč pri domačem delu, zato pa je šel v gimnazijo njegov brat. To je Voranca zelo prizadelo, vendar se je začel izobraževati sam. Tako je s šestnajstimi leti poslal svoje prve črtice časopisom in so bile natisnjene. Tako se je začela pisateljska pot Lovra Kuharja. Ime Prežih si je nadel po domačem imenu pri Prežihu za kmetijo, kjer je bil njegov oče najemnik, Voranc pa je domača koroška oblika imena Lovrenc ali Lovro. Na njegovo ustvarjanje so vplivali dogodki prve in druge svetovne vojne. Med prvo svetovno vojno je pobegnil iz avstro-ogrske vojske na soški fronti v Italijo in bil tam zaprt do konca vojne. Leta 1919 se je vrnil domov in se zaposlil kot delavec, nato kot uradnik v jeklarni na Ravnah. Ker je aktivno deloval v ilegalni KPJ je moral leta 1930 v emigracijo in je nato živel na Dunaju, v Parizu in Moskvi. Kot agent kominterne je potoval po Evropi, zaradi komunistične dejavnosti je bil tudi večkrat zaprt. Sčasoma je postal eden vodilnih mož KPJ. Po sporu z Josipom Brozom, novim generalnim sekretarjem KPJ, se je leta 1939 ilegalno vrnil v Slovenijo in skrivaj bival v ljubljanski okolici. Do aprila 1941, začetka druge svetovne vojne v Jugoslaviji, se je umaknil iz politike in le pisal.</a:t>
            </a:r>
          </a:p>
        </p:txBody>
      </p:sp>
      <p:sp>
        <p:nvSpPr>
          <p:cNvPr id="3075" name="Rectangle 3">
            <a:extLst>
              <a:ext uri="{FF2B5EF4-FFF2-40B4-BE49-F238E27FC236}">
                <a16:creationId xmlns:a16="http://schemas.microsoft.com/office/drawing/2014/main" id="{CFE4CD8C-9701-420D-A3AE-F4B12D233F28}"/>
              </a:ext>
            </a:extLst>
          </p:cNvPr>
          <p:cNvSpPr>
            <a:spLocks noGrp="1" noChangeArrowheads="1"/>
          </p:cNvSpPr>
          <p:nvPr>
            <p:ph type="title"/>
          </p:nvPr>
        </p:nvSpPr>
        <p:spPr/>
        <p:txBody>
          <a:bodyPr/>
          <a:lstStyle/>
          <a:p>
            <a:r>
              <a:rPr lang="sl-SI" altLang="sl-SI" b="1">
                <a:solidFill>
                  <a:srgbClr val="990099"/>
                </a:solidFill>
                <a:effectLst>
                  <a:outerShdw blurRad="38100" dist="38100" dir="2700000" algn="tl">
                    <a:srgbClr val="000000"/>
                  </a:outerShdw>
                </a:effectLst>
              </a:rPr>
              <a:t>ŽIVLJENJE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 calcmode="lin" valueType="num">
                                      <p:cBhvr>
                                        <p:cTn id="7" dur="1000" fill="hold"/>
                                        <p:tgtEl>
                                          <p:spTgt spid="3074">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07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C954923-CB73-449A-81B9-471F5EEA4A71}"/>
              </a:ext>
            </a:extLst>
          </p:cNvPr>
          <p:cNvSpPr>
            <a:spLocks noGrp="1" noChangeArrowheads="1"/>
          </p:cNvSpPr>
          <p:nvPr>
            <p:ph type="body" idx="1"/>
          </p:nvPr>
        </p:nvSpPr>
        <p:spPr>
          <a:xfrm>
            <a:off x="304800" y="990600"/>
            <a:ext cx="8229600" cy="5287963"/>
          </a:xfrm>
          <a:noFill/>
          <a:ln/>
        </p:spPr>
        <p:txBody>
          <a:bodyPr/>
          <a:lstStyle/>
          <a:p>
            <a:pPr>
              <a:lnSpc>
                <a:spcPct val="80000"/>
              </a:lnSpc>
            </a:pPr>
            <a:r>
              <a:rPr lang="sl-SI" altLang="sl-SI" sz="1500" b="1">
                <a:solidFill>
                  <a:srgbClr val="990099"/>
                </a:solidFill>
              </a:rPr>
              <a:t>Romani:</a:t>
            </a:r>
          </a:p>
          <a:p>
            <a:pPr>
              <a:lnSpc>
                <a:spcPct val="80000"/>
              </a:lnSpc>
            </a:pPr>
            <a:r>
              <a:rPr lang="sl-SI" altLang="sl-SI" sz="1500" b="1">
                <a:solidFill>
                  <a:srgbClr val="990099"/>
                </a:solidFill>
              </a:rPr>
              <a:t>Boj na požiralniku (1935),</a:t>
            </a:r>
          </a:p>
          <a:p>
            <a:pPr>
              <a:lnSpc>
                <a:spcPct val="80000"/>
              </a:lnSpc>
            </a:pPr>
            <a:r>
              <a:rPr lang="sl-SI" altLang="sl-SI" sz="1500" b="1">
                <a:solidFill>
                  <a:srgbClr val="990099"/>
                </a:solidFill>
              </a:rPr>
              <a:t>Požganica (1939), ki obravnava koroški plebiscit leta 1920,</a:t>
            </a:r>
          </a:p>
          <a:p>
            <a:pPr>
              <a:lnSpc>
                <a:spcPct val="80000"/>
              </a:lnSpc>
            </a:pPr>
            <a:r>
              <a:rPr lang="sl-SI" altLang="sl-SI" sz="1500" b="1">
                <a:solidFill>
                  <a:srgbClr val="990099"/>
                </a:solidFill>
              </a:rPr>
              <a:t>Jamnica (1945) (je nadaljevanje Požganice in govori o letih 1920-1935),</a:t>
            </a:r>
          </a:p>
          <a:p>
            <a:pPr>
              <a:lnSpc>
                <a:spcPct val="80000"/>
              </a:lnSpc>
            </a:pPr>
            <a:r>
              <a:rPr lang="sl-SI" altLang="sl-SI" sz="1500" b="1">
                <a:solidFill>
                  <a:srgbClr val="990099"/>
                </a:solidFill>
              </a:rPr>
              <a:t>Doberdob (1940) ima tudi podnaslov vojni roman slovenskega naroda in vsebuje štiri velike dele</a:t>
            </a:r>
          </a:p>
          <a:p>
            <a:pPr>
              <a:lnSpc>
                <a:spcPct val="80000"/>
              </a:lnSpc>
            </a:pPr>
            <a:r>
              <a:rPr lang="sl-SI" altLang="sl-SI" sz="1500" b="1">
                <a:solidFill>
                  <a:srgbClr val="990099"/>
                </a:solidFill>
              </a:rPr>
              <a:t>Novele:</a:t>
            </a:r>
          </a:p>
          <a:p>
            <a:pPr>
              <a:lnSpc>
                <a:spcPct val="80000"/>
              </a:lnSpc>
            </a:pPr>
            <a:r>
              <a:rPr lang="sl-SI" altLang="sl-SI" sz="1500" b="1">
                <a:solidFill>
                  <a:srgbClr val="990099"/>
                </a:solidFill>
              </a:rPr>
              <a:t>Samorastniki (zbirka novel iz leta 1940, kjer so zbrane novele: Boj na požiralniku, Jirs in Bavh, Vodnjak, Ljubezen na odoru, Pot na klop, Prvi spopad, Odpustki in Samorastniki)</a:t>
            </a:r>
          </a:p>
          <a:p>
            <a:pPr>
              <a:lnSpc>
                <a:spcPct val="80000"/>
              </a:lnSpc>
            </a:pPr>
            <a:endParaRPr lang="sl-SI" altLang="sl-SI" sz="1500" b="1">
              <a:solidFill>
                <a:srgbClr val="990099"/>
              </a:solidFill>
            </a:endParaRPr>
          </a:p>
          <a:p>
            <a:pPr>
              <a:lnSpc>
                <a:spcPct val="80000"/>
              </a:lnSpc>
            </a:pPr>
            <a:r>
              <a:rPr lang="sl-SI" altLang="sl-SI" sz="1500" b="1">
                <a:solidFill>
                  <a:srgbClr val="990099"/>
                </a:solidFill>
              </a:rPr>
              <a:t>Potopisi:</a:t>
            </a:r>
          </a:p>
          <a:p>
            <a:pPr>
              <a:lnSpc>
                <a:spcPct val="80000"/>
              </a:lnSpc>
            </a:pPr>
            <a:r>
              <a:rPr lang="sl-SI" altLang="sl-SI" sz="1500" b="1">
                <a:solidFill>
                  <a:srgbClr val="990099"/>
                </a:solidFill>
              </a:rPr>
              <a:t>Od Kotelj do Belih vod (1945) je zbirka domačih potopisov,</a:t>
            </a:r>
          </a:p>
          <a:p>
            <a:pPr>
              <a:lnSpc>
                <a:spcPct val="80000"/>
              </a:lnSpc>
            </a:pPr>
            <a:r>
              <a:rPr lang="sl-SI" altLang="sl-SI" sz="1500" b="1">
                <a:solidFill>
                  <a:srgbClr val="990099"/>
                </a:solidFill>
              </a:rPr>
              <a:t>Gosposvetsko polje (1979),</a:t>
            </a:r>
          </a:p>
          <a:p>
            <a:pPr>
              <a:lnSpc>
                <a:spcPct val="80000"/>
              </a:lnSpc>
            </a:pPr>
            <a:r>
              <a:rPr lang="sl-SI" altLang="sl-SI" sz="1500" b="1">
                <a:solidFill>
                  <a:srgbClr val="990099"/>
                </a:solidFill>
              </a:rPr>
              <a:t>Borba na tujih tleh (1946).</a:t>
            </a:r>
          </a:p>
          <a:p>
            <a:pPr>
              <a:lnSpc>
                <a:spcPct val="80000"/>
              </a:lnSpc>
            </a:pPr>
            <a:endParaRPr lang="sl-SI" altLang="sl-SI" sz="1500" b="1">
              <a:solidFill>
                <a:srgbClr val="990099"/>
              </a:solidFill>
            </a:endParaRPr>
          </a:p>
          <a:p>
            <a:pPr>
              <a:lnSpc>
                <a:spcPct val="80000"/>
              </a:lnSpc>
            </a:pPr>
            <a:r>
              <a:rPr lang="sl-SI" altLang="sl-SI" sz="1500" b="1">
                <a:solidFill>
                  <a:srgbClr val="990099"/>
                </a:solidFill>
              </a:rPr>
              <a:t>Črtice:</a:t>
            </a:r>
          </a:p>
          <a:p>
            <a:pPr>
              <a:lnSpc>
                <a:spcPct val="80000"/>
              </a:lnSpc>
            </a:pPr>
            <a:r>
              <a:rPr lang="sl-SI" altLang="sl-SI" sz="1500" b="1">
                <a:solidFill>
                  <a:srgbClr val="990099"/>
                </a:solidFill>
              </a:rPr>
              <a:t>Povesti (1925), to je prva črtica, ki jo je izdal,</a:t>
            </a:r>
          </a:p>
          <a:p>
            <a:pPr>
              <a:lnSpc>
                <a:spcPct val="80000"/>
              </a:lnSpc>
            </a:pPr>
            <a:r>
              <a:rPr lang="sl-SI" altLang="sl-SI" sz="1500" b="1">
                <a:solidFill>
                  <a:srgbClr val="990099"/>
                </a:solidFill>
              </a:rPr>
              <a:t>Kanjuh iz Zagate (1952).</a:t>
            </a:r>
          </a:p>
          <a:p>
            <a:pPr>
              <a:lnSpc>
                <a:spcPct val="80000"/>
              </a:lnSpc>
            </a:pPr>
            <a:endParaRPr lang="sl-SI" altLang="sl-SI" sz="1500" b="1">
              <a:solidFill>
                <a:srgbClr val="990099"/>
              </a:solidFill>
            </a:endParaRPr>
          </a:p>
          <a:p>
            <a:pPr>
              <a:lnSpc>
                <a:spcPct val="80000"/>
              </a:lnSpc>
            </a:pPr>
            <a:r>
              <a:rPr lang="sl-SI" altLang="sl-SI" sz="1500" b="1">
                <a:solidFill>
                  <a:srgbClr val="990099"/>
                </a:solidFill>
              </a:rPr>
              <a:t>Zgodbe:</a:t>
            </a:r>
          </a:p>
          <a:p>
            <a:pPr>
              <a:lnSpc>
                <a:spcPct val="80000"/>
              </a:lnSpc>
            </a:pPr>
            <a:r>
              <a:rPr lang="sl-SI" altLang="sl-SI" sz="1500" b="1">
                <a:solidFill>
                  <a:srgbClr val="990099"/>
                </a:solidFill>
              </a:rPr>
              <a:t>Naši mejniki (1946),</a:t>
            </a:r>
          </a:p>
          <a:p>
            <a:pPr>
              <a:lnSpc>
                <a:spcPct val="80000"/>
              </a:lnSpc>
            </a:pPr>
            <a:r>
              <a:rPr lang="sl-SI" altLang="sl-SI" sz="1500" b="1">
                <a:solidFill>
                  <a:srgbClr val="990099"/>
                </a:solidFill>
              </a:rPr>
              <a:t>Opustošena brajda (1946).</a:t>
            </a:r>
          </a:p>
          <a:p>
            <a:pPr>
              <a:lnSpc>
                <a:spcPct val="80000"/>
              </a:lnSpc>
            </a:pPr>
            <a:endParaRPr lang="sl-SI" altLang="sl-SI" sz="1500" b="1">
              <a:solidFill>
                <a:srgbClr val="990099"/>
              </a:solidFill>
            </a:endParaRPr>
          </a:p>
          <a:p>
            <a:pPr>
              <a:lnSpc>
                <a:spcPct val="80000"/>
              </a:lnSpc>
            </a:pPr>
            <a:endParaRPr lang="sl-SI" altLang="sl-SI" sz="1500" b="1">
              <a:solidFill>
                <a:srgbClr val="990099"/>
              </a:solidFill>
            </a:endParaRPr>
          </a:p>
        </p:txBody>
      </p:sp>
      <p:sp>
        <p:nvSpPr>
          <p:cNvPr id="4099" name="Rectangle 3">
            <a:extLst>
              <a:ext uri="{FF2B5EF4-FFF2-40B4-BE49-F238E27FC236}">
                <a16:creationId xmlns:a16="http://schemas.microsoft.com/office/drawing/2014/main" id="{E4A9F5DA-223E-4BD3-A03A-E3D3E13EF080}"/>
              </a:ext>
            </a:extLst>
          </p:cNvPr>
          <p:cNvSpPr>
            <a:spLocks noGrp="1" noChangeArrowheads="1"/>
          </p:cNvSpPr>
          <p:nvPr>
            <p:ph type="title"/>
          </p:nvPr>
        </p:nvSpPr>
        <p:spPr/>
        <p:txBody>
          <a:bodyPr/>
          <a:lstStyle/>
          <a:p>
            <a:r>
              <a:rPr lang="sl-SI" altLang="sl-SI" b="1">
                <a:solidFill>
                  <a:srgbClr val="990099"/>
                </a:solidFill>
                <a:effectLst>
                  <a:outerShdw blurRad="38100" dist="38100" dir="2700000" algn="tl">
                    <a:srgbClr val="000000"/>
                  </a:outerShdw>
                </a:effectLst>
              </a:rPr>
              <a:t>NJEGOVA DELA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 calcmode="lin" valueType="num">
                                      <p:cBhvr>
                                        <p:cTn id="7" dur="1000" fill="hold"/>
                                        <p:tgtEl>
                                          <p:spTgt spid="4098">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098">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098">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098">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4098">
                                            <p:txEl>
                                              <p:pRg st="1" end="1"/>
                                            </p:txEl>
                                          </p:spTgt>
                                        </p:tgtEl>
                                        <p:attrNameLst>
                                          <p:attrName>style.visibility</p:attrName>
                                        </p:attrNameLst>
                                      </p:cBhvr>
                                      <p:to>
                                        <p:strVal val="visible"/>
                                      </p:to>
                                    </p:set>
                                    <p:anim calcmode="lin" valueType="num">
                                      <p:cBhvr>
                                        <p:cTn id="13" dur="1000" fill="hold"/>
                                        <p:tgtEl>
                                          <p:spTgt spid="4098">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098">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098">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4098">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4098">
                                            <p:txEl>
                                              <p:pRg st="2" end="2"/>
                                            </p:txEl>
                                          </p:spTgt>
                                        </p:tgtEl>
                                        <p:attrNameLst>
                                          <p:attrName>style.visibility</p:attrName>
                                        </p:attrNameLst>
                                      </p:cBhvr>
                                      <p:to>
                                        <p:strVal val="visible"/>
                                      </p:to>
                                    </p:set>
                                    <p:anim calcmode="lin" valueType="num">
                                      <p:cBhvr>
                                        <p:cTn id="19" dur="1000" fill="hold"/>
                                        <p:tgtEl>
                                          <p:spTgt spid="4098">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4098">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4098">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4098">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4098">
                                            <p:txEl>
                                              <p:pRg st="3" end="3"/>
                                            </p:txEl>
                                          </p:spTgt>
                                        </p:tgtEl>
                                        <p:attrNameLst>
                                          <p:attrName>style.visibility</p:attrName>
                                        </p:attrNameLst>
                                      </p:cBhvr>
                                      <p:to>
                                        <p:strVal val="visible"/>
                                      </p:to>
                                    </p:set>
                                    <p:anim calcmode="lin" valueType="num">
                                      <p:cBhvr>
                                        <p:cTn id="25" dur="1000" fill="hold"/>
                                        <p:tgtEl>
                                          <p:spTgt spid="4098">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4098">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4098">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4098">
                                            <p:txEl>
                                              <p:pRg st="3" end="3"/>
                                            </p:txEl>
                                          </p:spTgt>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nodeType="withEffect">
                                  <p:stCondLst>
                                    <p:cond delay="0"/>
                                  </p:stCondLst>
                                  <p:childTnLst>
                                    <p:set>
                                      <p:cBhvr>
                                        <p:cTn id="30" dur="1" fill="hold">
                                          <p:stCondLst>
                                            <p:cond delay="0"/>
                                          </p:stCondLst>
                                        </p:cTn>
                                        <p:tgtEl>
                                          <p:spTgt spid="4098">
                                            <p:txEl>
                                              <p:pRg st="4" end="4"/>
                                            </p:txEl>
                                          </p:spTgt>
                                        </p:tgtEl>
                                        <p:attrNameLst>
                                          <p:attrName>style.visibility</p:attrName>
                                        </p:attrNameLst>
                                      </p:cBhvr>
                                      <p:to>
                                        <p:strVal val="visible"/>
                                      </p:to>
                                    </p:set>
                                    <p:anim calcmode="lin" valueType="num">
                                      <p:cBhvr>
                                        <p:cTn id="31" dur="1000" fill="hold"/>
                                        <p:tgtEl>
                                          <p:spTgt spid="4098">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4098">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4098">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098">
                                            <p:txEl>
                                              <p:pRg st="4" end="4"/>
                                            </p:txEl>
                                          </p:spTgt>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nodeType="withEffect">
                                  <p:stCondLst>
                                    <p:cond delay="0"/>
                                  </p:stCondLst>
                                  <p:childTnLst>
                                    <p:set>
                                      <p:cBhvr>
                                        <p:cTn id="36" dur="1" fill="hold">
                                          <p:stCondLst>
                                            <p:cond delay="0"/>
                                          </p:stCondLst>
                                        </p:cTn>
                                        <p:tgtEl>
                                          <p:spTgt spid="4098">
                                            <p:txEl>
                                              <p:pRg st="5" end="5"/>
                                            </p:txEl>
                                          </p:spTgt>
                                        </p:tgtEl>
                                        <p:attrNameLst>
                                          <p:attrName>style.visibility</p:attrName>
                                        </p:attrNameLst>
                                      </p:cBhvr>
                                      <p:to>
                                        <p:strVal val="visible"/>
                                      </p:to>
                                    </p:set>
                                    <p:anim calcmode="lin" valueType="num">
                                      <p:cBhvr>
                                        <p:cTn id="37" dur="1000" fill="hold"/>
                                        <p:tgtEl>
                                          <p:spTgt spid="4098">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4098">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4098">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4098">
                                            <p:txEl>
                                              <p:pRg st="5" end="5"/>
                                            </p:txEl>
                                          </p:spTgt>
                                        </p:tgtEl>
                                        <p:attrNameLst>
                                          <p:attrName>ppt_y</p:attrName>
                                        </p:attrNameLst>
                                      </p:cBhvr>
                                      <p:tavLst>
                                        <p:tav tm="0" fmla="#ppt_y+(sin(-2*pi*(1-$))*-#ppt_x+cos(-2*pi*(1-$))*(1-#ppt_y))*(1-$)">
                                          <p:val>
                                            <p:fltVal val="0"/>
                                          </p:val>
                                        </p:tav>
                                        <p:tav tm="100000">
                                          <p:val>
                                            <p:fltVal val="1"/>
                                          </p:val>
                                        </p:tav>
                                      </p:tavLst>
                                    </p:anim>
                                  </p:childTnLst>
                                </p:cTn>
                              </p:par>
                              <p:par>
                                <p:cTn id="41" presetID="15" presetClass="entr" presetSubtype="0" fill="hold" nodeType="withEffect">
                                  <p:stCondLst>
                                    <p:cond delay="0"/>
                                  </p:stCondLst>
                                  <p:childTnLst>
                                    <p:set>
                                      <p:cBhvr>
                                        <p:cTn id="42" dur="1" fill="hold">
                                          <p:stCondLst>
                                            <p:cond delay="0"/>
                                          </p:stCondLst>
                                        </p:cTn>
                                        <p:tgtEl>
                                          <p:spTgt spid="4098">
                                            <p:txEl>
                                              <p:pRg st="6" end="6"/>
                                            </p:txEl>
                                          </p:spTgt>
                                        </p:tgtEl>
                                        <p:attrNameLst>
                                          <p:attrName>style.visibility</p:attrName>
                                        </p:attrNameLst>
                                      </p:cBhvr>
                                      <p:to>
                                        <p:strVal val="visible"/>
                                      </p:to>
                                    </p:set>
                                    <p:anim calcmode="lin" valueType="num">
                                      <p:cBhvr>
                                        <p:cTn id="43" dur="1000" fill="hold"/>
                                        <p:tgtEl>
                                          <p:spTgt spid="4098">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4098">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4098">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4098">
                                            <p:txEl>
                                              <p:pRg st="6" end="6"/>
                                            </p:txEl>
                                          </p:spTgt>
                                        </p:tgtEl>
                                        <p:attrNameLst>
                                          <p:attrName>ppt_y</p:attrName>
                                        </p:attrNameLst>
                                      </p:cBhvr>
                                      <p:tavLst>
                                        <p:tav tm="0" fmla="#ppt_y+(sin(-2*pi*(1-$))*-#ppt_x+cos(-2*pi*(1-$))*(1-#ppt_y))*(1-$)">
                                          <p:val>
                                            <p:fltVal val="0"/>
                                          </p:val>
                                        </p:tav>
                                        <p:tav tm="100000">
                                          <p:val>
                                            <p:fltVal val="1"/>
                                          </p:val>
                                        </p:tav>
                                      </p:tavLst>
                                    </p:anim>
                                  </p:childTnLst>
                                </p:cTn>
                              </p:par>
                              <p:par>
                                <p:cTn id="47" presetID="15" presetClass="entr" presetSubtype="0" fill="hold" nodeType="withEffect">
                                  <p:stCondLst>
                                    <p:cond delay="0"/>
                                  </p:stCondLst>
                                  <p:childTnLst>
                                    <p:set>
                                      <p:cBhvr>
                                        <p:cTn id="48" dur="1" fill="hold">
                                          <p:stCondLst>
                                            <p:cond delay="0"/>
                                          </p:stCondLst>
                                        </p:cTn>
                                        <p:tgtEl>
                                          <p:spTgt spid="4098">
                                            <p:txEl>
                                              <p:pRg st="8" end="8"/>
                                            </p:txEl>
                                          </p:spTgt>
                                        </p:tgtEl>
                                        <p:attrNameLst>
                                          <p:attrName>style.visibility</p:attrName>
                                        </p:attrNameLst>
                                      </p:cBhvr>
                                      <p:to>
                                        <p:strVal val="visible"/>
                                      </p:to>
                                    </p:set>
                                    <p:anim calcmode="lin" valueType="num">
                                      <p:cBhvr>
                                        <p:cTn id="49" dur="1000" fill="hold"/>
                                        <p:tgtEl>
                                          <p:spTgt spid="4098">
                                            <p:txEl>
                                              <p:pRg st="8" end="8"/>
                                            </p:txEl>
                                          </p:spTgt>
                                        </p:tgtEl>
                                        <p:attrNameLst>
                                          <p:attrName>ppt_w</p:attrName>
                                        </p:attrNameLst>
                                      </p:cBhvr>
                                      <p:tavLst>
                                        <p:tav tm="0">
                                          <p:val>
                                            <p:fltVal val="0"/>
                                          </p:val>
                                        </p:tav>
                                        <p:tav tm="100000">
                                          <p:val>
                                            <p:strVal val="#ppt_w"/>
                                          </p:val>
                                        </p:tav>
                                      </p:tavLst>
                                    </p:anim>
                                    <p:anim calcmode="lin" valueType="num">
                                      <p:cBhvr>
                                        <p:cTn id="50" dur="1000" fill="hold"/>
                                        <p:tgtEl>
                                          <p:spTgt spid="4098">
                                            <p:txEl>
                                              <p:pRg st="8" end="8"/>
                                            </p:txEl>
                                          </p:spTgt>
                                        </p:tgtEl>
                                        <p:attrNameLst>
                                          <p:attrName>ppt_h</p:attrName>
                                        </p:attrNameLst>
                                      </p:cBhvr>
                                      <p:tavLst>
                                        <p:tav tm="0">
                                          <p:val>
                                            <p:fltVal val="0"/>
                                          </p:val>
                                        </p:tav>
                                        <p:tav tm="100000">
                                          <p:val>
                                            <p:strVal val="#ppt_h"/>
                                          </p:val>
                                        </p:tav>
                                      </p:tavLst>
                                    </p:anim>
                                    <p:anim calcmode="lin" valueType="num">
                                      <p:cBhvr>
                                        <p:cTn id="51" dur="1000" fill="hold"/>
                                        <p:tgtEl>
                                          <p:spTgt spid="4098">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4098">
                                            <p:txEl>
                                              <p:pRg st="8" end="8"/>
                                            </p:txEl>
                                          </p:spTgt>
                                        </p:tgtEl>
                                        <p:attrNameLst>
                                          <p:attrName>ppt_y</p:attrName>
                                        </p:attrNameLst>
                                      </p:cBhvr>
                                      <p:tavLst>
                                        <p:tav tm="0" fmla="#ppt_y+(sin(-2*pi*(1-$))*-#ppt_x+cos(-2*pi*(1-$))*(1-#ppt_y))*(1-$)">
                                          <p:val>
                                            <p:fltVal val="0"/>
                                          </p:val>
                                        </p:tav>
                                        <p:tav tm="100000">
                                          <p:val>
                                            <p:fltVal val="1"/>
                                          </p:val>
                                        </p:tav>
                                      </p:tavLst>
                                    </p:anim>
                                  </p:childTnLst>
                                </p:cTn>
                              </p:par>
                              <p:par>
                                <p:cTn id="53" presetID="15" presetClass="entr" presetSubtype="0" fill="hold" nodeType="withEffect">
                                  <p:stCondLst>
                                    <p:cond delay="0"/>
                                  </p:stCondLst>
                                  <p:childTnLst>
                                    <p:set>
                                      <p:cBhvr>
                                        <p:cTn id="54" dur="1" fill="hold">
                                          <p:stCondLst>
                                            <p:cond delay="0"/>
                                          </p:stCondLst>
                                        </p:cTn>
                                        <p:tgtEl>
                                          <p:spTgt spid="4098">
                                            <p:txEl>
                                              <p:pRg st="9" end="9"/>
                                            </p:txEl>
                                          </p:spTgt>
                                        </p:tgtEl>
                                        <p:attrNameLst>
                                          <p:attrName>style.visibility</p:attrName>
                                        </p:attrNameLst>
                                      </p:cBhvr>
                                      <p:to>
                                        <p:strVal val="visible"/>
                                      </p:to>
                                    </p:set>
                                    <p:anim calcmode="lin" valueType="num">
                                      <p:cBhvr>
                                        <p:cTn id="55" dur="1000" fill="hold"/>
                                        <p:tgtEl>
                                          <p:spTgt spid="4098">
                                            <p:txEl>
                                              <p:pRg st="9" end="9"/>
                                            </p:txEl>
                                          </p:spTgt>
                                        </p:tgtEl>
                                        <p:attrNameLst>
                                          <p:attrName>ppt_w</p:attrName>
                                        </p:attrNameLst>
                                      </p:cBhvr>
                                      <p:tavLst>
                                        <p:tav tm="0">
                                          <p:val>
                                            <p:fltVal val="0"/>
                                          </p:val>
                                        </p:tav>
                                        <p:tav tm="100000">
                                          <p:val>
                                            <p:strVal val="#ppt_w"/>
                                          </p:val>
                                        </p:tav>
                                      </p:tavLst>
                                    </p:anim>
                                    <p:anim calcmode="lin" valueType="num">
                                      <p:cBhvr>
                                        <p:cTn id="56" dur="1000" fill="hold"/>
                                        <p:tgtEl>
                                          <p:spTgt spid="4098">
                                            <p:txEl>
                                              <p:pRg st="9" end="9"/>
                                            </p:txEl>
                                          </p:spTgt>
                                        </p:tgtEl>
                                        <p:attrNameLst>
                                          <p:attrName>ppt_h</p:attrName>
                                        </p:attrNameLst>
                                      </p:cBhvr>
                                      <p:tavLst>
                                        <p:tav tm="0">
                                          <p:val>
                                            <p:fltVal val="0"/>
                                          </p:val>
                                        </p:tav>
                                        <p:tav tm="100000">
                                          <p:val>
                                            <p:strVal val="#ppt_h"/>
                                          </p:val>
                                        </p:tav>
                                      </p:tavLst>
                                    </p:anim>
                                    <p:anim calcmode="lin" valueType="num">
                                      <p:cBhvr>
                                        <p:cTn id="57" dur="1000" fill="hold"/>
                                        <p:tgtEl>
                                          <p:spTgt spid="4098">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4098">
                                            <p:txEl>
                                              <p:pRg st="9" end="9"/>
                                            </p:txEl>
                                          </p:spTgt>
                                        </p:tgtEl>
                                        <p:attrNameLst>
                                          <p:attrName>ppt_y</p:attrName>
                                        </p:attrNameLst>
                                      </p:cBhvr>
                                      <p:tavLst>
                                        <p:tav tm="0" fmla="#ppt_y+(sin(-2*pi*(1-$))*-#ppt_x+cos(-2*pi*(1-$))*(1-#ppt_y))*(1-$)">
                                          <p:val>
                                            <p:fltVal val="0"/>
                                          </p:val>
                                        </p:tav>
                                        <p:tav tm="100000">
                                          <p:val>
                                            <p:fltVal val="1"/>
                                          </p:val>
                                        </p:tav>
                                      </p:tavLst>
                                    </p:anim>
                                  </p:childTnLst>
                                </p:cTn>
                              </p:par>
                              <p:par>
                                <p:cTn id="59" presetID="15" presetClass="entr" presetSubtype="0" fill="hold" nodeType="withEffect">
                                  <p:stCondLst>
                                    <p:cond delay="0"/>
                                  </p:stCondLst>
                                  <p:childTnLst>
                                    <p:set>
                                      <p:cBhvr>
                                        <p:cTn id="60" dur="1" fill="hold">
                                          <p:stCondLst>
                                            <p:cond delay="0"/>
                                          </p:stCondLst>
                                        </p:cTn>
                                        <p:tgtEl>
                                          <p:spTgt spid="4098">
                                            <p:txEl>
                                              <p:pRg st="10" end="10"/>
                                            </p:txEl>
                                          </p:spTgt>
                                        </p:tgtEl>
                                        <p:attrNameLst>
                                          <p:attrName>style.visibility</p:attrName>
                                        </p:attrNameLst>
                                      </p:cBhvr>
                                      <p:to>
                                        <p:strVal val="visible"/>
                                      </p:to>
                                    </p:set>
                                    <p:anim calcmode="lin" valueType="num">
                                      <p:cBhvr>
                                        <p:cTn id="61" dur="1000" fill="hold"/>
                                        <p:tgtEl>
                                          <p:spTgt spid="4098">
                                            <p:txEl>
                                              <p:pRg st="10" end="10"/>
                                            </p:txEl>
                                          </p:spTgt>
                                        </p:tgtEl>
                                        <p:attrNameLst>
                                          <p:attrName>ppt_w</p:attrName>
                                        </p:attrNameLst>
                                      </p:cBhvr>
                                      <p:tavLst>
                                        <p:tav tm="0">
                                          <p:val>
                                            <p:fltVal val="0"/>
                                          </p:val>
                                        </p:tav>
                                        <p:tav tm="100000">
                                          <p:val>
                                            <p:strVal val="#ppt_w"/>
                                          </p:val>
                                        </p:tav>
                                      </p:tavLst>
                                    </p:anim>
                                    <p:anim calcmode="lin" valueType="num">
                                      <p:cBhvr>
                                        <p:cTn id="62" dur="1000" fill="hold"/>
                                        <p:tgtEl>
                                          <p:spTgt spid="4098">
                                            <p:txEl>
                                              <p:pRg st="10" end="10"/>
                                            </p:txEl>
                                          </p:spTgt>
                                        </p:tgtEl>
                                        <p:attrNameLst>
                                          <p:attrName>ppt_h</p:attrName>
                                        </p:attrNameLst>
                                      </p:cBhvr>
                                      <p:tavLst>
                                        <p:tav tm="0">
                                          <p:val>
                                            <p:fltVal val="0"/>
                                          </p:val>
                                        </p:tav>
                                        <p:tav tm="100000">
                                          <p:val>
                                            <p:strVal val="#ppt_h"/>
                                          </p:val>
                                        </p:tav>
                                      </p:tavLst>
                                    </p:anim>
                                    <p:anim calcmode="lin" valueType="num">
                                      <p:cBhvr>
                                        <p:cTn id="63" dur="1000" fill="hold"/>
                                        <p:tgtEl>
                                          <p:spTgt spid="4098">
                                            <p:txEl>
                                              <p:pRg st="10" end="10"/>
                                            </p:txEl>
                                          </p:spTgt>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4098">
                                            <p:txEl>
                                              <p:pRg st="10" end="10"/>
                                            </p:txEl>
                                          </p:spTgt>
                                        </p:tgtEl>
                                        <p:attrNameLst>
                                          <p:attrName>ppt_y</p:attrName>
                                        </p:attrNameLst>
                                      </p:cBhvr>
                                      <p:tavLst>
                                        <p:tav tm="0" fmla="#ppt_y+(sin(-2*pi*(1-$))*-#ppt_x+cos(-2*pi*(1-$))*(1-#ppt_y))*(1-$)">
                                          <p:val>
                                            <p:fltVal val="0"/>
                                          </p:val>
                                        </p:tav>
                                        <p:tav tm="100000">
                                          <p:val>
                                            <p:fltVal val="1"/>
                                          </p:val>
                                        </p:tav>
                                      </p:tavLst>
                                    </p:anim>
                                  </p:childTnLst>
                                </p:cTn>
                              </p:par>
                              <p:par>
                                <p:cTn id="65" presetID="15" presetClass="entr" presetSubtype="0" fill="hold" nodeType="withEffect">
                                  <p:stCondLst>
                                    <p:cond delay="0"/>
                                  </p:stCondLst>
                                  <p:childTnLst>
                                    <p:set>
                                      <p:cBhvr>
                                        <p:cTn id="66" dur="1" fill="hold">
                                          <p:stCondLst>
                                            <p:cond delay="0"/>
                                          </p:stCondLst>
                                        </p:cTn>
                                        <p:tgtEl>
                                          <p:spTgt spid="4098">
                                            <p:txEl>
                                              <p:pRg st="11" end="11"/>
                                            </p:txEl>
                                          </p:spTgt>
                                        </p:tgtEl>
                                        <p:attrNameLst>
                                          <p:attrName>style.visibility</p:attrName>
                                        </p:attrNameLst>
                                      </p:cBhvr>
                                      <p:to>
                                        <p:strVal val="visible"/>
                                      </p:to>
                                    </p:set>
                                    <p:anim calcmode="lin" valueType="num">
                                      <p:cBhvr>
                                        <p:cTn id="67" dur="1000" fill="hold"/>
                                        <p:tgtEl>
                                          <p:spTgt spid="4098">
                                            <p:txEl>
                                              <p:pRg st="11" end="11"/>
                                            </p:txEl>
                                          </p:spTgt>
                                        </p:tgtEl>
                                        <p:attrNameLst>
                                          <p:attrName>ppt_w</p:attrName>
                                        </p:attrNameLst>
                                      </p:cBhvr>
                                      <p:tavLst>
                                        <p:tav tm="0">
                                          <p:val>
                                            <p:fltVal val="0"/>
                                          </p:val>
                                        </p:tav>
                                        <p:tav tm="100000">
                                          <p:val>
                                            <p:strVal val="#ppt_w"/>
                                          </p:val>
                                        </p:tav>
                                      </p:tavLst>
                                    </p:anim>
                                    <p:anim calcmode="lin" valueType="num">
                                      <p:cBhvr>
                                        <p:cTn id="68" dur="1000" fill="hold"/>
                                        <p:tgtEl>
                                          <p:spTgt spid="4098">
                                            <p:txEl>
                                              <p:pRg st="11" end="11"/>
                                            </p:txEl>
                                          </p:spTgt>
                                        </p:tgtEl>
                                        <p:attrNameLst>
                                          <p:attrName>ppt_h</p:attrName>
                                        </p:attrNameLst>
                                      </p:cBhvr>
                                      <p:tavLst>
                                        <p:tav tm="0">
                                          <p:val>
                                            <p:fltVal val="0"/>
                                          </p:val>
                                        </p:tav>
                                        <p:tav tm="100000">
                                          <p:val>
                                            <p:strVal val="#ppt_h"/>
                                          </p:val>
                                        </p:tav>
                                      </p:tavLst>
                                    </p:anim>
                                    <p:anim calcmode="lin" valueType="num">
                                      <p:cBhvr>
                                        <p:cTn id="69" dur="1000" fill="hold"/>
                                        <p:tgtEl>
                                          <p:spTgt spid="4098">
                                            <p:txEl>
                                              <p:pRg st="11" end="11"/>
                                            </p:txEl>
                                          </p:spTgt>
                                        </p:tgtEl>
                                        <p:attrNameLst>
                                          <p:attrName>ppt_x</p:attrName>
                                        </p:attrNameLst>
                                      </p:cBhvr>
                                      <p:tavLst>
                                        <p:tav tm="0" fmla="#ppt_x+(cos(-2*pi*(1-$))*-#ppt_x-sin(-2*pi*(1-$))*(1-#ppt_y))*(1-$)">
                                          <p:val>
                                            <p:fltVal val="0"/>
                                          </p:val>
                                        </p:tav>
                                        <p:tav tm="100000">
                                          <p:val>
                                            <p:fltVal val="1"/>
                                          </p:val>
                                        </p:tav>
                                      </p:tavLst>
                                    </p:anim>
                                    <p:anim calcmode="lin" valueType="num">
                                      <p:cBhvr>
                                        <p:cTn id="70" dur="1000" fill="hold"/>
                                        <p:tgtEl>
                                          <p:spTgt spid="4098">
                                            <p:txEl>
                                              <p:pRg st="11" end="11"/>
                                            </p:txEl>
                                          </p:spTgt>
                                        </p:tgtEl>
                                        <p:attrNameLst>
                                          <p:attrName>ppt_y</p:attrName>
                                        </p:attrNameLst>
                                      </p:cBhvr>
                                      <p:tavLst>
                                        <p:tav tm="0" fmla="#ppt_y+(sin(-2*pi*(1-$))*-#ppt_x+cos(-2*pi*(1-$))*(1-#ppt_y))*(1-$)">
                                          <p:val>
                                            <p:fltVal val="0"/>
                                          </p:val>
                                        </p:tav>
                                        <p:tav tm="100000">
                                          <p:val>
                                            <p:fltVal val="1"/>
                                          </p:val>
                                        </p:tav>
                                      </p:tavLst>
                                    </p:anim>
                                  </p:childTnLst>
                                </p:cTn>
                              </p:par>
                              <p:par>
                                <p:cTn id="71" presetID="15" presetClass="entr" presetSubtype="0" fill="hold" nodeType="withEffect">
                                  <p:stCondLst>
                                    <p:cond delay="0"/>
                                  </p:stCondLst>
                                  <p:childTnLst>
                                    <p:set>
                                      <p:cBhvr>
                                        <p:cTn id="72" dur="1" fill="hold">
                                          <p:stCondLst>
                                            <p:cond delay="0"/>
                                          </p:stCondLst>
                                        </p:cTn>
                                        <p:tgtEl>
                                          <p:spTgt spid="4098">
                                            <p:txEl>
                                              <p:pRg st="13" end="13"/>
                                            </p:txEl>
                                          </p:spTgt>
                                        </p:tgtEl>
                                        <p:attrNameLst>
                                          <p:attrName>style.visibility</p:attrName>
                                        </p:attrNameLst>
                                      </p:cBhvr>
                                      <p:to>
                                        <p:strVal val="visible"/>
                                      </p:to>
                                    </p:set>
                                    <p:anim calcmode="lin" valueType="num">
                                      <p:cBhvr>
                                        <p:cTn id="73" dur="1000" fill="hold"/>
                                        <p:tgtEl>
                                          <p:spTgt spid="4098">
                                            <p:txEl>
                                              <p:pRg st="13" end="13"/>
                                            </p:txEl>
                                          </p:spTgt>
                                        </p:tgtEl>
                                        <p:attrNameLst>
                                          <p:attrName>ppt_w</p:attrName>
                                        </p:attrNameLst>
                                      </p:cBhvr>
                                      <p:tavLst>
                                        <p:tav tm="0">
                                          <p:val>
                                            <p:fltVal val="0"/>
                                          </p:val>
                                        </p:tav>
                                        <p:tav tm="100000">
                                          <p:val>
                                            <p:strVal val="#ppt_w"/>
                                          </p:val>
                                        </p:tav>
                                      </p:tavLst>
                                    </p:anim>
                                    <p:anim calcmode="lin" valueType="num">
                                      <p:cBhvr>
                                        <p:cTn id="74" dur="1000" fill="hold"/>
                                        <p:tgtEl>
                                          <p:spTgt spid="4098">
                                            <p:txEl>
                                              <p:pRg st="13" end="13"/>
                                            </p:txEl>
                                          </p:spTgt>
                                        </p:tgtEl>
                                        <p:attrNameLst>
                                          <p:attrName>ppt_h</p:attrName>
                                        </p:attrNameLst>
                                      </p:cBhvr>
                                      <p:tavLst>
                                        <p:tav tm="0">
                                          <p:val>
                                            <p:fltVal val="0"/>
                                          </p:val>
                                        </p:tav>
                                        <p:tav tm="100000">
                                          <p:val>
                                            <p:strVal val="#ppt_h"/>
                                          </p:val>
                                        </p:tav>
                                      </p:tavLst>
                                    </p:anim>
                                    <p:anim calcmode="lin" valueType="num">
                                      <p:cBhvr>
                                        <p:cTn id="75" dur="1000" fill="hold"/>
                                        <p:tgtEl>
                                          <p:spTgt spid="4098">
                                            <p:txEl>
                                              <p:pRg st="13" end="13"/>
                                            </p:txEl>
                                          </p:spTgt>
                                        </p:tgtEl>
                                        <p:attrNameLst>
                                          <p:attrName>ppt_x</p:attrName>
                                        </p:attrNameLst>
                                      </p:cBhvr>
                                      <p:tavLst>
                                        <p:tav tm="0" fmla="#ppt_x+(cos(-2*pi*(1-$))*-#ppt_x-sin(-2*pi*(1-$))*(1-#ppt_y))*(1-$)">
                                          <p:val>
                                            <p:fltVal val="0"/>
                                          </p:val>
                                        </p:tav>
                                        <p:tav tm="100000">
                                          <p:val>
                                            <p:fltVal val="1"/>
                                          </p:val>
                                        </p:tav>
                                      </p:tavLst>
                                    </p:anim>
                                    <p:anim calcmode="lin" valueType="num">
                                      <p:cBhvr>
                                        <p:cTn id="76" dur="1000" fill="hold"/>
                                        <p:tgtEl>
                                          <p:spTgt spid="4098">
                                            <p:txEl>
                                              <p:pRg st="13" end="13"/>
                                            </p:txEl>
                                          </p:spTgt>
                                        </p:tgtEl>
                                        <p:attrNameLst>
                                          <p:attrName>ppt_y</p:attrName>
                                        </p:attrNameLst>
                                      </p:cBhvr>
                                      <p:tavLst>
                                        <p:tav tm="0" fmla="#ppt_y+(sin(-2*pi*(1-$))*-#ppt_x+cos(-2*pi*(1-$))*(1-#ppt_y))*(1-$)">
                                          <p:val>
                                            <p:fltVal val="0"/>
                                          </p:val>
                                        </p:tav>
                                        <p:tav tm="100000">
                                          <p:val>
                                            <p:fltVal val="1"/>
                                          </p:val>
                                        </p:tav>
                                      </p:tavLst>
                                    </p:anim>
                                  </p:childTnLst>
                                </p:cTn>
                              </p:par>
                              <p:par>
                                <p:cTn id="77" presetID="15" presetClass="entr" presetSubtype="0" fill="hold" nodeType="withEffect">
                                  <p:stCondLst>
                                    <p:cond delay="0"/>
                                  </p:stCondLst>
                                  <p:childTnLst>
                                    <p:set>
                                      <p:cBhvr>
                                        <p:cTn id="78" dur="1" fill="hold">
                                          <p:stCondLst>
                                            <p:cond delay="0"/>
                                          </p:stCondLst>
                                        </p:cTn>
                                        <p:tgtEl>
                                          <p:spTgt spid="4098">
                                            <p:txEl>
                                              <p:pRg st="14" end="14"/>
                                            </p:txEl>
                                          </p:spTgt>
                                        </p:tgtEl>
                                        <p:attrNameLst>
                                          <p:attrName>style.visibility</p:attrName>
                                        </p:attrNameLst>
                                      </p:cBhvr>
                                      <p:to>
                                        <p:strVal val="visible"/>
                                      </p:to>
                                    </p:set>
                                    <p:anim calcmode="lin" valueType="num">
                                      <p:cBhvr>
                                        <p:cTn id="79" dur="1000" fill="hold"/>
                                        <p:tgtEl>
                                          <p:spTgt spid="4098">
                                            <p:txEl>
                                              <p:pRg st="14" end="14"/>
                                            </p:txEl>
                                          </p:spTgt>
                                        </p:tgtEl>
                                        <p:attrNameLst>
                                          <p:attrName>ppt_w</p:attrName>
                                        </p:attrNameLst>
                                      </p:cBhvr>
                                      <p:tavLst>
                                        <p:tav tm="0">
                                          <p:val>
                                            <p:fltVal val="0"/>
                                          </p:val>
                                        </p:tav>
                                        <p:tav tm="100000">
                                          <p:val>
                                            <p:strVal val="#ppt_w"/>
                                          </p:val>
                                        </p:tav>
                                      </p:tavLst>
                                    </p:anim>
                                    <p:anim calcmode="lin" valueType="num">
                                      <p:cBhvr>
                                        <p:cTn id="80" dur="1000" fill="hold"/>
                                        <p:tgtEl>
                                          <p:spTgt spid="4098">
                                            <p:txEl>
                                              <p:pRg st="14" end="14"/>
                                            </p:txEl>
                                          </p:spTgt>
                                        </p:tgtEl>
                                        <p:attrNameLst>
                                          <p:attrName>ppt_h</p:attrName>
                                        </p:attrNameLst>
                                      </p:cBhvr>
                                      <p:tavLst>
                                        <p:tav tm="0">
                                          <p:val>
                                            <p:fltVal val="0"/>
                                          </p:val>
                                        </p:tav>
                                        <p:tav tm="100000">
                                          <p:val>
                                            <p:strVal val="#ppt_h"/>
                                          </p:val>
                                        </p:tav>
                                      </p:tavLst>
                                    </p:anim>
                                    <p:anim calcmode="lin" valueType="num">
                                      <p:cBhvr>
                                        <p:cTn id="81" dur="1000" fill="hold"/>
                                        <p:tgtEl>
                                          <p:spTgt spid="4098">
                                            <p:txEl>
                                              <p:pRg st="14" end="14"/>
                                            </p:txEl>
                                          </p:spTgt>
                                        </p:tgtEl>
                                        <p:attrNameLst>
                                          <p:attrName>ppt_x</p:attrName>
                                        </p:attrNameLst>
                                      </p:cBhvr>
                                      <p:tavLst>
                                        <p:tav tm="0" fmla="#ppt_x+(cos(-2*pi*(1-$))*-#ppt_x-sin(-2*pi*(1-$))*(1-#ppt_y))*(1-$)">
                                          <p:val>
                                            <p:fltVal val="0"/>
                                          </p:val>
                                        </p:tav>
                                        <p:tav tm="100000">
                                          <p:val>
                                            <p:fltVal val="1"/>
                                          </p:val>
                                        </p:tav>
                                      </p:tavLst>
                                    </p:anim>
                                    <p:anim calcmode="lin" valueType="num">
                                      <p:cBhvr>
                                        <p:cTn id="82" dur="1000" fill="hold"/>
                                        <p:tgtEl>
                                          <p:spTgt spid="4098">
                                            <p:txEl>
                                              <p:pRg st="14" end="14"/>
                                            </p:txEl>
                                          </p:spTgt>
                                        </p:tgtEl>
                                        <p:attrNameLst>
                                          <p:attrName>ppt_y</p:attrName>
                                        </p:attrNameLst>
                                      </p:cBhvr>
                                      <p:tavLst>
                                        <p:tav tm="0" fmla="#ppt_y+(sin(-2*pi*(1-$))*-#ppt_x+cos(-2*pi*(1-$))*(1-#ppt_y))*(1-$)">
                                          <p:val>
                                            <p:fltVal val="0"/>
                                          </p:val>
                                        </p:tav>
                                        <p:tav tm="100000">
                                          <p:val>
                                            <p:fltVal val="1"/>
                                          </p:val>
                                        </p:tav>
                                      </p:tavLst>
                                    </p:anim>
                                  </p:childTnLst>
                                </p:cTn>
                              </p:par>
                              <p:par>
                                <p:cTn id="83" presetID="15" presetClass="entr" presetSubtype="0" fill="hold" nodeType="withEffect">
                                  <p:stCondLst>
                                    <p:cond delay="0"/>
                                  </p:stCondLst>
                                  <p:childTnLst>
                                    <p:set>
                                      <p:cBhvr>
                                        <p:cTn id="84" dur="1" fill="hold">
                                          <p:stCondLst>
                                            <p:cond delay="0"/>
                                          </p:stCondLst>
                                        </p:cTn>
                                        <p:tgtEl>
                                          <p:spTgt spid="4098">
                                            <p:txEl>
                                              <p:pRg st="15" end="15"/>
                                            </p:txEl>
                                          </p:spTgt>
                                        </p:tgtEl>
                                        <p:attrNameLst>
                                          <p:attrName>style.visibility</p:attrName>
                                        </p:attrNameLst>
                                      </p:cBhvr>
                                      <p:to>
                                        <p:strVal val="visible"/>
                                      </p:to>
                                    </p:set>
                                    <p:anim calcmode="lin" valueType="num">
                                      <p:cBhvr>
                                        <p:cTn id="85" dur="1000" fill="hold"/>
                                        <p:tgtEl>
                                          <p:spTgt spid="4098">
                                            <p:txEl>
                                              <p:pRg st="15" end="15"/>
                                            </p:txEl>
                                          </p:spTgt>
                                        </p:tgtEl>
                                        <p:attrNameLst>
                                          <p:attrName>ppt_w</p:attrName>
                                        </p:attrNameLst>
                                      </p:cBhvr>
                                      <p:tavLst>
                                        <p:tav tm="0">
                                          <p:val>
                                            <p:fltVal val="0"/>
                                          </p:val>
                                        </p:tav>
                                        <p:tav tm="100000">
                                          <p:val>
                                            <p:strVal val="#ppt_w"/>
                                          </p:val>
                                        </p:tav>
                                      </p:tavLst>
                                    </p:anim>
                                    <p:anim calcmode="lin" valueType="num">
                                      <p:cBhvr>
                                        <p:cTn id="86" dur="1000" fill="hold"/>
                                        <p:tgtEl>
                                          <p:spTgt spid="4098">
                                            <p:txEl>
                                              <p:pRg st="15" end="15"/>
                                            </p:txEl>
                                          </p:spTgt>
                                        </p:tgtEl>
                                        <p:attrNameLst>
                                          <p:attrName>ppt_h</p:attrName>
                                        </p:attrNameLst>
                                      </p:cBhvr>
                                      <p:tavLst>
                                        <p:tav tm="0">
                                          <p:val>
                                            <p:fltVal val="0"/>
                                          </p:val>
                                        </p:tav>
                                        <p:tav tm="100000">
                                          <p:val>
                                            <p:strVal val="#ppt_h"/>
                                          </p:val>
                                        </p:tav>
                                      </p:tavLst>
                                    </p:anim>
                                    <p:anim calcmode="lin" valueType="num">
                                      <p:cBhvr>
                                        <p:cTn id="87" dur="1000" fill="hold"/>
                                        <p:tgtEl>
                                          <p:spTgt spid="4098">
                                            <p:txEl>
                                              <p:pRg st="15" end="15"/>
                                            </p:txEl>
                                          </p:spTgt>
                                        </p:tgtEl>
                                        <p:attrNameLst>
                                          <p:attrName>ppt_x</p:attrName>
                                        </p:attrNameLst>
                                      </p:cBhvr>
                                      <p:tavLst>
                                        <p:tav tm="0" fmla="#ppt_x+(cos(-2*pi*(1-$))*-#ppt_x-sin(-2*pi*(1-$))*(1-#ppt_y))*(1-$)">
                                          <p:val>
                                            <p:fltVal val="0"/>
                                          </p:val>
                                        </p:tav>
                                        <p:tav tm="100000">
                                          <p:val>
                                            <p:fltVal val="1"/>
                                          </p:val>
                                        </p:tav>
                                      </p:tavLst>
                                    </p:anim>
                                    <p:anim calcmode="lin" valueType="num">
                                      <p:cBhvr>
                                        <p:cTn id="88" dur="1000" fill="hold"/>
                                        <p:tgtEl>
                                          <p:spTgt spid="4098">
                                            <p:txEl>
                                              <p:pRg st="15" end="15"/>
                                            </p:txEl>
                                          </p:spTgt>
                                        </p:tgtEl>
                                        <p:attrNameLst>
                                          <p:attrName>ppt_y</p:attrName>
                                        </p:attrNameLst>
                                      </p:cBhvr>
                                      <p:tavLst>
                                        <p:tav tm="0" fmla="#ppt_y+(sin(-2*pi*(1-$))*-#ppt_x+cos(-2*pi*(1-$))*(1-#ppt_y))*(1-$)">
                                          <p:val>
                                            <p:fltVal val="0"/>
                                          </p:val>
                                        </p:tav>
                                        <p:tav tm="100000">
                                          <p:val>
                                            <p:fltVal val="1"/>
                                          </p:val>
                                        </p:tav>
                                      </p:tavLst>
                                    </p:anim>
                                  </p:childTnLst>
                                </p:cTn>
                              </p:par>
                              <p:par>
                                <p:cTn id="89" presetID="15" presetClass="entr" presetSubtype="0" fill="hold" nodeType="withEffect">
                                  <p:stCondLst>
                                    <p:cond delay="0"/>
                                  </p:stCondLst>
                                  <p:childTnLst>
                                    <p:set>
                                      <p:cBhvr>
                                        <p:cTn id="90" dur="1" fill="hold">
                                          <p:stCondLst>
                                            <p:cond delay="0"/>
                                          </p:stCondLst>
                                        </p:cTn>
                                        <p:tgtEl>
                                          <p:spTgt spid="4098">
                                            <p:txEl>
                                              <p:pRg st="17" end="17"/>
                                            </p:txEl>
                                          </p:spTgt>
                                        </p:tgtEl>
                                        <p:attrNameLst>
                                          <p:attrName>style.visibility</p:attrName>
                                        </p:attrNameLst>
                                      </p:cBhvr>
                                      <p:to>
                                        <p:strVal val="visible"/>
                                      </p:to>
                                    </p:set>
                                    <p:anim calcmode="lin" valueType="num">
                                      <p:cBhvr>
                                        <p:cTn id="91" dur="1000" fill="hold"/>
                                        <p:tgtEl>
                                          <p:spTgt spid="4098">
                                            <p:txEl>
                                              <p:pRg st="17" end="17"/>
                                            </p:txEl>
                                          </p:spTgt>
                                        </p:tgtEl>
                                        <p:attrNameLst>
                                          <p:attrName>ppt_w</p:attrName>
                                        </p:attrNameLst>
                                      </p:cBhvr>
                                      <p:tavLst>
                                        <p:tav tm="0">
                                          <p:val>
                                            <p:fltVal val="0"/>
                                          </p:val>
                                        </p:tav>
                                        <p:tav tm="100000">
                                          <p:val>
                                            <p:strVal val="#ppt_w"/>
                                          </p:val>
                                        </p:tav>
                                      </p:tavLst>
                                    </p:anim>
                                    <p:anim calcmode="lin" valueType="num">
                                      <p:cBhvr>
                                        <p:cTn id="92" dur="1000" fill="hold"/>
                                        <p:tgtEl>
                                          <p:spTgt spid="4098">
                                            <p:txEl>
                                              <p:pRg st="17" end="17"/>
                                            </p:txEl>
                                          </p:spTgt>
                                        </p:tgtEl>
                                        <p:attrNameLst>
                                          <p:attrName>ppt_h</p:attrName>
                                        </p:attrNameLst>
                                      </p:cBhvr>
                                      <p:tavLst>
                                        <p:tav tm="0">
                                          <p:val>
                                            <p:fltVal val="0"/>
                                          </p:val>
                                        </p:tav>
                                        <p:tav tm="100000">
                                          <p:val>
                                            <p:strVal val="#ppt_h"/>
                                          </p:val>
                                        </p:tav>
                                      </p:tavLst>
                                    </p:anim>
                                    <p:anim calcmode="lin" valueType="num">
                                      <p:cBhvr>
                                        <p:cTn id="93" dur="1000" fill="hold"/>
                                        <p:tgtEl>
                                          <p:spTgt spid="4098">
                                            <p:txEl>
                                              <p:pRg st="17" end="17"/>
                                            </p:txEl>
                                          </p:spTgt>
                                        </p:tgtEl>
                                        <p:attrNameLst>
                                          <p:attrName>ppt_x</p:attrName>
                                        </p:attrNameLst>
                                      </p:cBhvr>
                                      <p:tavLst>
                                        <p:tav tm="0" fmla="#ppt_x+(cos(-2*pi*(1-$))*-#ppt_x-sin(-2*pi*(1-$))*(1-#ppt_y))*(1-$)">
                                          <p:val>
                                            <p:fltVal val="0"/>
                                          </p:val>
                                        </p:tav>
                                        <p:tav tm="100000">
                                          <p:val>
                                            <p:fltVal val="1"/>
                                          </p:val>
                                        </p:tav>
                                      </p:tavLst>
                                    </p:anim>
                                    <p:anim calcmode="lin" valueType="num">
                                      <p:cBhvr>
                                        <p:cTn id="94" dur="1000" fill="hold"/>
                                        <p:tgtEl>
                                          <p:spTgt spid="4098">
                                            <p:txEl>
                                              <p:pRg st="17" end="17"/>
                                            </p:txEl>
                                          </p:spTgt>
                                        </p:tgtEl>
                                        <p:attrNameLst>
                                          <p:attrName>ppt_y</p:attrName>
                                        </p:attrNameLst>
                                      </p:cBhvr>
                                      <p:tavLst>
                                        <p:tav tm="0" fmla="#ppt_y+(sin(-2*pi*(1-$))*-#ppt_x+cos(-2*pi*(1-$))*(1-#ppt_y))*(1-$)">
                                          <p:val>
                                            <p:fltVal val="0"/>
                                          </p:val>
                                        </p:tav>
                                        <p:tav tm="100000">
                                          <p:val>
                                            <p:fltVal val="1"/>
                                          </p:val>
                                        </p:tav>
                                      </p:tavLst>
                                    </p:anim>
                                  </p:childTnLst>
                                </p:cTn>
                              </p:par>
                              <p:par>
                                <p:cTn id="95" presetID="15" presetClass="entr" presetSubtype="0" fill="hold" nodeType="withEffect">
                                  <p:stCondLst>
                                    <p:cond delay="0"/>
                                  </p:stCondLst>
                                  <p:childTnLst>
                                    <p:set>
                                      <p:cBhvr>
                                        <p:cTn id="96" dur="1" fill="hold">
                                          <p:stCondLst>
                                            <p:cond delay="0"/>
                                          </p:stCondLst>
                                        </p:cTn>
                                        <p:tgtEl>
                                          <p:spTgt spid="4098">
                                            <p:txEl>
                                              <p:pRg st="18" end="18"/>
                                            </p:txEl>
                                          </p:spTgt>
                                        </p:tgtEl>
                                        <p:attrNameLst>
                                          <p:attrName>style.visibility</p:attrName>
                                        </p:attrNameLst>
                                      </p:cBhvr>
                                      <p:to>
                                        <p:strVal val="visible"/>
                                      </p:to>
                                    </p:set>
                                    <p:anim calcmode="lin" valueType="num">
                                      <p:cBhvr>
                                        <p:cTn id="97" dur="1000" fill="hold"/>
                                        <p:tgtEl>
                                          <p:spTgt spid="4098">
                                            <p:txEl>
                                              <p:pRg st="18" end="18"/>
                                            </p:txEl>
                                          </p:spTgt>
                                        </p:tgtEl>
                                        <p:attrNameLst>
                                          <p:attrName>ppt_w</p:attrName>
                                        </p:attrNameLst>
                                      </p:cBhvr>
                                      <p:tavLst>
                                        <p:tav tm="0">
                                          <p:val>
                                            <p:fltVal val="0"/>
                                          </p:val>
                                        </p:tav>
                                        <p:tav tm="100000">
                                          <p:val>
                                            <p:strVal val="#ppt_w"/>
                                          </p:val>
                                        </p:tav>
                                      </p:tavLst>
                                    </p:anim>
                                    <p:anim calcmode="lin" valueType="num">
                                      <p:cBhvr>
                                        <p:cTn id="98" dur="1000" fill="hold"/>
                                        <p:tgtEl>
                                          <p:spTgt spid="4098">
                                            <p:txEl>
                                              <p:pRg st="18" end="18"/>
                                            </p:txEl>
                                          </p:spTgt>
                                        </p:tgtEl>
                                        <p:attrNameLst>
                                          <p:attrName>ppt_h</p:attrName>
                                        </p:attrNameLst>
                                      </p:cBhvr>
                                      <p:tavLst>
                                        <p:tav tm="0">
                                          <p:val>
                                            <p:fltVal val="0"/>
                                          </p:val>
                                        </p:tav>
                                        <p:tav tm="100000">
                                          <p:val>
                                            <p:strVal val="#ppt_h"/>
                                          </p:val>
                                        </p:tav>
                                      </p:tavLst>
                                    </p:anim>
                                    <p:anim calcmode="lin" valueType="num">
                                      <p:cBhvr>
                                        <p:cTn id="99" dur="1000" fill="hold"/>
                                        <p:tgtEl>
                                          <p:spTgt spid="4098">
                                            <p:txEl>
                                              <p:pRg st="18" end="18"/>
                                            </p:txEl>
                                          </p:spTgt>
                                        </p:tgtEl>
                                        <p:attrNameLst>
                                          <p:attrName>ppt_x</p:attrName>
                                        </p:attrNameLst>
                                      </p:cBhvr>
                                      <p:tavLst>
                                        <p:tav tm="0" fmla="#ppt_x+(cos(-2*pi*(1-$))*-#ppt_x-sin(-2*pi*(1-$))*(1-#ppt_y))*(1-$)">
                                          <p:val>
                                            <p:fltVal val="0"/>
                                          </p:val>
                                        </p:tav>
                                        <p:tav tm="100000">
                                          <p:val>
                                            <p:fltVal val="1"/>
                                          </p:val>
                                        </p:tav>
                                      </p:tavLst>
                                    </p:anim>
                                    <p:anim calcmode="lin" valueType="num">
                                      <p:cBhvr>
                                        <p:cTn id="100" dur="1000" fill="hold"/>
                                        <p:tgtEl>
                                          <p:spTgt spid="4098">
                                            <p:txEl>
                                              <p:pRg st="18" end="18"/>
                                            </p:txEl>
                                          </p:spTgt>
                                        </p:tgtEl>
                                        <p:attrNameLst>
                                          <p:attrName>ppt_y</p:attrName>
                                        </p:attrNameLst>
                                      </p:cBhvr>
                                      <p:tavLst>
                                        <p:tav tm="0" fmla="#ppt_y+(sin(-2*pi*(1-$))*-#ppt_x+cos(-2*pi*(1-$))*(1-#ppt_y))*(1-$)">
                                          <p:val>
                                            <p:fltVal val="0"/>
                                          </p:val>
                                        </p:tav>
                                        <p:tav tm="100000">
                                          <p:val>
                                            <p:fltVal val="1"/>
                                          </p:val>
                                        </p:tav>
                                      </p:tavLst>
                                    </p:anim>
                                  </p:childTnLst>
                                </p:cTn>
                              </p:par>
                              <p:par>
                                <p:cTn id="101" presetID="15" presetClass="entr" presetSubtype="0" fill="hold" nodeType="withEffect">
                                  <p:stCondLst>
                                    <p:cond delay="0"/>
                                  </p:stCondLst>
                                  <p:childTnLst>
                                    <p:set>
                                      <p:cBhvr>
                                        <p:cTn id="102" dur="1" fill="hold">
                                          <p:stCondLst>
                                            <p:cond delay="0"/>
                                          </p:stCondLst>
                                        </p:cTn>
                                        <p:tgtEl>
                                          <p:spTgt spid="4098">
                                            <p:txEl>
                                              <p:pRg st="19" end="19"/>
                                            </p:txEl>
                                          </p:spTgt>
                                        </p:tgtEl>
                                        <p:attrNameLst>
                                          <p:attrName>style.visibility</p:attrName>
                                        </p:attrNameLst>
                                      </p:cBhvr>
                                      <p:to>
                                        <p:strVal val="visible"/>
                                      </p:to>
                                    </p:set>
                                    <p:anim calcmode="lin" valueType="num">
                                      <p:cBhvr>
                                        <p:cTn id="103" dur="1000" fill="hold"/>
                                        <p:tgtEl>
                                          <p:spTgt spid="4098">
                                            <p:txEl>
                                              <p:pRg st="19" end="19"/>
                                            </p:txEl>
                                          </p:spTgt>
                                        </p:tgtEl>
                                        <p:attrNameLst>
                                          <p:attrName>ppt_w</p:attrName>
                                        </p:attrNameLst>
                                      </p:cBhvr>
                                      <p:tavLst>
                                        <p:tav tm="0">
                                          <p:val>
                                            <p:fltVal val="0"/>
                                          </p:val>
                                        </p:tav>
                                        <p:tav tm="100000">
                                          <p:val>
                                            <p:strVal val="#ppt_w"/>
                                          </p:val>
                                        </p:tav>
                                      </p:tavLst>
                                    </p:anim>
                                    <p:anim calcmode="lin" valueType="num">
                                      <p:cBhvr>
                                        <p:cTn id="104" dur="1000" fill="hold"/>
                                        <p:tgtEl>
                                          <p:spTgt spid="4098">
                                            <p:txEl>
                                              <p:pRg st="19" end="19"/>
                                            </p:txEl>
                                          </p:spTgt>
                                        </p:tgtEl>
                                        <p:attrNameLst>
                                          <p:attrName>ppt_h</p:attrName>
                                        </p:attrNameLst>
                                      </p:cBhvr>
                                      <p:tavLst>
                                        <p:tav tm="0">
                                          <p:val>
                                            <p:fltVal val="0"/>
                                          </p:val>
                                        </p:tav>
                                        <p:tav tm="100000">
                                          <p:val>
                                            <p:strVal val="#ppt_h"/>
                                          </p:val>
                                        </p:tav>
                                      </p:tavLst>
                                    </p:anim>
                                    <p:anim calcmode="lin" valueType="num">
                                      <p:cBhvr>
                                        <p:cTn id="105" dur="1000" fill="hold"/>
                                        <p:tgtEl>
                                          <p:spTgt spid="4098">
                                            <p:txEl>
                                              <p:pRg st="19" end="19"/>
                                            </p:txEl>
                                          </p:spTgt>
                                        </p:tgtEl>
                                        <p:attrNameLst>
                                          <p:attrName>ppt_x</p:attrName>
                                        </p:attrNameLst>
                                      </p:cBhvr>
                                      <p:tavLst>
                                        <p:tav tm="0" fmla="#ppt_x+(cos(-2*pi*(1-$))*-#ppt_x-sin(-2*pi*(1-$))*(1-#ppt_y))*(1-$)">
                                          <p:val>
                                            <p:fltVal val="0"/>
                                          </p:val>
                                        </p:tav>
                                        <p:tav tm="100000">
                                          <p:val>
                                            <p:fltVal val="1"/>
                                          </p:val>
                                        </p:tav>
                                      </p:tavLst>
                                    </p:anim>
                                    <p:anim calcmode="lin" valueType="num">
                                      <p:cBhvr>
                                        <p:cTn id="106" dur="1000" fill="hold"/>
                                        <p:tgtEl>
                                          <p:spTgt spid="4098">
                                            <p:txEl>
                                              <p:pRg st="19" end="19"/>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8193F9F-7564-4D82-A3CA-B2B7282756C6}"/>
              </a:ext>
            </a:extLst>
          </p:cNvPr>
          <p:cNvSpPr>
            <a:spLocks noGrp="1" noChangeArrowheads="1"/>
          </p:cNvSpPr>
          <p:nvPr>
            <p:ph type="title"/>
          </p:nvPr>
        </p:nvSpPr>
        <p:spPr/>
        <p:txBody>
          <a:bodyPr/>
          <a:lstStyle/>
          <a:p>
            <a:r>
              <a:rPr lang="sl-SI" altLang="sl-SI" b="1">
                <a:solidFill>
                  <a:srgbClr val="990099"/>
                </a:solidFill>
                <a:effectLst>
                  <a:outerShdw blurRad="38100" dist="38100" dir="2700000" algn="tl">
                    <a:srgbClr val="000000"/>
                  </a:outerShdw>
                </a:effectLst>
              </a:rPr>
              <a:t>MLADINSKA DELA</a:t>
            </a:r>
          </a:p>
        </p:txBody>
      </p:sp>
      <p:sp>
        <p:nvSpPr>
          <p:cNvPr id="5123" name="Rectangle 3">
            <a:extLst>
              <a:ext uri="{FF2B5EF4-FFF2-40B4-BE49-F238E27FC236}">
                <a16:creationId xmlns:a16="http://schemas.microsoft.com/office/drawing/2014/main" id="{47EA6AC8-DB3D-42C5-8EC9-87FAAFF66304}"/>
              </a:ext>
            </a:extLst>
          </p:cNvPr>
          <p:cNvSpPr>
            <a:spLocks noGrp="1" noChangeArrowheads="1"/>
          </p:cNvSpPr>
          <p:nvPr>
            <p:ph type="body" idx="1"/>
          </p:nvPr>
        </p:nvSpPr>
        <p:spPr/>
        <p:txBody>
          <a:bodyPr/>
          <a:lstStyle/>
          <a:p>
            <a:pPr>
              <a:lnSpc>
                <a:spcPct val="80000"/>
              </a:lnSpc>
            </a:pPr>
            <a:r>
              <a:rPr lang="sl-SI" altLang="sl-SI" sz="2000">
                <a:solidFill>
                  <a:srgbClr val="990099"/>
                </a:solidFill>
              </a:rPr>
              <a:t>Otrokom in mladini je namenil:</a:t>
            </a:r>
          </a:p>
          <a:p>
            <a:pPr>
              <a:lnSpc>
                <a:spcPct val="80000"/>
              </a:lnSpc>
            </a:pPr>
            <a:endParaRPr lang="sl-SI" altLang="sl-SI" sz="2000">
              <a:solidFill>
                <a:srgbClr val="990099"/>
              </a:solidFill>
            </a:endParaRPr>
          </a:p>
          <a:p>
            <a:pPr>
              <a:lnSpc>
                <a:spcPct val="80000"/>
              </a:lnSpc>
            </a:pPr>
            <a:r>
              <a:rPr lang="sl-SI" altLang="sl-SI" sz="2000">
                <a:solidFill>
                  <a:srgbClr val="990099"/>
                </a:solidFill>
              </a:rPr>
              <a:t>Črtice:</a:t>
            </a:r>
          </a:p>
          <a:p>
            <a:pPr>
              <a:lnSpc>
                <a:spcPct val="80000"/>
              </a:lnSpc>
            </a:pPr>
            <a:r>
              <a:rPr lang="sl-SI" altLang="sl-SI" sz="2000">
                <a:solidFill>
                  <a:srgbClr val="990099"/>
                </a:solidFill>
              </a:rPr>
              <a:t>Solzice (1949), ki jih je napisal materi v spomin in so prevedene v devet jezikov.</a:t>
            </a:r>
          </a:p>
          <a:p>
            <a:pPr>
              <a:lnSpc>
                <a:spcPct val="80000"/>
              </a:lnSpc>
            </a:pPr>
            <a:endParaRPr lang="sl-SI" altLang="sl-SI" sz="2000">
              <a:solidFill>
                <a:srgbClr val="990099"/>
              </a:solidFill>
            </a:endParaRPr>
          </a:p>
          <a:p>
            <a:pPr>
              <a:lnSpc>
                <a:spcPct val="80000"/>
              </a:lnSpc>
            </a:pPr>
            <a:r>
              <a:rPr lang="sl-SI" altLang="sl-SI" sz="2000">
                <a:solidFill>
                  <a:srgbClr val="990099"/>
                </a:solidFill>
              </a:rPr>
              <a:t>Zgodbe:</a:t>
            </a:r>
          </a:p>
          <a:p>
            <a:pPr>
              <a:lnSpc>
                <a:spcPct val="80000"/>
              </a:lnSpc>
            </a:pPr>
            <a:r>
              <a:rPr lang="sl-SI" altLang="sl-SI" sz="2000">
                <a:solidFill>
                  <a:srgbClr val="990099"/>
                </a:solidFill>
              </a:rPr>
              <a:t>Čez goro k očetu (1961), zgodba je odlomek iz potopisa Gosposvetsko polje. Potopis je bil namenjen odraslemu bralcu. Odlomek iz tega potopisa pa je leta 1961 pod naslovom Čez goro k očetu prvikrat izšel kot samostojna mladinska povest.</a:t>
            </a:r>
          </a:p>
          <a:p>
            <a:pPr>
              <a:lnSpc>
                <a:spcPct val="80000"/>
              </a:lnSpc>
            </a:pPr>
            <a:r>
              <a:rPr lang="sl-SI" altLang="sl-SI" sz="2000">
                <a:solidFill>
                  <a:srgbClr val="990099"/>
                </a:solidFill>
              </a:rPr>
              <a:t>Tisoč in en dan (1969)</a:t>
            </a:r>
          </a:p>
          <a:p>
            <a:pPr>
              <a:lnSpc>
                <a:spcPct val="80000"/>
              </a:lnSpc>
            </a:pPr>
            <a:r>
              <a:rPr lang="sl-SI" altLang="sl-SI" sz="2000">
                <a:solidFill>
                  <a:srgbClr val="990099"/>
                </a:solidFill>
              </a:rPr>
              <a:t>Prvi maj (1961)</a:t>
            </a:r>
          </a:p>
          <a:p>
            <a:pPr>
              <a:lnSpc>
                <a:spcPct val="80000"/>
              </a:lnSpc>
            </a:pPr>
            <a:r>
              <a:rPr lang="sl-SI" altLang="sl-SI" sz="2000">
                <a:solidFill>
                  <a:srgbClr val="990099"/>
                </a:solidFill>
              </a:rPr>
              <a:t>Levi devžej (1962)</a:t>
            </a:r>
          </a:p>
        </p:txBody>
      </p:sp>
      <p:pic>
        <p:nvPicPr>
          <p:cNvPr id="5124" name="Picture 4">
            <a:extLst>
              <a:ext uri="{FF2B5EF4-FFF2-40B4-BE49-F238E27FC236}">
                <a16:creationId xmlns:a16="http://schemas.microsoft.com/office/drawing/2014/main" id="{E5E20E17-7F85-4AE6-9B56-70516D7597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260350"/>
            <a:ext cx="1905000" cy="216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edge">
                                      <p:cBhvr>
                                        <p:cTn id="7" dur="2000"/>
                                        <p:tgtEl>
                                          <p:spTgt spid="512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5123">
                                            <p:txEl>
                                              <p:pRg st="2" end="2"/>
                                            </p:txEl>
                                          </p:spTgt>
                                        </p:tgtEl>
                                        <p:attrNameLst>
                                          <p:attrName>style.visibility</p:attrName>
                                        </p:attrNameLst>
                                      </p:cBhvr>
                                      <p:to>
                                        <p:strVal val="visible"/>
                                      </p:to>
                                    </p:set>
                                    <p:animEffect transition="in" filter="wedge">
                                      <p:cBhvr>
                                        <p:cTn id="10" dur="2000"/>
                                        <p:tgtEl>
                                          <p:spTgt spid="5123">
                                            <p:txEl>
                                              <p:pRg st="2" end="2"/>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animEffect transition="in" filter="wedge">
                                      <p:cBhvr>
                                        <p:cTn id="13" dur="2000"/>
                                        <p:tgtEl>
                                          <p:spTgt spid="5123">
                                            <p:txEl>
                                              <p:pRg st="3" end="3"/>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5123">
                                            <p:txEl>
                                              <p:pRg st="5" end="5"/>
                                            </p:txEl>
                                          </p:spTgt>
                                        </p:tgtEl>
                                        <p:attrNameLst>
                                          <p:attrName>style.visibility</p:attrName>
                                        </p:attrNameLst>
                                      </p:cBhvr>
                                      <p:to>
                                        <p:strVal val="visible"/>
                                      </p:to>
                                    </p:set>
                                    <p:animEffect transition="in" filter="wedge">
                                      <p:cBhvr>
                                        <p:cTn id="16" dur="2000"/>
                                        <p:tgtEl>
                                          <p:spTgt spid="5123">
                                            <p:txEl>
                                              <p:pRg st="5" end="5"/>
                                            </p:txEl>
                                          </p:spTgt>
                                        </p:tgtEl>
                                      </p:cBhvr>
                                    </p:animEffect>
                                  </p:childTnLst>
                                </p:cTn>
                              </p:par>
                              <p:par>
                                <p:cTn id="17" presetID="20" presetClass="entr" presetSubtype="0" fill="hold" nodeType="withEffect">
                                  <p:stCondLst>
                                    <p:cond delay="0"/>
                                  </p:stCondLst>
                                  <p:childTnLst>
                                    <p:set>
                                      <p:cBhvr>
                                        <p:cTn id="18" dur="1" fill="hold">
                                          <p:stCondLst>
                                            <p:cond delay="0"/>
                                          </p:stCondLst>
                                        </p:cTn>
                                        <p:tgtEl>
                                          <p:spTgt spid="5123">
                                            <p:txEl>
                                              <p:pRg st="6" end="6"/>
                                            </p:txEl>
                                          </p:spTgt>
                                        </p:tgtEl>
                                        <p:attrNameLst>
                                          <p:attrName>style.visibility</p:attrName>
                                        </p:attrNameLst>
                                      </p:cBhvr>
                                      <p:to>
                                        <p:strVal val="visible"/>
                                      </p:to>
                                    </p:set>
                                    <p:animEffect transition="in" filter="wedge">
                                      <p:cBhvr>
                                        <p:cTn id="19" dur="2000"/>
                                        <p:tgtEl>
                                          <p:spTgt spid="5123">
                                            <p:txEl>
                                              <p:pRg st="6" end="6"/>
                                            </p:txEl>
                                          </p:spTgt>
                                        </p:tgtEl>
                                      </p:cBhvr>
                                    </p:animEffect>
                                  </p:childTnLst>
                                </p:cTn>
                              </p:par>
                              <p:par>
                                <p:cTn id="20" presetID="20" presetClass="entr" presetSubtype="0" fill="hold" nodeType="withEffect">
                                  <p:stCondLst>
                                    <p:cond delay="0"/>
                                  </p:stCondLst>
                                  <p:childTnLst>
                                    <p:set>
                                      <p:cBhvr>
                                        <p:cTn id="21" dur="1" fill="hold">
                                          <p:stCondLst>
                                            <p:cond delay="0"/>
                                          </p:stCondLst>
                                        </p:cTn>
                                        <p:tgtEl>
                                          <p:spTgt spid="5123">
                                            <p:txEl>
                                              <p:pRg st="7" end="7"/>
                                            </p:txEl>
                                          </p:spTgt>
                                        </p:tgtEl>
                                        <p:attrNameLst>
                                          <p:attrName>style.visibility</p:attrName>
                                        </p:attrNameLst>
                                      </p:cBhvr>
                                      <p:to>
                                        <p:strVal val="visible"/>
                                      </p:to>
                                    </p:set>
                                    <p:animEffect transition="in" filter="wedge">
                                      <p:cBhvr>
                                        <p:cTn id="22" dur="2000"/>
                                        <p:tgtEl>
                                          <p:spTgt spid="5123">
                                            <p:txEl>
                                              <p:pRg st="7" end="7"/>
                                            </p:txEl>
                                          </p:spTgt>
                                        </p:tgtEl>
                                      </p:cBhvr>
                                    </p:animEffect>
                                  </p:childTnLst>
                                </p:cTn>
                              </p:par>
                              <p:par>
                                <p:cTn id="23" presetID="20" presetClass="entr" presetSubtype="0" fill="hold" nodeType="withEffect">
                                  <p:stCondLst>
                                    <p:cond delay="0"/>
                                  </p:stCondLst>
                                  <p:childTnLst>
                                    <p:set>
                                      <p:cBhvr>
                                        <p:cTn id="24" dur="1" fill="hold">
                                          <p:stCondLst>
                                            <p:cond delay="0"/>
                                          </p:stCondLst>
                                        </p:cTn>
                                        <p:tgtEl>
                                          <p:spTgt spid="5123">
                                            <p:txEl>
                                              <p:pRg st="8" end="8"/>
                                            </p:txEl>
                                          </p:spTgt>
                                        </p:tgtEl>
                                        <p:attrNameLst>
                                          <p:attrName>style.visibility</p:attrName>
                                        </p:attrNameLst>
                                      </p:cBhvr>
                                      <p:to>
                                        <p:strVal val="visible"/>
                                      </p:to>
                                    </p:set>
                                    <p:animEffect transition="in" filter="wedge">
                                      <p:cBhvr>
                                        <p:cTn id="25" dur="2000"/>
                                        <p:tgtEl>
                                          <p:spTgt spid="5123">
                                            <p:txEl>
                                              <p:pRg st="8" end="8"/>
                                            </p:txEl>
                                          </p:spTgt>
                                        </p:tgtEl>
                                      </p:cBhvr>
                                    </p:animEffect>
                                  </p:childTnLst>
                                </p:cTn>
                              </p:par>
                              <p:par>
                                <p:cTn id="26" presetID="20" presetClass="entr" presetSubtype="0" fill="hold" nodeType="withEffect">
                                  <p:stCondLst>
                                    <p:cond delay="0"/>
                                  </p:stCondLst>
                                  <p:childTnLst>
                                    <p:set>
                                      <p:cBhvr>
                                        <p:cTn id="27" dur="1" fill="hold">
                                          <p:stCondLst>
                                            <p:cond delay="0"/>
                                          </p:stCondLst>
                                        </p:cTn>
                                        <p:tgtEl>
                                          <p:spTgt spid="5123">
                                            <p:txEl>
                                              <p:pRg st="9" end="9"/>
                                            </p:txEl>
                                          </p:spTgt>
                                        </p:tgtEl>
                                        <p:attrNameLst>
                                          <p:attrName>style.visibility</p:attrName>
                                        </p:attrNameLst>
                                      </p:cBhvr>
                                      <p:to>
                                        <p:strVal val="visible"/>
                                      </p:to>
                                    </p:set>
                                    <p:animEffect transition="in" filter="wedge">
                                      <p:cBhvr>
                                        <p:cTn id="28" dur="2000"/>
                                        <p:tgtEl>
                                          <p:spTgt spid="51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148A683-16BF-4DA1-BDA9-E05620EC0428}"/>
              </a:ext>
            </a:extLst>
          </p:cNvPr>
          <p:cNvSpPr>
            <a:spLocks noGrp="1" noChangeArrowheads="1"/>
          </p:cNvSpPr>
          <p:nvPr>
            <p:ph type="title"/>
          </p:nvPr>
        </p:nvSpPr>
        <p:spPr/>
        <p:txBody>
          <a:bodyPr/>
          <a:lstStyle/>
          <a:p>
            <a:r>
              <a:rPr lang="sl-SI" altLang="sl-SI" b="1">
                <a:solidFill>
                  <a:srgbClr val="990099"/>
                </a:solidFill>
                <a:effectLst>
                  <a:outerShdw blurRad="38100" dist="38100" dir="2700000" algn="tl">
                    <a:srgbClr val="000000"/>
                  </a:outerShdw>
                </a:effectLst>
              </a:rPr>
              <a:t>PRIZNANJA</a:t>
            </a:r>
          </a:p>
        </p:txBody>
      </p:sp>
      <p:sp>
        <p:nvSpPr>
          <p:cNvPr id="6147" name="Rectangle 3">
            <a:extLst>
              <a:ext uri="{FF2B5EF4-FFF2-40B4-BE49-F238E27FC236}">
                <a16:creationId xmlns:a16="http://schemas.microsoft.com/office/drawing/2014/main" id="{B104922F-A9F4-44B0-B66D-29F8C75D12F4}"/>
              </a:ext>
            </a:extLst>
          </p:cNvPr>
          <p:cNvSpPr>
            <a:spLocks noGrp="1" noChangeArrowheads="1"/>
          </p:cNvSpPr>
          <p:nvPr>
            <p:ph type="body" idx="1"/>
          </p:nvPr>
        </p:nvSpPr>
        <p:spPr/>
        <p:txBody>
          <a:bodyPr/>
          <a:lstStyle/>
          <a:p>
            <a:r>
              <a:rPr lang="sl-SI" altLang="sl-SI">
                <a:solidFill>
                  <a:srgbClr val="990099"/>
                </a:solidFill>
              </a:rPr>
              <a:t>Nagrade</a:t>
            </a:r>
          </a:p>
          <a:p>
            <a:endParaRPr lang="sl-SI" altLang="sl-SI">
              <a:solidFill>
                <a:srgbClr val="990099"/>
              </a:solidFill>
            </a:endParaRPr>
          </a:p>
          <a:p>
            <a:r>
              <a:rPr lang="sl-SI" altLang="sl-SI">
                <a:solidFill>
                  <a:srgbClr val="990099"/>
                </a:solidFill>
              </a:rPr>
              <a:t>Prežihov Voranc je za črtico Solzice prejel zvezno in Prešernovo nagrado (1950), leta 1949 pa je zanje prejel tudi Levstikovo nagrado. Takrat so te nagrade prvič podelili.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6147">
                                            <p:txEl>
                                              <p:pRg st="0" end="0"/>
                                            </p:txEl>
                                          </p:spTgt>
                                        </p:tgtEl>
                                        <p:attrNameLst>
                                          <p:attrName>ppt_x</p:attrName>
                                        </p:attrNameLst>
                                      </p:cBhvr>
                                    </p:anim>
                                    <p:anim from="0" to="-1.0" calcmode="lin" valueType="num">
                                      <p:cBhvr>
                                        <p:cTn id="8" dur="200" decel="50000" autoRev="1" fill="hold">
                                          <p:stCondLst>
                                            <p:cond delay="600"/>
                                          </p:stCondLst>
                                        </p:cTn>
                                        <p:tgtEl>
                                          <p:spTgt spid="6147">
                                            <p:txEl>
                                              <p:pRg st="0" end="0"/>
                                            </p:txEl>
                                          </p:spTgt>
                                        </p:tgtEl>
                                        <p:attrNameLst>
                                          <p:attrName>xshear</p:attrName>
                                        </p:attrNameLst>
                                      </p:cBhvr>
                                    </p:anim>
                                    <p:animScale>
                                      <p:cBhvr>
                                        <p:cTn id="9" dur="200" decel="100000" autoRev="1" fill="hold">
                                          <p:stCondLst>
                                            <p:cond delay="600"/>
                                          </p:stCondLst>
                                        </p:cTn>
                                        <p:tgtEl>
                                          <p:spTgt spid="6147">
                                            <p:txEl>
                                              <p:pRg st="0" end="0"/>
                                            </p:txEl>
                                          </p:spTgt>
                                        </p:tgtEl>
                                      </p:cBhvr>
                                      <p:from x="100000" y="100000"/>
                                      <p:to x="80000" y="100000"/>
                                    </p:animScale>
                                    <p:anim by="(#ppt_h/3+#ppt_w*0.1)" calcmode="lin" valueType="num">
                                      <p:cBhvr additive="sum">
                                        <p:cTn id="10" dur="200" decel="100000" autoRev="1" fill="hold">
                                          <p:stCondLst>
                                            <p:cond delay="600"/>
                                          </p:stCondLst>
                                        </p:cTn>
                                        <p:tgtEl>
                                          <p:spTgt spid="6147">
                                            <p:txEl>
                                              <p:pRg st="0" end="0"/>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from="(-#ppt_w/2)" to="(#ppt_x)" calcmode="lin" valueType="num">
                                      <p:cBhvr>
                                        <p:cTn id="13" dur="600" fill="hold">
                                          <p:stCondLst>
                                            <p:cond delay="0"/>
                                          </p:stCondLst>
                                        </p:cTn>
                                        <p:tgtEl>
                                          <p:spTgt spid="6147">
                                            <p:txEl>
                                              <p:pRg st="2" end="2"/>
                                            </p:txEl>
                                          </p:spTgt>
                                        </p:tgtEl>
                                        <p:attrNameLst>
                                          <p:attrName>ppt_x</p:attrName>
                                        </p:attrNameLst>
                                      </p:cBhvr>
                                    </p:anim>
                                    <p:anim from="0" to="-1.0" calcmode="lin" valueType="num">
                                      <p:cBhvr>
                                        <p:cTn id="14" dur="200" decel="50000" autoRev="1" fill="hold">
                                          <p:stCondLst>
                                            <p:cond delay="600"/>
                                          </p:stCondLst>
                                        </p:cTn>
                                        <p:tgtEl>
                                          <p:spTgt spid="6147">
                                            <p:txEl>
                                              <p:pRg st="2" end="2"/>
                                            </p:txEl>
                                          </p:spTgt>
                                        </p:tgtEl>
                                        <p:attrNameLst>
                                          <p:attrName>xshear</p:attrName>
                                        </p:attrNameLst>
                                      </p:cBhvr>
                                    </p:anim>
                                    <p:animScale>
                                      <p:cBhvr>
                                        <p:cTn id="15" dur="200" decel="100000" autoRev="1" fill="hold">
                                          <p:stCondLst>
                                            <p:cond delay="600"/>
                                          </p:stCondLst>
                                        </p:cTn>
                                        <p:tgtEl>
                                          <p:spTgt spid="6147">
                                            <p:txEl>
                                              <p:pRg st="2" end="2"/>
                                            </p:txEl>
                                          </p:spTgt>
                                        </p:tgtEl>
                                      </p:cBhvr>
                                      <p:from x="100000" y="100000"/>
                                      <p:to x="80000" y="100000"/>
                                    </p:animScale>
                                    <p:anim by="(#ppt_h/3+#ppt_w*0.1)" calcmode="lin" valueType="num">
                                      <p:cBhvr additive="sum">
                                        <p:cTn id="16" dur="200" decel="100000" autoRev="1" fill="hold">
                                          <p:stCondLst>
                                            <p:cond delay="600"/>
                                          </p:stCondLst>
                                        </p:cTn>
                                        <p:tgtEl>
                                          <p:spTgt spid="6147">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A0D538D-D5AE-4E69-AE57-FD9DA63C6F80}"/>
              </a:ext>
            </a:extLst>
          </p:cNvPr>
          <p:cNvSpPr>
            <a:spLocks noGrp="1" noChangeArrowheads="1"/>
          </p:cNvSpPr>
          <p:nvPr>
            <p:ph type="title"/>
          </p:nvPr>
        </p:nvSpPr>
        <p:spPr/>
        <p:txBody>
          <a:bodyPr/>
          <a:lstStyle/>
          <a:p>
            <a:r>
              <a:rPr lang="sl-SI" altLang="sl-SI" b="1">
                <a:solidFill>
                  <a:srgbClr val="990099"/>
                </a:solidFill>
                <a:effectLst>
                  <a:outerShdw blurRad="38100" dist="38100" dir="2700000" algn="tl">
                    <a:srgbClr val="000000"/>
                  </a:outerShdw>
                </a:effectLst>
              </a:rPr>
              <a:t>PREŽIHOV VORANC DANES</a:t>
            </a:r>
          </a:p>
        </p:txBody>
      </p:sp>
      <p:sp>
        <p:nvSpPr>
          <p:cNvPr id="7171" name="Rectangle 3">
            <a:extLst>
              <a:ext uri="{FF2B5EF4-FFF2-40B4-BE49-F238E27FC236}">
                <a16:creationId xmlns:a16="http://schemas.microsoft.com/office/drawing/2014/main" id="{5E293D4B-B573-4951-9CF2-4FF0609A3660}"/>
              </a:ext>
            </a:extLst>
          </p:cNvPr>
          <p:cNvSpPr>
            <a:spLocks noGrp="1" noChangeArrowheads="1"/>
          </p:cNvSpPr>
          <p:nvPr>
            <p:ph type="body" idx="1"/>
          </p:nvPr>
        </p:nvSpPr>
        <p:spPr/>
        <p:txBody>
          <a:bodyPr/>
          <a:lstStyle/>
          <a:p>
            <a:pPr>
              <a:lnSpc>
                <a:spcPct val="80000"/>
              </a:lnSpc>
            </a:pPr>
            <a:r>
              <a:rPr lang="sl-SI" altLang="sl-SI" sz="2800">
                <a:solidFill>
                  <a:srgbClr val="990099"/>
                </a:solidFill>
              </a:rPr>
              <a:t>Po Prežihu nosijo danes imena šole na Jesenicah, v Ljubljani, v Dolini pri Trstu, v Doberdobu, v Mariboru ter v koroških Ravnah. Tam je bila tudi ustanovljena prva bralna značka - Prežihova bralna značka, ki so ji potem sledile še druge. V Ravnah na Koroškem je študijska knjižnica in v njej je Prežihova spominska soba. Tam so zbrane vse njegove knjige in prevodi njegovih del v tuje jezike. V njej pa so shranjeni tudi rokopisi nekaterih njegovih povesti in romanov. Po njem se imenuje tudi Knjižnica Prežihov Voranc (Ljubljana - Rudnik).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decel="50000" fill="hold">
                                          <p:stCondLst>
                                            <p:cond delay="0"/>
                                          </p:stCondLst>
                                        </p:cTn>
                                        <p:tgtEl>
                                          <p:spTgt spid="7171">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171">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171">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7171">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171">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171">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171">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a:extLst>
              <a:ext uri="{FF2B5EF4-FFF2-40B4-BE49-F238E27FC236}">
                <a16:creationId xmlns:a16="http://schemas.microsoft.com/office/drawing/2014/main" id="{7D82EE69-B678-49CB-9E28-33177AFA68BA}"/>
              </a:ext>
            </a:extLst>
          </p:cNvPr>
          <p:cNvSpPr>
            <a:spLocks noGrp="1" noChangeArrowheads="1"/>
          </p:cNvSpPr>
          <p:nvPr>
            <p:ph type="title"/>
          </p:nvPr>
        </p:nvSpPr>
        <p:spPr/>
        <p:txBody>
          <a:bodyPr/>
          <a:lstStyle/>
          <a:p>
            <a:r>
              <a:rPr lang="sl-SI" altLang="sl-SI" b="1">
                <a:solidFill>
                  <a:srgbClr val="990099"/>
                </a:solidFill>
                <a:effectLst>
                  <a:outerShdw blurRad="38100" dist="38100" dir="2700000" algn="tl">
                    <a:srgbClr val="000000"/>
                  </a:outerShdw>
                </a:effectLst>
              </a:rPr>
              <a:t>SLIKE</a:t>
            </a:r>
          </a:p>
        </p:txBody>
      </p:sp>
      <p:pic>
        <p:nvPicPr>
          <p:cNvPr id="9221" name="Picture 5">
            <a:extLst>
              <a:ext uri="{FF2B5EF4-FFF2-40B4-BE49-F238E27FC236}">
                <a16:creationId xmlns:a16="http://schemas.microsoft.com/office/drawing/2014/main" id="{71FD924B-CA24-42CC-BEBA-05EEB5ED65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3789363"/>
            <a:ext cx="2520950"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2" name="Picture 6">
            <a:extLst>
              <a:ext uri="{FF2B5EF4-FFF2-40B4-BE49-F238E27FC236}">
                <a16:creationId xmlns:a16="http://schemas.microsoft.com/office/drawing/2014/main" id="{C6FA1487-7E86-46DA-AA9B-C7EF263649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325" y="4076700"/>
            <a:ext cx="2770188" cy="251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3" name="Picture 7">
            <a:extLst>
              <a:ext uri="{FF2B5EF4-FFF2-40B4-BE49-F238E27FC236}">
                <a16:creationId xmlns:a16="http://schemas.microsoft.com/office/drawing/2014/main" id="{66FE36F0-505B-48CB-8C4C-1F43A51B02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8038" y="4365625"/>
            <a:ext cx="2573337"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4" name="Picture 8">
            <a:extLst>
              <a:ext uri="{FF2B5EF4-FFF2-40B4-BE49-F238E27FC236}">
                <a16:creationId xmlns:a16="http://schemas.microsoft.com/office/drawing/2014/main" id="{F5BA5DD4-1706-43E8-9F28-F72F50FBF7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775" y="1628775"/>
            <a:ext cx="3097213" cy="204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WordArt 5">
            <a:extLst>
              <a:ext uri="{FF2B5EF4-FFF2-40B4-BE49-F238E27FC236}">
                <a16:creationId xmlns:a16="http://schemas.microsoft.com/office/drawing/2014/main" id="{AF55DFF0-285E-4E65-94BD-D61546D4DFA4}"/>
              </a:ext>
            </a:extLst>
          </p:cNvPr>
          <p:cNvSpPr>
            <a:spLocks noChangeArrowheads="1" noChangeShapeType="1" noTextEdit="1"/>
          </p:cNvSpPr>
          <p:nvPr/>
        </p:nvSpPr>
        <p:spPr bwMode="auto">
          <a:xfrm>
            <a:off x="900113" y="1700213"/>
            <a:ext cx="6553200" cy="3489325"/>
          </a:xfrm>
          <a:prstGeom prst="rect">
            <a:avLst/>
          </a:prstGeom>
        </p:spPr>
        <p:txBody>
          <a:bodyPr wrap="none" fromWordArt="1">
            <a:prstTxWarp prst="textPlain">
              <a:avLst>
                <a:gd name="adj" fmla="val 50000"/>
              </a:avLst>
            </a:prstTxWarp>
          </a:bodyPr>
          <a:lstStyle/>
          <a:p>
            <a:pPr algn="ctr"/>
            <a:r>
              <a:rPr lang="sl-SI" sz="3600" kern="10">
                <a:ln w="12700">
                  <a:solidFill>
                    <a:srgbClr val="3333CC"/>
                  </a:solidFill>
                  <a:round/>
                  <a:headEnd/>
                  <a:tailEnd/>
                </a:ln>
                <a:solidFill>
                  <a:srgbClr val="B2B2B2">
                    <a:alpha val="50000"/>
                  </a:srgbClr>
                </a:solidFill>
                <a:effectLst>
                  <a:outerShdw dist="45791" dir="2021404" algn="ctr" rotWithShape="0">
                    <a:srgbClr val="9999FF"/>
                  </a:outerShdw>
                </a:effectLst>
                <a:latin typeface="Arial Black" panose="020B0A04020102020204" pitchFamily="34" charset="0"/>
              </a:rPr>
              <a:t>HVALA!!</a:t>
            </a:r>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729</Words>
  <Application>Microsoft Office PowerPoint</Application>
  <PresentationFormat>On-screen Show (4:3)</PresentationFormat>
  <Paragraphs>43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 Black</vt:lpstr>
      <vt:lpstr>Impact</vt:lpstr>
      <vt:lpstr>Privzeti načrt</vt:lpstr>
      <vt:lpstr>PowerPoint Presentation</vt:lpstr>
      <vt:lpstr>ŽIVLJENJE</vt:lpstr>
      <vt:lpstr>NJEGOVA DELA</vt:lpstr>
      <vt:lpstr>MLADINSKA DELA</vt:lpstr>
      <vt:lpstr>PRIZNANJA</vt:lpstr>
      <vt:lpstr>PREŽIHOV VORANC DANES</vt:lpstr>
      <vt:lpstr>SLIKE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2019-06-03T09:08:54Z</dcterms:created>
  <dcterms:modified xsi:type="dcterms:W3CDTF">2019-06-03T09:08:54Z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