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BEFA455-4E98-410F-876C-208605CAC3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sl-SI" altLang="en-US" noProof="0"/>
              <a:t>Kliknite, če želite urediti slog naslova matrice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0D3F2C8-98EF-4B09-80B5-6ED511826E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sl-SI" altLang="en-US" noProof="0"/>
              <a:t>Kliknite, če želite urediti slog podnaslova matrice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6CB2D3A-DB8A-484D-BC0C-8E8FB0D83A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D00A209-A4A6-4B80-8585-385DFC0BB5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A1F0517-5E1A-496A-AA10-C8738555D9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89FF3B-E678-40A6-A8BB-C04FE50258C7}" type="slidenum">
              <a:rPr lang="sl-SI" altLang="en-US"/>
              <a:pPr/>
              <a:t>‹#›</a:t>
            </a:fld>
            <a:endParaRPr lang="sl-SI" altLang="en-US"/>
          </a:p>
        </p:txBody>
      </p:sp>
      <p:sp>
        <p:nvSpPr>
          <p:cNvPr id="6151" name="Freeform 7">
            <a:extLst>
              <a:ext uri="{FF2B5EF4-FFF2-40B4-BE49-F238E27FC236}">
                <a16:creationId xmlns:a16="http://schemas.microsoft.com/office/drawing/2014/main" id="{A93C7503-522E-4858-8841-0FBDDEDEA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4EE314FB-11E0-4241-B943-9976A06D65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F0B6D-0F88-413F-B8F0-FB5F3AA0C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2755FC-9E89-4DCD-B499-0F6B1842A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14D8A-E6E6-411D-A464-563CA7F1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1B54C-17D2-41AA-8671-7C668149B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FB461-1512-474E-8E1F-864DB6C00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DF3B3-FAE1-4D81-A194-378D6092F03D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425788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98C266-2AEE-4AC7-9981-0F1489B170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A80B4-7611-4988-A519-68AB4CF37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44290-0F21-4272-BC9C-05EF46C19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D0D61-8D9A-475D-ABC0-533620288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77D5F-4B62-40CB-8569-49B8DE2C7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E762D-F94E-4316-A702-6A96FC2B9285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44123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B771-3EBD-47D6-AE83-01237D903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1ACBF-66FB-42D2-85E0-C516F7952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6DBB2-960E-4786-A6EF-C0F1A75F7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7BCB6-6667-4585-98AC-F0D11C0AD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2DA78-E346-4A6D-84DB-68CEADC19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34906-A216-4C07-8E82-22ECC21E2B88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44859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C10C-A933-4C7F-BF7E-E2ABE61D0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1ADCD-59DA-409B-BEBF-F56D76BAA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452E2-83C7-4BF5-A6C9-4A986F28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64494-59A4-4325-A881-58D9B6560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7BAD0-B7B4-4E03-AF8D-A01B4F3D0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8F644-5AAE-4809-A454-866299DE44D8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86970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712E-8E21-4B8F-86AA-518E79991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69235-64B5-4CCE-A4E3-C2AF1C722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292E1-D576-44A0-B596-AE33327C1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2B7F0-D53C-4600-8905-45BC3EC4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51EF53-E563-4671-AEC5-157FADCAE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870CC-EDBA-4390-9B98-217AFA6D5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DB042-4A59-4D58-ABF4-BC3CD9241875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359103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1E81D-04E4-4296-9B1D-DBEE2ACB1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AB4B2-DEB6-497B-84F3-2F70370FA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D4BF5-6140-482E-B440-B0BB22B2F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EB37E1-D10D-4870-B654-3BA4D1088E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D7FF49-FE69-446E-8435-0D2647F19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FBAB51-10BE-49ED-97A0-42749C45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192C50-CF17-4BD7-AB83-6FC92FD14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BE8A57-2C88-41B8-926D-E14E4E39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C97B3-AF80-4FFC-ABF6-1F0775A26EA2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391535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09731-9D75-4534-B9EC-A8A5984AD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155D48-E028-4BB5-8FCD-F9DF9D0AC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797A3C-74D9-4AE5-8783-66020EEC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D26E7-6410-4CA1-A66D-92D346079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3B357-5C5E-47A7-9FBF-7E978BF44708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21574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9EC31A-0393-4A67-9923-2D186E684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A8FFC7-BDCA-4935-9B35-66F0CA2C5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222661-3A0A-41FC-99FD-5BAEF5BAA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6D23B-DF49-4BD3-BE8F-596590B06A8F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15199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AFDAD-0AF3-4F72-BC89-D9DA105E3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59F87-8828-4312-AB71-1BB7AD535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71C48-95E8-4B27-99CD-4CCA35181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4B444-0C44-488A-9F1F-D18987316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52F11-D5FC-4F1A-ADA5-1AD74224E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D271F-5B29-4FE3-A4C9-584AC4406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4E945-4A25-4005-B2D1-F9BE5BC2C1C4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50573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FDF28-2F6A-4AE7-9922-2FD07F827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254779-D019-4A51-A332-C33B7DC7F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11CD6-9AEC-46F6-923A-8BE63E1A8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1B122-DB23-4978-B6FF-53E771F93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56A2C-D787-45ED-9738-16024723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7D533-5690-4B4B-A55B-AAF850C2F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89025-E61F-4353-9550-494D65097704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5399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EB62D9B-BA70-48FA-AB68-2FB4FD61A5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/>
              <a:t>Kliknite, če želite urediti slog naslova matrice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E1F0D09-5959-4544-B9C5-35A45D2EB1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/>
              <a:t>Kliknite, če želite urediti sloge besedila matrice</a:t>
            </a:r>
          </a:p>
          <a:p>
            <a:pPr lvl="1"/>
            <a:r>
              <a:rPr lang="sl-SI" altLang="en-US"/>
              <a:t>Druga raven</a:t>
            </a:r>
          </a:p>
          <a:p>
            <a:pPr lvl="2"/>
            <a:r>
              <a:rPr lang="sl-SI" altLang="en-US"/>
              <a:t>Tretja raven</a:t>
            </a:r>
          </a:p>
          <a:p>
            <a:pPr lvl="3"/>
            <a:r>
              <a:rPr lang="sl-SI" altLang="en-US"/>
              <a:t>Četrta raven</a:t>
            </a:r>
          </a:p>
          <a:p>
            <a:pPr lvl="4"/>
            <a:r>
              <a:rPr lang="sl-SI" altLang="en-US"/>
              <a:t>Peta raven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86FC2EF-4FF8-4B08-9D38-549F965594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sl-SI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3F1679C-7FD5-4490-9569-4B2DCE4F83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sl-SI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FDDCD780-DBD4-40FE-8BC0-0F59BE9742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BD409723-FB8A-42F6-A0DF-B8B73A9CF290}" type="slidenum">
              <a:rPr lang="sl-SI" altLang="en-US"/>
              <a:pPr/>
              <a:t>‹#›</a:t>
            </a:fld>
            <a:endParaRPr lang="sl-SI" altLang="en-US"/>
          </a:p>
        </p:txBody>
      </p:sp>
      <p:sp>
        <p:nvSpPr>
          <p:cNvPr id="5127" name="Freeform 7">
            <a:extLst>
              <a:ext uri="{FF2B5EF4-FFF2-40B4-BE49-F238E27FC236}">
                <a16:creationId xmlns:a16="http://schemas.microsoft.com/office/drawing/2014/main" id="{AF9E9B01-5139-4B36-B9CD-4F87B48A1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DB025429-6A21-4718-A4CA-BD2D825373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Pre%C5%BEihov_Voranc" TargetMode="External"/><Relationship Id="rId2" Type="http://schemas.openxmlformats.org/officeDocument/2006/relationships/hyperlink" Target="http://www.kamra.si/Default.aspx?module=5&amp;region=4&amp;id=59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C539960-0953-407A-AB0E-00A10FA9D6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Lovro Kuhar- Prežihov Voranc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2083953-6EC9-4D3B-A0FF-92C2C2E7BA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/>
              <a:t>Slovenščina</a:t>
            </a:r>
            <a:endParaRPr lang="sl-SI" altLang="sl-SI" dirty="0"/>
          </a:p>
        </p:txBody>
      </p:sp>
      <p:pic>
        <p:nvPicPr>
          <p:cNvPr id="2052" name="Picture 4" descr="FOT_159_2">
            <a:extLst>
              <a:ext uri="{FF2B5EF4-FFF2-40B4-BE49-F238E27FC236}">
                <a16:creationId xmlns:a16="http://schemas.microsoft.com/office/drawing/2014/main" id="{E821FE5A-C6A4-4970-BD35-A5897E8ED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565400"/>
            <a:ext cx="3097213" cy="220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418CF03-32ED-49A0-A528-3B36035B9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Življenje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461F175-43FD-433F-8E4F-65A814EC7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100"/>
              <a:t>Rodil se je 10. avgust 1893 v Podgori pri Kotljah  </a:t>
            </a:r>
          </a:p>
          <a:p>
            <a:pPr>
              <a:lnSpc>
                <a:spcPct val="90000"/>
              </a:lnSpc>
            </a:pPr>
            <a:r>
              <a:rPr lang="sl-SI" altLang="sl-SI" sz="2100"/>
              <a:t>Končal osnovno šolo</a:t>
            </a:r>
          </a:p>
          <a:p>
            <a:pPr>
              <a:lnSpc>
                <a:spcPct val="90000"/>
              </a:lnSpc>
            </a:pPr>
            <a:r>
              <a:rPr lang="sl-SI" altLang="sl-SI" sz="2100"/>
              <a:t>V šoli je bil eden izmed najboljših, željo po znanju je sprejel od matere, ki mu je dala navdih za njegov pripovedniški dar</a:t>
            </a:r>
          </a:p>
          <a:p>
            <a:pPr>
              <a:lnSpc>
                <a:spcPct val="90000"/>
              </a:lnSpc>
            </a:pPr>
            <a:r>
              <a:rPr lang="sl-SI" altLang="sl-SI" sz="2100"/>
              <a:t>Bil je najstarejši izmed otrok in zato mu oče ni dovolil, da se vpiše v gimnazijo, tako je začel skrivoma brati in pisati knjige</a:t>
            </a:r>
          </a:p>
          <a:p>
            <a:pPr>
              <a:lnSpc>
                <a:spcPct val="90000"/>
              </a:lnSpc>
            </a:pPr>
            <a:r>
              <a:rPr lang="sl-SI" altLang="sl-SI" sz="2100"/>
              <a:t>Pri šestnajstih letih je poslal svoje prve črtice časopisom in so bile natisnjene </a:t>
            </a:r>
          </a:p>
          <a:p>
            <a:pPr>
              <a:lnSpc>
                <a:spcPct val="90000"/>
              </a:lnSpc>
            </a:pPr>
            <a:r>
              <a:rPr lang="sl-SI" altLang="sl-SI" sz="2100"/>
              <a:t>Pri sedemnajstih letih je odšel v Trst, se vrnil in v Ljubljani dokončal zadružno šolo, nato še višjo zadružno šolo na Dunaju</a:t>
            </a:r>
          </a:p>
          <a:p>
            <a:pPr>
              <a:lnSpc>
                <a:spcPct val="90000"/>
              </a:lnSpc>
            </a:pPr>
            <a:r>
              <a:rPr lang="sl-SI" altLang="sl-SI" sz="2100"/>
              <a:t>Že takrat je sodeloval pri raznih socialističnih glasilih</a:t>
            </a:r>
          </a:p>
          <a:p>
            <a:pPr>
              <a:lnSpc>
                <a:spcPct val="90000"/>
              </a:lnSpc>
            </a:pPr>
            <a:r>
              <a:rPr lang="sl-SI" altLang="sl-SI" sz="2100"/>
              <a:t>Ob izbruhu vojne je moral k vojakom, tam so ga obtožili za državi nevarnega</a:t>
            </a:r>
          </a:p>
          <a:p>
            <a:pPr>
              <a:lnSpc>
                <a:spcPct val="90000"/>
              </a:lnSpc>
            </a:pPr>
            <a:endParaRPr lang="sl-SI" altLang="sl-SI" sz="2100"/>
          </a:p>
          <a:p>
            <a:pPr>
              <a:lnSpc>
                <a:spcPct val="90000"/>
              </a:lnSpc>
            </a:pPr>
            <a:endParaRPr lang="sl-SI" altLang="sl-SI" sz="2100"/>
          </a:p>
        </p:txBody>
      </p:sp>
      <p:pic>
        <p:nvPicPr>
          <p:cNvPr id="3076" name="Picture 4" descr="200PX-~2">
            <a:extLst>
              <a:ext uri="{FF2B5EF4-FFF2-40B4-BE49-F238E27FC236}">
                <a16:creationId xmlns:a16="http://schemas.microsoft.com/office/drawing/2014/main" id="{E5DA8974-562D-4029-A8A0-EBA8C263F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60350"/>
            <a:ext cx="27368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CC801A5E-4F1E-4965-94EB-78AA217A1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80400" cy="5905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/>
              <a:t>Pobegnil je na italijansko stran, kjer je bil dve leti zaprt v ujetniškem taboru, leta 1918 pa mu je le uspelo priti med prostovoljce 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Ob izpustitvi je dobil službo v jeklarni na Ravnah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Leta 1924 se je poročil z Marijo in imela sta dve hčerki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Postal član KPJ- sodeloval pri člankih, raznih listinah- zato je moral v emigracijo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V tujini je preživel 10 let in prepotoval je skoraj vso Evropo in ob želji, da bi videl svojo družino je bil  ponovno zaprt na Dunaju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Postane eden vodilnih mož KPJ 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Po sporu z Josipom Brozom Titom se v domovino in živi pod spremenjenim imenom v ljubljanski okolici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1942 so ga Italijani ujeli in predali Nemcem, ki so ga zaprli v Berlinu in </a:t>
            </a:r>
            <a:r>
              <a:rPr lang="sl-SI" altLang="sl-SI" sz="2100"/>
              <a:t>kasneje</a:t>
            </a:r>
            <a:r>
              <a:rPr lang="sl-SI" altLang="sl-SI" sz="2000"/>
              <a:t> odgnali v taborišče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5.5.1945 so zavezniške enote osvobodile taborišče in ob prihodu domov se je hitro vključil v obnovo domače doline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Imel velike zdravstvene težave in tako je 18.2. 1950 umrl v Mariboru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Pokopan pa je v Kotljah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4FBEF00-0314-4526-B84A-75F1BD5C0E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Izvor imena Prežihov Voranc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0395FA9-019D-43CD-BFE8-91287DF38F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Prežih- kmetija, kjer je bil njegov oče najemnik se je imenovala pri Prežihu</a:t>
            </a:r>
          </a:p>
          <a:p>
            <a:r>
              <a:rPr lang="sl-SI" altLang="sl-SI"/>
              <a:t>Voranc- stara domača koroška oblika imena Lovrenc ali Lovro  </a:t>
            </a:r>
          </a:p>
        </p:txBody>
      </p:sp>
      <p:pic>
        <p:nvPicPr>
          <p:cNvPr id="8196" name="Picture 4" descr="FOT_154_2">
            <a:extLst>
              <a:ext uri="{FF2B5EF4-FFF2-40B4-BE49-F238E27FC236}">
                <a16:creationId xmlns:a16="http://schemas.microsoft.com/office/drawing/2014/main" id="{C6D02412-807B-4EAA-A20E-9E52B1FFD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89363"/>
            <a:ext cx="2881313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FOT_161_2">
            <a:extLst>
              <a:ext uri="{FF2B5EF4-FFF2-40B4-BE49-F238E27FC236}">
                <a16:creationId xmlns:a16="http://schemas.microsoft.com/office/drawing/2014/main" id="{2F742611-7B0D-4316-84C7-9B33178BB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716338"/>
            <a:ext cx="3529013" cy="234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05AF7BD-A5CE-4DEB-803E-C7CEE2B38A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Njegovo ustvarjanje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C9CA3F0-F4B5-489D-A3FB-A3C771466A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000"/>
              <a:t>Navdihnila ga je mama</a:t>
            </a:r>
          </a:p>
          <a:p>
            <a:r>
              <a:rPr lang="sl-SI" altLang="sl-SI" sz="2000"/>
              <a:t>Nanj so vplivali dogodki prve in druge svetovne vojne </a:t>
            </a:r>
          </a:p>
          <a:p>
            <a:r>
              <a:rPr lang="sl-SI" altLang="sl-SI" sz="2000"/>
              <a:t>Pisal je: črtice, novele, romane, potopise, zgodbe, brošure, poizkusil se je v dramatiki a dela ni dokončal.</a:t>
            </a:r>
          </a:p>
        </p:txBody>
      </p:sp>
      <p:pic>
        <p:nvPicPr>
          <p:cNvPr id="9220" name="Picture 4" descr="prezihov-voranc3">
            <a:extLst>
              <a:ext uri="{FF2B5EF4-FFF2-40B4-BE49-F238E27FC236}">
                <a16:creationId xmlns:a16="http://schemas.microsoft.com/office/drawing/2014/main" id="{98665730-F1CB-4284-AFF0-9F85424F8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924175"/>
            <a:ext cx="2141537" cy="348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prezihovabajta">
            <a:extLst>
              <a:ext uri="{FF2B5EF4-FFF2-40B4-BE49-F238E27FC236}">
                <a16:creationId xmlns:a16="http://schemas.microsoft.com/office/drawing/2014/main" id="{1B395965-C278-413D-B8E9-2473B2FF0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429000"/>
            <a:ext cx="3960812" cy="264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4D4337E-61D2-46D2-84B8-4518A45C7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Dela za odrasle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D35EFA2-2798-48B7-AF7B-DB0AEB18D46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71500" indent="-571500"/>
            <a:r>
              <a:rPr lang="sl-SI" altLang="sl-SI" sz="1800"/>
              <a:t>Romani: Požganica 1939</a:t>
            </a:r>
          </a:p>
          <a:p>
            <a:pPr marL="571500" indent="-571500">
              <a:buFont typeface="Wingdings" panose="05000000000000000000" pitchFamily="2" charset="2"/>
              <a:buNone/>
            </a:pPr>
            <a:r>
              <a:rPr lang="sl-SI" altLang="sl-SI" sz="1800"/>
              <a:t>                       Doberdob 1940</a:t>
            </a:r>
          </a:p>
          <a:p>
            <a:pPr marL="571500" indent="-571500">
              <a:buFont typeface="Wingdings" panose="05000000000000000000" pitchFamily="2" charset="2"/>
              <a:buNone/>
            </a:pPr>
            <a:r>
              <a:rPr lang="sl-SI" altLang="sl-SI" sz="1800"/>
              <a:t>                       Jamnica 1945</a:t>
            </a:r>
          </a:p>
          <a:p>
            <a:pPr marL="571500" indent="-571500"/>
            <a:r>
              <a:rPr lang="sl-SI" altLang="sl-SI" sz="1800"/>
              <a:t>Novele: Boji na požiralniku 1935</a:t>
            </a:r>
          </a:p>
          <a:p>
            <a:pPr marL="571500" indent="-571500">
              <a:buFont typeface="Wingdings" panose="05000000000000000000" pitchFamily="2" charset="2"/>
              <a:buNone/>
            </a:pPr>
            <a:r>
              <a:rPr lang="sl-SI" altLang="sl-SI" sz="1800" i="1"/>
              <a:t>                       Samorastniki</a:t>
            </a:r>
            <a:r>
              <a:rPr lang="sl-SI" altLang="sl-SI" sz="1800"/>
              <a:t> 1940 </a:t>
            </a:r>
          </a:p>
          <a:p>
            <a:pPr marL="571500" indent="-571500"/>
            <a:r>
              <a:rPr lang="sl-SI" altLang="sl-SI" sz="1800"/>
              <a:t>Potopisi:</a:t>
            </a:r>
            <a:r>
              <a:rPr lang="sl-SI" altLang="sl-SI" sz="1800" i="1"/>
              <a:t> Od Kotelj do Belih vod </a:t>
            </a:r>
            <a:r>
              <a:rPr lang="sl-SI" altLang="sl-SI" sz="1800"/>
              <a:t>1945</a:t>
            </a:r>
            <a:endParaRPr lang="sl-SI" altLang="sl-SI" sz="1800" i="1"/>
          </a:p>
          <a:p>
            <a:pPr marL="571500" indent="-571500">
              <a:buFont typeface="Wingdings" panose="05000000000000000000" pitchFamily="2" charset="2"/>
              <a:buNone/>
            </a:pPr>
            <a:r>
              <a:rPr lang="sl-SI" altLang="sl-SI" sz="1800" i="1"/>
              <a:t>                    Borba na tujih tleh </a:t>
            </a:r>
            <a:r>
              <a:rPr lang="sl-SI" altLang="sl-SI" sz="1800"/>
              <a:t> 1946</a:t>
            </a:r>
          </a:p>
          <a:p>
            <a:pPr marL="571500" indent="-571500">
              <a:buFont typeface="Wingdings" panose="05000000000000000000" pitchFamily="2" charset="2"/>
              <a:buNone/>
            </a:pPr>
            <a:r>
              <a:rPr lang="sl-SI" altLang="sl-SI" sz="1800" i="1"/>
              <a:t>                   Gosposvetsko polje</a:t>
            </a:r>
            <a:r>
              <a:rPr lang="sl-SI" altLang="sl-SI" sz="1800"/>
              <a:t>  1979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011EA751-0DD1-457D-B8CF-9E97B286CDA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1800"/>
              <a:t>Črtice:</a:t>
            </a:r>
            <a:r>
              <a:rPr lang="sl-SI" altLang="sl-SI" sz="1800" i="1"/>
              <a:t> Povesti </a:t>
            </a:r>
            <a:r>
              <a:rPr lang="sl-SI" altLang="sl-SI" sz="1800"/>
              <a:t>1925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800" i="1"/>
              <a:t>                 Kanjuh iz Zagate </a:t>
            </a:r>
            <a:r>
              <a:rPr lang="sl-SI" altLang="sl-SI" sz="1800"/>
              <a:t>1952</a:t>
            </a:r>
          </a:p>
          <a:p>
            <a:pPr>
              <a:lnSpc>
                <a:spcPct val="80000"/>
              </a:lnSpc>
            </a:pPr>
            <a:r>
              <a:rPr lang="sl-SI" altLang="sl-SI" sz="1800"/>
              <a:t>Zgodbe:</a:t>
            </a:r>
            <a:r>
              <a:rPr lang="sl-SI" altLang="sl-SI" sz="1800" i="1"/>
              <a:t> Naši mejniki </a:t>
            </a:r>
            <a:r>
              <a:rPr lang="sl-SI" altLang="sl-SI" sz="1800"/>
              <a:t> 1946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800" i="1"/>
              <a:t>                   Opustošena brajda</a:t>
            </a:r>
            <a:r>
              <a:rPr lang="sl-SI" altLang="sl-SI" sz="1800"/>
              <a:t> 1946 </a:t>
            </a:r>
          </a:p>
          <a:p>
            <a:pPr>
              <a:lnSpc>
                <a:spcPct val="80000"/>
              </a:lnSpc>
            </a:pPr>
            <a:endParaRPr lang="sl-SI" altLang="sl-SI" sz="1800"/>
          </a:p>
          <a:p>
            <a:pPr>
              <a:lnSpc>
                <a:spcPct val="80000"/>
              </a:lnSpc>
            </a:pPr>
            <a:r>
              <a:rPr lang="sl-SI" altLang="sl-SI" sz="1800"/>
              <a:t>Pisal je tudi brošure:</a:t>
            </a:r>
            <a:endParaRPr lang="sl-SI" altLang="sl-SI" sz="1800" i="1"/>
          </a:p>
          <a:p>
            <a:pPr>
              <a:lnSpc>
                <a:spcPct val="80000"/>
              </a:lnSpc>
            </a:pPr>
            <a:r>
              <a:rPr lang="sl-SI" altLang="sl-SI" sz="1800" i="1"/>
              <a:t>Boj za osvoboditev in združitev slovenskega naroda</a:t>
            </a:r>
            <a:r>
              <a:rPr lang="sl-SI" altLang="sl-SI" sz="1800"/>
              <a:t>, </a:t>
            </a:r>
            <a:endParaRPr lang="sl-SI" altLang="sl-SI" sz="1800" i="1"/>
          </a:p>
          <a:p>
            <a:pPr>
              <a:lnSpc>
                <a:spcPct val="80000"/>
              </a:lnSpc>
            </a:pPr>
            <a:r>
              <a:rPr lang="sl-SI" altLang="sl-SI" sz="1800" i="1"/>
              <a:t>Za samoodločbo slovenskega naroda</a:t>
            </a:r>
            <a:r>
              <a:rPr lang="sl-SI" altLang="sl-SI" sz="1800"/>
              <a:t>, </a:t>
            </a:r>
            <a:endParaRPr lang="sl-SI" altLang="sl-SI" sz="1800" i="1"/>
          </a:p>
          <a:p>
            <a:pPr>
              <a:lnSpc>
                <a:spcPct val="80000"/>
              </a:lnSpc>
            </a:pPr>
            <a:r>
              <a:rPr lang="sl-SI" altLang="sl-SI" sz="1800" i="1"/>
              <a:t>O slovenskih mejah</a:t>
            </a:r>
            <a:endParaRPr lang="sl-SI" altLang="sl-SI" sz="1800"/>
          </a:p>
          <a:p>
            <a:pPr>
              <a:lnSpc>
                <a:spcPct val="80000"/>
              </a:lnSpc>
            </a:pPr>
            <a:r>
              <a:rPr lang="sl-SI" altLang="sl-SI" sz="1800"/>
              <a:t>Pisal pa je tudi za radio Kričač in sodeloval pri uredništvu slovenskega zbornika.</a:t>
            </a:r>
          </a:p>
          <a:p>
            <a:pPr>
              <a:lnSpc>
                <a:spcPct val="80000"/>
              </a:lnSpc>
            </a:pPr>
            <a:endParaRPr lang="sl-SI" altLang="sl-SI" sz="1800"/>
          </a:p>
        </p:txBody>
      </p:sp>
      <p:pic>
        <p:nvPicPr>
          <p:cNvPr id="10246" name="Picture 6" descr="Knjiga-DOBERDOB--Prezihov-Voranc--ugodno-prodam_4c614f0eb8010">
            <a:extLst>
              <a:ext uri="{FF2B5EF4-FFF2-40B4-BE49-F238E27FC236}">
                <a16:creationId xmlns:a16="http://schemas.microsoft.com/office/drawing/2014/main" id="{5273760A-3AE8-49F1-A109-FEB5D25AF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76700"/>
            <a:ext cx="1566862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64737114_3d-voranc_jamnica-2_show">
            <a:extLst>
              <a:ext uri="{FF2B5EF4-FFF2-40B4-BE49-F238E27FC236}">
                <a16:creationId xmlns:a16="http://schemas.microsoft.com/office/drawing/2014/main" id="{71BFB47D-57BB-4BEF-81F9-6151F76F7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581525"/>
            <a:ext cx="1712912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83EC7D2-6451-4A01-A49F-BB04A24A9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Dela za mlade         Nagrade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8A44A61-8205-41C1-B4C6-2121C316696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14800" cy="2620963"/>
          </a:xfrm>
        </p:spPr>
        <p:txBody>
          <a:bodyPr/>
          <a:lstStyle/>
          <a:p>
            <a:r>
              <a:rPr lang="sl-SI" altLang="sl-SI" sz="1800"/>
              <a:t>Črtice:</a:t>
            </a:r>
            <a:endParaRPr lang="sl-SI" altLang="sl-SI" sz="1800" i="1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1800" i="1"/>
              <a:t>Solzice</a:t>
            </a:r>
            <a:r>
              <a:rPr lang="sl-SI" altLang="sl-SI" sz="1800"/>
              <a:t> 1949</a:t>
            </a:r>
          </a:p>
          <a:p>
            <a:r>
              <a:rPr lang="sl-SI" altLang="sl-SI" sz="1800"/>
              <a:t>Zgodbe:</a:t>
            </a:r>
            <a:endParaRPr lang="sl-SI" altLang="sl-SI" sz="1800" i="1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1800" i="1"/>
              <a:t>Čez goro k očetu</a:t>
            </a:r>
            <a:r>
              <a:rPr lang="sl-SI" altLang="sl-SI" sz="1800"/>
              <a:t> 1961  </a:t>
            </a:r>
            <a:endParaRPr lang="sl-SI" altLang="sl-SI" sz="1800" i="1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1800" i="1"/>
              <a:t>Prvi maj</a:t>
            </a:r>
            <a:r>
              <a:rPr lang="sl-SI" altLang="sl-SI" sz="1800"/>
              <a:t> 1961 </a:t>
            </a:r>
            <a:endParaRPr lang="sl-SI" altLang="sl-SI" sz="1800" i="1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1800" i="1"/>
              <a:t>Levi devžej </a:t>
            </a:r>
            <a:r>
              <a:rPr lang="sl-SI" altLang="sl-SI" sz="1800"/>
              <a:t>1962</a:t>
            </a:r>
            <a:endParaRPr lang="sl-SI" altLang="sl-SI" sz="1800" i="1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1800" i="1"/>
              <a:t>Tisoč in en dan</a:t>
            </a:r>
            <a:r>
              <a:rPr lang="sl-SI" altLang="sl-SI" sz="1800"/>
              <a:t> 1969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9461508-519F-45B5-A0F9-4664CDD9234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altLang="sl-SI" sz="2000"/>
              <a:t>1949 je prejel Levstikovo nagrado</a:t>
            </a:r>
          </a:p>
          <a:p>
            <a:r>
              <a:rPr lang="sl-SI" altLang="sl-SI" sz="2000"/>
              <a:t>Za črtico Solzice je  leta 1950 prejel Prešernovo nagrado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000"/>
          </a:p>
        </p:txBody>
      </p:sp>
      <p:pic>
        <p:nvPicPr>
          <p:cNvPr id="13317" name="Picture 5" descr="presernova_nagrada">
            <a:extLst>
              <a:ext uri="{FF2B5EF4-FFF2-40B4-BE49-F238E27FC236}">
                <a16:creationId xmlns:a16="http://schemas.microsoft.com/office/drawing/2014/main" id="{C4D406E1-D7B6-48FB-8884-B5D43041C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573463"/>
            <a:ext cx="3527425" cy="235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6" name="Picture 14" descr="90px-Solzice">
            <a:extLst>
              <a:ext uri="{FF2B5EF4-FFF2-40B4-BE49-F238E27FC236}">
                <a16:creationId xmlns:a16="http://schemas.microsoft.com/office/drawing/2014/main" id="{4FFFD508-B5C6-4046-A6EC-321728BBB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05263"/>
            <a:ext cx="1936750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2A728EC-3E95-43AD-AEF1-CFA9FBBF2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Prežihov Voranc danes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FF2ADEE-2940-4464-A1E9-A2067A0B10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500"/>
              <a:t>Po njem se imenujejo šole v Jesenicah, srednji Bisrtici, v Ljubljani, v Dolini pri Trstu, v Doberdobu, Mariboru ter na Ravnah na Koroškem</a:t>
            </a:r>
          </a:p>
          <a:p>
            <a:pPr>
              <a:lnSpc>
                <a:spcPct val="90000"/>
              </a:lnSpc>
            </a:pPr>
            <a:r>
              <a:rPr lang="sl-SI" altLang="sl-SI" sz="2500"/>
              <a:t>Na Ravnah je bila ustanovljena prva bralna značka- Prežihova bralna značka</a:t>
            </a:r>
          </a:p>
          <a:p>
            <a:pPr>
              <a:lnSpc>
                <a:spcPct val="90000"/>
              </a:lnSpc>
            </a:pPr>
            <a:r>
              <a:rPr lang="sl-SI" altLang="sl-SI" sz="2500"/>
              <a:t>Tam je tudi študijska knjižnica s spominsko sobo</a:t>
            </a:r>
          </a:p>
          <a:p>
            <a:pPr>
              <a:lnSpc>
                <a:spcPct val="90000"/>
              </a:lnSpc>
            </a:pPr>
            <a:r>
              <a:rPr lang="sl-SI" altLang="sl-SI" sz="2500"/>
              <a:t>Po njem se imenuje tudi Knjižnica Prežihov Voranc </a:t>
            </a:r>
          </a:p>
        </p:txBody>
      </p:sp>
      <p:pic>
        <p:nvPicPr>
          <p:cNvPr id="11268" name="Picture 4" descr="800px-Kotlje-Voranc">
            <a:extLst>
              <a:ext uri="{FF2B5EF4-FFF2-40B4-BE49-F238E27FC236}">
                <a16:creationId xmlns:a16="http://schemas.microsoft.com/office/drawing/2014/main" id="{F74E9CC0-879F-4B66-88A6-9E1A82BCE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365625"/>
            <a:ext cx="2808288" cy="210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D64941C-A521-47D7-ADB1-D52C813D8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687D37D-C4DD-450D-BE8B-4B896AE19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http://www.kamra.si/Default.aspx?module=5&amp;region=4&amp;id=591</a:t>
            </a:r>
            <a:endParaRPr lang="sl-SI" altLang="sl-SI"/>
          </a:p>
          <a:p>
            <a:r>
              <a:rPr lang="sl-SI" altLang="sl-SI">
                <a:hlinkClick r:id="rId3"/>
              </a:rPr>
              <a:t>http://sl.wikipedia.org/wiki/Pre%C5%BEihov_Voranc</a:t>
            </a:r>
            <a:endParaRPr lang="sl-SI" altLang="sl-SI"/>
          </a:p>
          <a:p>
            <a:r>
              <a:rPr lang="sl-SI" altLang="sl-SI"/>
              <a:t>Google slike(29.5.2011)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ob">
  <a:themeElements>
    <a:clrScheme name="Rob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Rob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ob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b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b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b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b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b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b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b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b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0</TotalTime>
  <Words>601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Garamond</vt:lpstr>
      <vt:lpstr>Wingdings</vt:lpstr>
      <vt:lpstr>Rob</vt:lpstr>
      <vt:lpstr>Lovro Kuhar- Prežihov Voranc</vt:lpstr>
      <vt:lpstr>Življenje </vt:lpstr>
      <vt:lpstr>PowerPoint Presentation</vt:lpstr>
      <vt:lpstr>Izvor imena Prežihov Voranc</vt:lpstr>
      <vt:lpstr>Njegovo ustvarjanje</vt:lpstr>
      <vt:lpstr>Dela za odrasle</vt:lpstr>
      <vt:lpstr>Dela za mlade         Nagrade</vt:lpstr>
      <vt:lpstr>Prežihov Voranc danes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2019-06-03T09:08:54Z</dcterms:created>
  <dcterms:modified xsi:type="dcterms:W3CDTF">2019-06-03T09:08:54Z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