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EC6"/>
    <a:srgbClr val="CDDEFF"/>
    <a:srgbClr val="E4FFAF"/>
    <a:srgbClr val="F6A4C3"/>
    <a:srgbClr val="B9FFFF"/>
    <a:srgbClr val="00FFFF"/>
    <a:srgbClr val="9BDEFF"/>
    <a:srgbClr val="B3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4417" autoAdjust="0"/>
  </p:normalViewPr>
  <p:slideViewPr>
    <p:cSldViewPr>
      <p:cViewPr varScale="1">
        <p:scale>
          <a:sx n="104" d="100"/>
          <a:sy n="10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457695-2405-4BC6-B027-53A0B32520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1B8E1-D97A-4573-A3B0-DAAB6443AB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80D4F3-D9F2-4FA3-BD2F-A49FC2D005B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CA57C-0D8E-4E27-8430-2111615114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454E7-DFFC-419D-BF61-5186E21F8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62FF38C-03AD-41EE-A5A1-51AED81C596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3B8F2F6-D757-49A6-97C2-59723AE4EA58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B0594C31-43AE-4978-A354-87B3DD87886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E56224F-B954-4777-B4E1-EBAD7C93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152CD81-D727-4FC7-9FC3-9C574506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FB7C60C-94C8-4FF4-98CA-3EEFBBAB0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2CE57-8C0D-4B26-A404-539AEB66C5E4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6A0D34B2-29C7-4769-ABB9-39830947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5506C1-B490-457C-927C-26692DFC40C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02C304A9-44F0-405D-B196-1A1E1895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FB191666-AB50-4D77-B654-80963509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411935-3FC5-4442-80C4-2B0CB2722D6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27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99DD1BB-166E-4709-A633-56C9A195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1D69-10D3-4DB4-AB90-9D072E7A989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A0DC3B3-8B1D-40AC-AC04-B1AE86BD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157603B-644D-450F-9ED4-D0586AB4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CAF7B-C7F3-4D51-AA89-4BF62D2E266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65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B95DD71-6230-4AF9-A1D8-049406ED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8D7A-62C4-438D-974A-BE6235E273A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D68D269-9B80-4A3E-8EA0-A9A215AF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5154D98-EC15-482B-832C-016592F3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D807-B2E7-451D-862D-4CF16F5830C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9083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53EC378-A2C2-4905-9947-BE3F9ED3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8EBF-8454-4B73-908E-77612A06BBF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BE27757-BBC8-4146-A31A-FBF12387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304AB06-7B10-4C2A-8A06-F723CA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1C296-A4C6-4A54-853A-9C5854D0C33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242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24C960CE-5203-4B66-859B-952587733944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2594706F-383E-459B-8101-ECBB93F45F48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947876F-1175-4226-95C5-D65E91A3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85F8-6D90-4F15-9E8E-456568EDCEB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0E137F-BAD4-40F1-BB09-9BE15BB5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1D6BEC-52B7-4231-9A78-370B1CDA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B0BB9-1525-49D7-A57F-E778E04C62A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23750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ECB77-50BE-44A3-8938-5C6853CE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BCF2-6C4E-47FD-A8DE-AA37198B0E6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948A8-83EB-4697-BC8E-E33AF9CB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E5685-D9ED-4453-924C-FBF0426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3AB7-75DD-4CEB-B186-954088A2F70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14537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5CE04-6CAF-402C-95E5-56BFB36B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FBF4-50A0-4046-A7CA-483DA6AF7C6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111E5-9222-4CD8-BB39-38768CEA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FE732-BF8C-49D2-A1BB-043C0B06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367A-5EE7-4887-9850-7DA3243098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5137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47A75-74B0-4368-90BD-D6F548EB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D8AD-538F-4156-B383-DEC2BC65BEB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D5B11-4A9D-418A-8553-1863904B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EB289-8093-4323-8DFC-633F3187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9198-0900-4BB8-832B-629BC5C3D20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80543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9CE9184-ABD2-42E5-AFB8-473F5565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F3B4-C39A-4ED3-8E9A-26A3FD39E6D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31332E0-D06E-49BD-9519-A8F24356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EED96DF-0BBD-416B-9604-AF9C9BD3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F8D2B-0CC5-4F90-9738-2A5CE1A61A3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5216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9C2A-542A-4DFF-83D0-59FCF7A9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644E-6573-4F08-A762-76ED99504E88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FB34D-B04C-439A-98BD-6D457882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5F16E-E561-4775-AF84-E1EC0C3C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D4166-493D-4287-8EAD-EC364ADC3E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8245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C0657052-BDBB-4028-A23C-74C57EEE51F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F4A4613C-8232-4110-BF81-A20FA91C2955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3C92ACD-74FF-4EC3-B0F7-C2B1DA0E4EF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A3764-481B-49DC-AD11-E4BA396BD80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FC677CDC-D095-4E12-91F7-6C5262B4BF4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010D5CB4-144A-4B99-8E65-0F25F2F2BAA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76212AF-E4D3-422F-BE8C-9630D40F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86FF96-7ED8-486B-8FF5-826C1AC205D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051A077-33EF-4B49-AF58-27BA4A8D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4020A2F-0C94-4D68-8406-EB39713B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4FE3-4983-433C-9960-41BCF0F7DD7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4396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BE11EB2-67DF-4F6C-A123-5BC973C4B70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EF2B11-F9B6-4D91-8FEC-1C9FC0EB4B26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3B672FE-D5B4-426C-A74B-763922F79750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285BD-63C8-4215-B42F-F8292F57113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975FA479-F533-4180-819F-CB6BC517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1BA17499-14F5-405C-A5A1-1413F4A1A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D90C82F-95FA-4DB3-A76A-5995F1C75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1986E5-5908-4C32-9A1F-C40334086757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B5A70D4-BC8C-4EA1-9290-B9DC04D5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6F85A4A-1FAC-4AC3-B6E8-48F12119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523E94AB-E224-4391-9FC0-6134ED093DFC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avne.blog.siol.net/files/2010/02/web_Lovro-Kuhar-Prezihov-Voranc.jpg">
            <a:extLst>
              <a:ext uri="{FF2B5EF4-FFF2-40B4-BE49-F238E27FC236}">
                <a16:creationId xmlns:a16="http://schemas.microsoft.com/office/drawing/2014/main" id="{970FA7FB-AE3E-451B-B3EB-B940624B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3143272" cy="40787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EF9B4-ACF5-4835-AC7D-832B76EC7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dirty="0"/>
              <a:t>Prežihov Voranc</a:t>
            </a:r>
            <a:endParaRPr lang="en-US" sz="7200" dirty="0"/>
          </a:p>
        </p:txBody>
      </p:sp>
      <p:sp>
        <p:nvSpPr>
          <p:cNvPr id="9220" name="Subtitle 2">
            <a:extLst>
              <a:ext uri="{FF2B5EF4-FFF2-40B4-BE49-F238E27FC236}">
                <a16:creationId xmlns:a16="http://schemas.microsoft.com/office/drawing/2014/main" id="{223165FF-DD06-40DE-8EBB-A24C6C145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marR="0" algn="ctr"/>
            <a:r>
              <a:rPr lang="sl-SI" altLang="sl-SI"/>
              <a:t>1893-</a:t>
            </a:r>
            <a:r>
              <a:rPr lang="en-US" altLang="sl-SI"/>
              <a:t>†</a:t>
            </a:r>
            <a:r>
              <a:rPr lang="sl-SI" altLang="sl-SI"/>
              <a:t>1950</a:t>
            </a:r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  <a:p>
            <a:pPr marR="0" algn="ctr"/>
            <a:r>
              <a:rPr lang="sl-SI" altLang="sl-SI"/>
              <a:t>                                                           P.K. 2011</a:t>
            </a:r>
          </a:p>
          <a:p>
            <a:pPr marR="0" algn="ctr"/>
            <a:endParaRPr lang="sl-SI" altLang="sl-SI"/>
          </a:p>
          <a:p>
            <a:pPr marR="0" algn="ctr"/>
            <a:endParaRPr lang="sl-SI" altLang="sl-SI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54B0B23E-0C7C-4591-828F-D7D7868E5B39}"/>
              </a:ext>
            </a:extLst>
          </p:cNvPr>
          <p:cNvSpPr/>
          <p:nvPr/>
        </p:nvSpPr>
        <p:spPr>
          <a:xfrm>
            <a:off x="3214678" y="1571612"/>
            <a:ext cx="285752" cy="285752"/>
          </a:xfrm>
          <a:prstGeom prst="star5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EA5C0B4-9E60-4C18-A351-FBC71B5E0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714500"/>
            <a:ext cx="82867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sl-SI" sz="2800" b="1">
                <a:latin typeface="Calibri" panose="020F0502020204030204" pitchFamily="34" charset="0"/>
                <a:cs typeface="Times New Roman" panose="02020603050405020304" pitchFamily="18" charset="0"/>
              </a:rPr>
              <a:t>Črtice: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de-DE" altLang="sl-SI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Solzice (1949)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/>
            <a:endParaRPr lang="sl-SI" altLang="sl-SI" sz="28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sl-SI" altLang="sl-SI" sz="28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l-SI" sz="2800" b="1">
                <a:latin typeface="Calibri" panose="020F0502020204030204" pitchFamily="34" charset="0"/>
                <a:cs typeface="Times New Roman" panose="02020603050405020304" pitchFamily="18" charset="0"/>
              </a:rPr>
              <a:t>Zgodbe: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800">
                <a:latin typeface="Calibri" panose="020F0502020204030204" pitchFamily="34" charset="0"/>
                <a:cs typeface="Calibri" panose="020F0502020204030204" pitchFamily="34" charset="0"/>
              </a:rPr>
              <a:t>Čez goro k očetu (1961)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800">
                <a:latin typeface="Calibri" panose="020F0502020204030204" pitchFamily="34" charset="0"/>
                <a:cs typeface="Calibri" panose="020F0502020204030204" pitchFamily="34" charset="0"/>
              </a:rPr>
              <a:t>Tisoč in en dan (1969)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800">
                <a:latin typeface="Calibri" panose="020F0502020204030204" pitchFamily="34" charset="0"/>
                <a:cs typeface="Calibri" panose="020F0502020204030204" pitchFamily="34" charset="0"/>
              </a:rPr>
              <a:t>Prvi maj (1961)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800">
                <a:latin typeface="Calibri" panose="020F0502020204030204" pitchFamily="34" charset="0"/>
                <a:cs typeface="Calibri" panose="020F0502020204030204" pitchFamily="34" charset="0"/>
              </a:rPr>
              <a:t>Levi devžej (1962)</a:t>
            </a:r>
            <a:endParaRPr lang="en-US" altLang="sl-SI" sz="2800">
              <a:latin typeface="Arial" panose="020B0604020202020204" pitchFamily="34" charset="0"/>
            </a:endParaRPr>
          </a:p>
          <a:p>
            <a:pPr eaLnBrk="0" hangingPunct="0"/>
            <a:endParaRPr lang="en-US" altLang="sl-SI">
              <a:latin typeface="Arial" panose="020B0604020202020204" pitchFamily="34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40F6AD7-7A7D-4CEA-8D99-F0F3F3FA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643438"/>
            <a:ext cx="19050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91FC0F2A-6DAC-442D-AC13-24848091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42875"/>
            <a:ext cx="1571625" cy="217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2740E338-7860-48C4-A4CC-53775F72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643313"/>
            <a:ext cx="2124075" cy="2811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2752A770-2BD6-410C-855F-F7DFBA15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2813" y="2500313"/>
            <a:ext cx="144462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CA0075-DEF7-438C-AA85-83366EEF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857250"/>
            <a:ext cx="1571625" cy="208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C734FF3D-CA1C-4209-B02E-C2FC6932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571480"/>
            <a:ext cx="4600575" cy="561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A427405-B7E7-4309-ABE7-BD4FCD81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357313"/>
            <a:ext cx="92868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 sz="2000" b="1">
                <a:latin typeface="Calibri" panose="020F0502020204030204" pitchFamily="34" charset="0"/>
                <a:cs typeface="Times New Roman" panose="02020603050405020304" pitchFamily="18" charset="0"/>
              </a:rPr>
              <a:t>Romani: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Požganica (1939)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Jamnica (1945)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Doberdob (1940</a:t>
            </a:r>
            <a:r>
              <a:rPr lang="sl-SI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/>
            <a:endParaRPr lang="sl-SI" altLang="sl-SI" sz="20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l-SI" sz="2000" b="1">
                <a:latin typeface="Calibri" panose="020F0502020204030204" pitchFamily="34" charset="0"/>
                <a:cs typeface="Times New Roman" panose="02020603050405020304" pitchFamily="18" charset="0"/>
              </a:rPr>
              <a:t>Novele: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Boj na požiralniku (1935)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Samorastniki</a:t>
            </a: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 (1940, zbirka)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/>
            <a:endParaRPr lang="sl-SI" altLang="sl-SI" sz="20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l-SI" sz="2000" b="1">
                <a:latin typeface="Calibri" panose="020F0502020204030204" pitchFamily="34" charset="0"/>
                <a:cs typeface="Times New Roman" panose="02020603050405020304" pitchFamily="18" charset="0"/>
              </a:rPr>
              <a:t>Potopisi: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Od Kotelj do Belih vod (1945</a:t>
            </a:r>
            <a:r>
              <a:rPr lang="sl-SI" altLang="sl-SI" sz="2000">
                <a:latin typeface="Calibri" panose="020F0502020204030204" pitchFamily="34" charset="0"/>
                <a:cs typeface="Calibri" panose="020F0502020204030204" pitchFamily="34" charset="0"/>
              </a:rPr>
              <a:t>, zbirka</a:t>
            </a: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Gosposvetsko polje(1979)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Borba na tujih tleh (1946)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/>
            <a:endParaRPr lang="en-US" altLang="sl-SI">
              <a:latin typeface="Arial" panose="020B0604020202020204" pitchFamily="34" charset="0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044DD356-9D06-4347-A3B7-0310124D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57422" y="142852"/>
            <a:ext cx="4572000" cy="5291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3969032-DCF4-40FD-853B-47DAB639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857250"/>
            <a:ext cx="1689100" cy="221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5334FBB-A5B8-4677-88A6-126D0B97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875"/>
            <a:ext cx="1965325" cy="273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A852E6C5-762C-4527-BBE8-443990AA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4214813"/>
            <a:ext cx="2071687" cy="207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8CFDB1BD-52BE-4761-977F-5C4435C0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1285875"/>
            <a:ext cx="1506538" cy="221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D9D5149F-9BBE-4C51-B78D-A0EF5A63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928688"/>
            <a:ext cx="160813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A2FCE50-CC42-48B1-9E9F-F79F98EC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984" y="214290"/>
            <a:ext cx="4572000" cy="50004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0483" name="Rectangle 1">
            <a:extLst>
              <a:ext uri="{FF2B5EF4-FFF2-40B4-BE49-F238E27FC236}">
                <a16:creationId xmlns:a16="http://schemas.microsoft.com/office/drawing/2014/main" id="{08D3D2D7-814F-4944-85CD-A09BF7E17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857250"/>
            <a:ext cx="8286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sl-SI" sz="2000" b="1">
                <a:latin typeface="Calibri" panose="020F0502020204030204" pitchFamily="34" charset="0"/>
                <a:cs typeface="Times New Roman" panose="02020603050405020304" pitchFamily="18" charset="0"/>
              </a:rPr>
              <a:t>Črtice: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Povesti (1925</a:t>
            </a:r>
            <a:r>
              <a:rPr lang="sl-SI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sl-SI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Kanjuh iz Zagate(1952)</a:t>
            </a:r>
            <a:endParaRPr lang="sl-SI" altLang="sl-SI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sl-SI" sz="2000">
              <a:latin typeface="Arial" panose="020B0604020202020204" pitchFamily="34" charset="0"/>
            </a:endParaRPr>
          </a:p>
          <a:p>
            <a:pPr eaLnBrk="0" hangingPunct="0"/>
            <a:r>
              <a:rPr lang="en-US" altLang="sl-SI" sz="2000" b="1">
                <a:latin typeface="Calibri" panose="020F0502020204030204" pitchFamily="34" charset="0"/>
                <a:cs typeface="Times New Roman" panose="02020603050405020304" pitchFamily="18" charset="0"/>
              </a:rPr>
              <a:t>Zgodbe: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Naši mejniki(1946)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Opustošena brajda (1946)</a:t>
            </a:r>
            <a:endParaRPr lang="sl-SI" altLang="sl-S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US" altLang="sl-SI" sz="2000">
              <a:latin typeface="Arial" panose="020B0604020202020204" pitchFamily="34" charset="0"/>
            </a:endParaRPr>
          </a:p>
          <a:p>
            <a:pPr eaLnBrk="0" hangingPunct="0"/>
            <a:r>
              <a:rPr lang="en-US" altLang="sl-SI" sz="2000">
                <a:latin typeface="Calibri" panose="020F0502020204030204" pitchFamily="34" charset="0"/>
                <a:cs typeface="Times New Roman" panose="02020603050405020304" pitchFamily="18" charset="0"/>
              </a:rPr>
              <a:t>Pisal je tudi </a:t>
            </a:r>
            <a:r>
              <a:rPr lang="en-US" altLang="sl-SI" sz="2000" b="1">
                <a:latin typeface="Calibri" panose="020F0502020204030204" pitchFamily="34" charset="0"/>
                <a:cs typeface="Times New Roman" panose="02020603050405020304" pitchFamily="18" charset="0"/>
              </a:rPr>
              <a:t>brošure: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Boj za osvoboditev in združitev slovenskega naroda,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Za samoodločbo slovenskega naroda,</a:t>
            </a:r>
          </a:p>
          <a:p>
            <a:pPr eaLnBrk="0" hangingPunct="0">
              <a:buFontTx/>
              <a:buChar char="•"/>
            </a:pPr>
            <a:r>
              <a:rPr lang="en-US" altLang="sl-SI" sz="2000">
                <a:latin typeface="Calibri" panose="020F0502020204030204" pitchFamily="34" charset="0"/>
                <a:cs typeface="Calibri" panose="020F0502020204030204" pitchFamily="34" charset="0"/>
              </a:rPr>
              <a:t>O slovenskih mejah, ...</a:t>
            </a:r>
            <a:endParaRPr lang="en-US" altLang="sl-SI" sz="2000">
              <a:latin typeface="Arial" panose="020B0604020202020204" pitchFamily="34" charset="0"/>
            </a:endParaRPr>
          </a:p>
          <a:p>
            <a:pPr eaLnBrk="0" hangingPunct="0"/>
            <a:endParaRPr lang="sl-SI" altLang="sl-SI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sl-SI" sz="2000">
                <a:latin typeface="Calibri" panose="020F0502020204030204" pitchFamily="34" charset="0"/>
                <a:cs typeface="Times New Roman" panose="02020603050405020304" pitchFamily="18" charset="0"/>
              </a:rPr>
              <a:t>Pisal pa je tudi za radio Kričač in sodeloval pri uredništvu slovenskega zbornika.</a:t>
            </a:r>
            <a:endParaRPr lang="en-US" altLang="sl-SI" sz="2000">
              <a:latin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187C5F1-8EEA-45D2-80EF-2F9E137C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143000"/>
            <a:ext cx="2214563" cy="166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325D83AA-3443-47E9-B2A5-FB8E9EA7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71625"/>
            <a:ext cx="8286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Žebovec, M. Slovenski književniki: rojeni do leta 1899. Ljubljana: </a:t>
            </a:r>
            <a:endParaRPr lang="en-US" altLang="sl-SI" sz="2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Založba Karantanija, 2005.</a:t>
            </a:r>
          </a:p>
          <a:p>
            <a:pPr eaLnBrk="0" hangingPunct="0"/>
            <a:endParaRPr lang="en-US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Varl Purkeljc, F. Naši književniki in njihova dela. Maribor:</a:t>
            </a:r>
            <a:endParaRPr lang="en-US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Založba Obzorja Maribor, 1983.</a:t>
            </a:r>
          </a:p>
          <a:p>
            <a:pPr eaLnBrk="0" hangingPunct="0"/>
            <a:endParaRPr lang="en-US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Druškovič, D. Prežihov Voranc. Ljubljana:</a:t>
            </a:r>
            <a:endParaRPr lang="en-US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Založba Mladinska knjiga, 1983.</a:t>
            </a:r>
          </a:p>
          <a:p>
            <a:pPr eaLnBrk="0" hangingPunct="0"/>
            <a:endParaRPr lang="en-US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sl-SI" altLang="sl-S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http://sl.wikipedia.org/wiki/Pre%C5%BEihov_Voranc/4.1.2011</a:t>
            </a:r>
            <a:endParaRPr lang="sl-SI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6224ADF-628D-4E87-9E38-6C9371C0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428604"/>
            <a:ext cx="1928826" cy="6468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4">
            <a:extLst>
              <a:ext uri="{FF2B5EF4-FFF2-40B4-BE49-F238E27FC236}">
                <a16:creationId xmlns:a16="http://schemas.microsoft.com/office/drawing/2014/main" id="{5CDEBEF3-C09F-4F29-976C-68861BFC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endParaRPr lang="en-US" altLang="sl-SI"/>
          </a:p>
          <a:p>
            <a:endParaRPr lang="en-US" altLang="sl-SI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5C86C2C3-F400-4B7E-95ED-B8B486DB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571750"/>
            <a:ext cx="4422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CF8A7A95-BFB6-418C-976D-31EE00D8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74295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0097E89C-E575-42FD-93D2-B49576CB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500188"/>
            <a:ext cx="11414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37A23336-4245-48F6-9215-F3B56263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Rojstvo:1893 v Kotljah, </a:t>
            </a:r>
          </a:p>
          <a:p>
            <a:r>
              <a:rPr lang="sl-SI" altLang="sl-SI"/>
              <a:t>starša kmečka najmnika,</a:t>
            </a:r>
          </a:p>
          <a:p>
            <a:r>
              <a:rPr lang="sl-SI" altLang="sl-SI"/>
              <a:t>imel tri brate,</a:t>
            </a:r>
          </a:p>
          <a:p>
            <a:r>
              <a:rPr lang="sl-SI" altLang="sl-SI"/>
              <a:t>šolal v domačem kraju (devet let).</a:t>
            </a:r>
          </a:p>
          <a:p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Otroštvo je opisal v Solzicah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   in jih posvetil materi.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750FBA2-7FF8-4E39-B5D3-8D2D3A0D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500438"/>
            <a:ext cx="2154238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E44B04B-53F1-4B0D-A2BF-4C3D63F1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57188"/>
            <a:ext cx="254317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4A7462B-D266-4516-B9DE-AD1162A7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285728"/>
            <a:ext cx="3346458" cy="88582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2AAC6FEC-BABB-4444-8439-ECDDDC82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58175" cy="4525962"/>
          </a:xfrm>
        </p:spPr>
        <p:txBody>
          <a:bodyPr/>
          <a:lstStyle/>
          <a:p>
            <a:r>
              <a:rPr lang="sl-SI" altLang="sl-SI"/>
              <a:t>Črtice začel pisati s štirinajstimi leti,</a:t>
            </a:r>
          </a:p>
          <a:p>
            <a:r>
              <a:rPr lang="sl-SI" altLang="sl-SI"/>
              <a:t>pošiljal revijam in glasilom,</a:t>
            </a:r>
          </a:p>
          <a:p>
            <a:r>
              <a:rPr lang="sl-SI" altLang="sl-SI"/>
              <a:t>objavljene so bile takoj.</a:t>
            </a:r>
          </a:p>
          <a:p>
            <a:pPr algn="ctr">
              <a:buFont typeface="Wingdings 3" panose="05040102010807070707" pitchFamily="18" charset="2"/>
              <a:buNone/>
            </a:pPr>
            <a:endParaRPr lang="sl-SI" altLang="sl-SI"/>
          </a:p>
          <a:p>
            <a:pPr algn="ctr">
              <a:buFont typeface="Wingdings 3" panose="05040102010807070707" pitchFamily="18" charset="2"/>
              <a:buNone/>
            </a:pPr>
            <a:r>
              <a:rPr lang="sl-SI" altLang="sl-SI"/>
              <a:t> Pisal je zgodbe, ki so se dogajale v domačih    krajih, ali mu jih je pripovedovala mama.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F6EF9-9DC8-4CA3-82B5-7E7BA8DB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500563"/>
            <a:ext cx="1428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8E4699D-C250-4CAC-8AF6-6AAC8797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214290"/>
            <a:ext cx="3248025" cy="1190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A1B00EF4-1C19-41D1-A476-4CF9C6A7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000250"/>
            <a:ext cx="8643937" cy="4525963"/>
          </a:xfrm>
        </p:spPr>
        <p:txBody>
          <a:bodyPr/>
          <a:lstStyle/>
          <a:p>
            <a:r>
              <a:rPr lang="sl-SI" altLang="sl-SI" sz="3600"/>
              <a:t>Moral k vojakom,</a:t>
            </a:r>
          </a:p>
          <a:p>
            <a:r>
              <a:rPr lang="sl-SI" altLang="sl-SI" sz="3600"/>
              <a:t>označen kot državi nevaren človek,</a:t>
            </a:r>
          </a:p>
          <a:p>
            <a:r>
              <a:rPr lang="sl-SI" altLang="sl-SI" sz="3600"/>
              <a:t>pobegnil na italijansko stran,</a:t>
            </a:r>
          </a:p>
          <a:p>
            <a:r>
              <a:rPr lang="sl-SI" altLang="sl-SI" sz="3600"/>
              <a:t>pridržali kot ujetnika.</a:t>
            </a:r>
            <a:endParaRPr lang="en-US" altLang="sl-SI" sz="36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F815F8B-5232-469D-8F81-C76291AA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286908" cy="13688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4CFC8513-1882-460F-B2FA-BB8DD566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r>
              <a:rPr lang="sl-SI" altLang="sl-SI"/>
              <a:t>Vrnil kot delavec,</a:t>
            </a:r>
          </a:p>
          <a:p>
            <a:r>
              <a:rPr lang="sl-SI" altLang="sl-SI"/>
              <a:t>bil uradnik v jeklarni, </a:t>
            </a:r>
          </a:p>
          <a:p>
            <a:r>
              <a:rPr lang="sl-SI" altLang="sl-SI"/>
              <a:t>moral leta 1930 pobegniti,</a:t>
            </a:r>
          </a:p>
          <a:p>
            <a:r>
              <a:rPr lang="sl-SI" altLang="sl-SI"/>
              <a:t>kasneje živel na Dunaju, v Parizu in Moskvi,</a:t>
            </a:r>
          </a:p>
          <a:p>
            <a:r>
              <a:rPr lang="sl-SI" altLang="sl-SI"/>
              <a:t>v emigraciji še vedno pisal,</a:t>
            </a:r>
          </a:p>
          <a:p>
            <a:r>
              <a:rPr lang="sl-SI" altLang="sl-SI"/>
              <a:t>psevdonim Prežihov Voranc,</a:t>
            </a:r>
          </a:p>
          <a:p>
            <a:r>
              <a:rPr lang="sl-SI" altLang="sl-SI"/>
              <a:t>se ilegalno vrnil v Slovenijo leta 1939,</a:t>
            </a:r>
          </a:p>
          <a:p>
            <a:r>
              <a:rPr lang="sl-SI" altLang="sl-SI"/>
              <a:t>do aprila 1941 umakne iz politike in le piše,</a:t>
            </a:r>
          </a:p>
          <a:p>
            <a:r>
              <a:rPr lang="sl-SI" altLang="sl-SI"/>
              <a:t>že tridesetleten izda prvo knjigo Povesti. </a:t>
            </a:r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3A98C99-EBF2-42A0-BBEF-6F2AD118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8572560" cy="117356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C5F2EFC8-F1AF-42B0-94AB-8C18D5F2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71688"/>
            <a:ext cx="8643938" cy="4525962"/>
          </a:xfrm>
        </p:spPr>
        <p:txBody>
          <a:bodyPr/>
          <a:lstStyle/>
          <a:p>
            <a:r>
              <a:rPr lang="sl-SI" altLang="sl-SI"/>
              <a:t>Po ustanovitvi OF se ponovno vljuči v partijske organe in različne komisije,</a:t>
            </a:r>
          </a:p>
          <a:p>
            <a:r>
              <a:rPr lang="sl-SI" altLang="sl-SI"/>
              <a:t>aretirajo ga v začetku leta 1943,</a:t>
            </a:r>
          </a:p>
          <a:p>
            <a:r>
              <a:rPr lang="sl-SI" altLang="sl-SI"/>
              <a:t>po it. Kapitulaciji ga nemci odpeljejo v zapor v Begunje in kasneje v Berlin,</a:t>
            </a:r>
          </a:p>
          <a:p>
            <a:r>
              <a:rPr lang="sl-SI" altLang="sl-SI"/>
              <a:t>ponudili so mu predsedniško mesto marionetne države,</a:t>
            </a:r>
          </a:p>
          <a:p>
            <a:r>
              <a:rPr lang="sl-SI" altLang="sl-SI"/>
              <a:t>poslali so ga v koncentracijska taborišča.</a:t>
            </a:r>
          </a:p>
          <a:p>
            <a:endParaRPr lang="en-US" altLang="sl-SI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F9654C2-18CD-48D6-82A9-41E9694D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8572560" cy="143359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3AC2C0-ED84-4C7C-895C-9DB80BE3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0"/>
            <a:ext cx="7429500" cy="3519488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Vrne se domov,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se vključi v obnavljane domače doline,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zavzema se za pravilno uveljavitev agrarne reforme,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ureja svoja dela in izda Jamnico, zbirko novel Naši mejniki in zbirko črtic iz svojega otroštva,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po vojni razočaran nad oblastjo in zaradi posledic trpljenja iz taboričš leta 1950 umre v mariborski bolnišnici psihično strt.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39ECB9-3D49-45D7-959B-853CB1C9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857750"/>
            <a:ext cx="2428875" cy="182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24DD5A3-3AB7-4C19-9BC0-9B181527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643998" cy="10906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709E3CB4-57A6-448B-B2E7-7144F0BC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63"/>
            <a:ext cx="8229600" cy="4525962"/>
          </a:xfrm>
        </p:spPr>
        <p:txBody>
          <a:bodyPr/>
          <a:lstStyle/>
          <a:p>
            <a:r>
              <a:rPr lang="sl-SI" altLang="sl-SI"/>
              <a:t>Njegova dela,</a:t>
            </a:r>
          </a:p>
          <a:p>
            <a:r>
              <a:rPr lang="sl-SI" altLang="sl-SI"/>
              <a:t>spomeniki,</a:t>
            </a:r>
          </a:p>
          <a:p>
            <a:r>
              <a:rPr lang="sl-SI" altLang="sl-SI"/>
              <a:t>spominski muzej v rojstni hiši.</a:t>
            </a:r>
            <a:endParaRPr lang="en-US" altLang="sl-SI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3DCC1BE-FCD3-45A0-BE63-192997C2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143375"/>
            <a:ext cx="3214688" cy="2411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083A6F-706E-4963-B104-DEB1764F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571875"/>
            <a:ext cx="3786187" cy="286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FAFAE55-7DD8-410C-ABC3-881C79C7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142852"/>
            <a:ext cx="3857625" cy="1114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6" name="Picture 8" descr="http://t2.gstatic.com/images?q=tbn:ANd9GcSkIA0Luful-zG4zwcwsV5ackXdIsMjQq3lpgIk7_IV9LKcN_zKRQ">
            <a:extLst>
              <a:ext uri="{FF2B5EF4-FFF2-40B4-BE49-F238E27FC236}">
                <a16:creationId xmlns:a16="http://schemas.microsoft.com/office/drawing/2014/main" id="{E4D7B18A-1578-45F8-B985-42EA19A5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571625"/>
            <a:ext cx="2928937" cy="194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FF89D2D0-CC7C-4377-8E54-8E427A9A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3733800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sl-SI" altLang="sl-SI">
              <a:solidFill>
                <a:srgbClr val="C00000"/>
              </a:solidFill>
              <a:latin typeface="Candles"/>
            </a:endParaRPr>
          </a:p>
          <a:p>
            <a:pPr algn="ctr">
              <a:buFont typeface="Wingdings 3" panose="05040102010807070707" pitchFamily="18" charset="2"/>
              <a:buNone/>
            </a:pPr>
            <a:endParaRPr lang="sl-SI" altLang="sl-SI">
              <a:solidFill>
                <a:srgbClr val="C00000"/>
              </a:solidFill>
              <a:latin typeface="Candles"/>
            </a:endParaRPr>
          </a:p>
          <a:p>
            <a:pPr algn="ctr">
              <a:buFont typeface="Wingdings 3" panose="05040102010807070707" pitchFamily="18" charset="2"/>
              <a:buNone/>
            </a:pPr>
            <a:endParaRPr lang="sl-SI" altLang="sl-SI">
              <a:solidFill>
                <a:srgbClr val="C00000"/>
              </a:solidFill>
              <a:latin typeface="Candles"/>
            </a:endParaRPr>
          </a:p>
          <a:p>
            <a:pPr algn="ctr">
              <a:buFont typeface="Wingdings 3" panose="05040102010807070707" pitchFamily="18" charset="2"/>
              <a:buNone/>
            </a:pPr>
            <a:r>
              <a:rPr lang="sl-SI" altLang="sl-SI">
                <a:solidFill>
                  <a:srgbClr val="C00000"/>
                </a:solidFill>
                <a:latin typeface="Candles"/>
              </a:rPr>
              <a:t>SOCIALNI REALIZEM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sl-SI" altLang="sl-SI"/>
              <a:t>Trajal je od leta 1930 do leta 1941.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sl-SI" altLang="sl-SI"/>
              <a:t>Prevladujejo teme kmečkega človeka in opis 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sl-SI" altLang="sl-SI"/>
              <a:t>usode malih ljudi.</a:t>
            </a:r>
            <a:endParaRPr lang="en-US" altLang="sl-SI"/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E8FA54FC-9DF7-4609-ABD1-C0C90A6D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214290"/>
            <a:ext cx="5429157" cy="99407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458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Candles</vt:lpstr>
      <vt:lpstr>Lucida Sans Unicode</vt:lpstr>
      <vt:lpstr>Verdana</vt:lpstr>
      <vt:lpstr>Wingdings 2</vt:lpstr>
      <vt:lpstr>Wingdings 3</vt:lpstr>
      <vt:lpstr>Concourse</vt:lpstr>
      <vt:lpstr>Prežihov Voranc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2019-06-03T09:08:55Z</dcterms:created>
  <dcterms:modified xsi:type="dcterms:W3CDTF">2019-06-03T09:08:55Z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