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52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ckwell" panose="020606030202050204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60FECD-561F-4FFC-9827-A29019E0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66049-E296-4F79-BD19-844AA93ACD2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398E3-B1DD-4380-BAE4-9598E1316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19D0F-0A69-4630-AE09-5E92C50C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6AB02-E481-4554-B5F0-D44B748D94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7258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198ECB-2F69-4854-8774-E9ABB46B9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3ACA1-AF7E-48FF-8B1E-571B8BAA0E9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F251680-B5DB-4082-A63C-06AD0CF8D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5983E0-4CAF-4C8C-9636-67FA2241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A9DE6-B9D9-4CCD-835D-13D2E17925C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40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937A2E-6CF2-4EED-9BB8-D807FAED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7C013-1CF1-4FFC-A576-8DFC4CF47A5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BBC356-F538-44C0-8763-E43A4B67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44FCEE-B282-48A2-A613-4E663C6E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8A2AE-0CCE-4090-917E-DFEE9E6F68F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03972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182911-D891-46FB-8665-59A8D78AFD09}"/>
              </a:ext>
            </a:extLst>
          </p:cNvPr>
          <p:cNvSpPr txBox="1"/>
          <p:nvPr/>
        </p:nvSpPr>
        <p:spPr>
          <a:xfrm>
            <a:off x="836613" y="735013"/>
            <a:ext cx="6096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05306A-0A2D-4984-905C-8F012CF0FD12}"/>
              </a:ext>
            </a:extLst>
          </p:cNvPr>
          <p:cNvSpPr txBox="1"/>
          <p:nvPr/>
        </p:nvSpPr>
        <p:spPr>
          <a:xfrm>
            <a:off x="10658475" y="2971800"/>
            <a:ext cx="609600" cy="585788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/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29696A78-C4BD-446D-BBF0-E79C170DB9F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49D97-6BFA-41D7-8F27-5F673749778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8664A5EF-AA2A-4D33-81E9-87D67789B03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E07CA864-DDA9-41D4-B006-C6178021125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4D36222-C53B-4116-B4B0-C0DDC570501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5960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4BA14F2-7B7C-4168-A841-D9499ACED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013A0-24C1-4B1A-994E-E2D146FBF57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7CD7F7-6578-45D3-81BB-A1BCA806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2EC67A7-A8D8-485D-8B62-876C1A69F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D5341A-DD2C-4BE6-8665-4B13FEBA04B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388787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553A35D-501B-4336-99FC-9D38CD000A1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4EC59-CBF2-4EC6-937E-4F63D2BE244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2DE52E40-D450-4275-A480-B8AE45DA774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0EE2029-31D7-4209-9370-757713C14AD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6F86FEC5-368A-41C7-A01D-BF94FD4CA94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16187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D72CCAA0-5526-45D4-9A15-5D610EB0EB2D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C2E5B-A3CC-482C-BC13-9D2A4644CE3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9A5789E0-8936-4E6A-9784-36345E6CCAC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4235F44-7FDC-4E2A-B952-588ECAFEE780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54809BCA-8D75-47C6-B695-FF29CDB308C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792924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19E74-0E3A-4AD6-B420-4F2CF491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55C69-D054-49EE-9D65-3D0DF5DF1B1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93081-04CB-4065-A19B-408D33538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3F3A15-98E1-4E49-A9CF-7F8F3F945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35A26-2C39-4C89-9390-0AB153BA633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97150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69676-9EDE-4A9C-AFA3-2417C6FE8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D9308-EFA9-4454-AFCA-BBA90A0BA74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B7C72-A6FE-49B4-8726-738840A3D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78840-E122-43F7-A6A6-84BB147D7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70EF7-A1F6-49CD-AE2C-23D2AE2A8A6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39037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5BA13-4258-40D8-A7E1-59AF8D3E9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4F02F-521A-483A-A3F9-78C1E2C9CD6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B7799-A12F-4740-BFFA-3D345E28A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E7EECF-25FD-4E42-A985-919C8DD7D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0E6DC8-E126-437E-909C-AC8D17FC89E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2386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/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49FD1-4635-495B-8C24-F004CF880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4E6DE-73FB-4183-A168-C4C7C52A4D2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94917-075C-43FE-9CAE-AD084327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70F52-B0DF-45C3-A4ED-9CE0E7B7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2321FE-ADD7-470D-841A-561BB8C3FF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01486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50FE4CC-333D-4C1C-A7C4-8198871AC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83A-35CF-4115-98A6-33DC1882329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E058C4-E90C-43FD-8332-7E49B8FB2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302CF7-1712-4E03-B0F5-EE7903C89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CB087-2D78-4836-B209-606F5A48FBA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8104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8E1D86E-BA51-4945-B5AF-BF1CCEF66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FFD11-EED3-41AE-963C-DB23F0F1676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7293410-024A-4789-9352-777AFF08D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DD19EF6-70CC-4C47-B41F-F9404AC8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28163-5C5E-46F6-B2DE-9670D61CBFE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7085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45987E2-6735-4662-8B85-1AEEF0D1A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51903-509F-4B9D-8A08-6DB95BE3906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B5F9D8-1801-4506-B6B1-48EA10FE0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91FB2F3-E5E4-4CDC-B6DE-D5F5A658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7399C-2884-41F9-9757-F421689805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9680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E95EE3-8CC9-45EF-9105-20E93FB2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CA8D3-429E-45DC-939A-537DB9377C0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E1B3CD2-E11C-4BBF-BD2D-18432552B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9138329-A2FE-4478-AC03-FA7B96B96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3B64C-509C-4F2A-9393-2E72CB0A9FD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40316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F6B7EC-4CD0-420B-A04F-17E642B07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02A5-4FED-46DB-8C8F-24080C20063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779811-FB95-4499-BCEB-2618A8C57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13B467-F183-4AC3-A5DB-FA151285C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8B661-F714-45A7-855A-53E1F7159C2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07536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E9BD5E5-D6A0-400E-802B-C5B765C55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5E4F0-6B81-4EFE-8ECF-A87182BD908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3A1A2ED-2761-4FCA-A2DA-CE1667B1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05C1D8-4FA6-4249-82F4-FC613B57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D72FE-ECA7-4049-9717-FB160F7B70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84586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0B924F-14E6-4A86-983D-E30880975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10353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95EA0-12BE-4A45-BDD0-B52EAB4F52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095500"/>
            <a:ext cx="10353675" cy="3695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61D89-F18F-403F-9F6F-63E31A5D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E9FB36-C518-4A16-8B23-CB931600423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3521D-C507-4732-9ECD-F6A86ABB4E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FA0BCB-54A9-4460-AD1B-9B8A031C7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540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</a:defRPr>
            </a:lvl1pPr>
          </a:lstStyle>
          <a:p>
            <a:fld id="{356480CA-1AAA-44B6-B08A-6B0532BD3BA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7" r:id="rId12"/>
    <p:sldLayoutId id="2147483982" r:id="rId13"/>
    <p:sldLayoutId id="2147483983" r:id="rId14"/>
    <p:sldLayoutId id="2147483984" r:id="rId15"/>
    <p:sldLayoutId id="2147483985" r:id="rId16"/>
    <p:sldLayoutId id="2147483986" r:id="rId1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ECEE3-4C5C-4235-8F43-ACF4F49FB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5438" y="1214438"/>
            <a:ext cx="9001125" cy="2387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7200" dirty="0"/>
              <a:t>LOVRO kuhar</a:t>
            </a:r>
            <a:r>
              <a:rPr lang="sl-SI" dirty="0"/>
              <a:t>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0F3659-2CB6-42D6-AB9D-3D11FD7B7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438" y="3602038"/>
            <a:ext cx="9001125" cy="16557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/>
              <a:t>PREŽIHOV VORANC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C67F590-4A6B-48F1-B09F-99F876930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713" y="358775"/>
            <a:ext cx="2857500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C047F04E-5619-4FF9-889E-E609026DE5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4032250"/>
            <a:ext cx="2201862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7">
            <a:extLst>
              <a:ext uri="{FF2B5EF4-FFF2-40B4-BE49-F238E27FC236}">
                <a16:creationId xmlns:a16="http://schemas.microsoft.com/office/drawing/2014/main" id="{41870310-5355-45FA-99B0-4E99C0FB1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225" y="3937000"/>
            <a:ext cx="2551113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>
            <a:extLst>
              <a:ext uri="{FF2B5EF4-FFF2-40B4-BE49-F238E27FC236}">
                <a16:creationId xmlns:a16="http://schemas.microsoft.com/office/drawing/2014/main" id="{26DE8ED8-E6F8-4E3A-BAC8-DB56058B22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438"/>
            <a:ext cx="18796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EACB3-6C92-489A-8A7B-FBA0CAF86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800" dirty="0">
                <a:solidFill>
                  <a:srgbClr val="FF0000"/>
                </a:solidFill>
              </a:rPr>
              <a:t>življenje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E8975F-6CD4-469B-9143-3D9C5B03D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988" y="1689100"/>
            <a:ext cx="10353675" cy="51689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10. avgust 1893, Podgora  - 18. februar 1950,Maribor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Prežihov Voranc se je rodil v Podgori pri Kotljah, kjer je tudi končal osnovno šolo. Ob materinih pripovedih se je oblikoval Vorančev pripovedniški dar. Ker mu oče ni dovolil, da se vpiše v gimnazijo, se je začel izobraževati sam.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/>
              <a:t>Rojstna hiša Prežihovega Voranca                     Grob Prežihovega Voranca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4100" name="Picture 5">
            <a:extLst>
              <a:ext uri="{FF2B5EF4-FFF2-40B4-BE49-F238E27FC236}">
                <a16:creationId xmlns:a16="http://schemas.microsoft.com/office/drawing/2014/main" id="{A68B168A-23EF-44CE-B17D-483437FE2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3546475"/>
            <a:ext cx="4165600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>
            <a:extLst>
              <a:ext uri="{FF2B5EF4-FFF2-40B4-BE49-F238E27FC236}">
                <a16:creationId xmlns:a16="http://schemas.microsoft.com/office/drawing/2014/main" id="{221B8D4D-20DD-4717-B953-4521E5AAEA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563" y="3516313"/>
            <a:ext cx="3773487" cy="283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6B179-FC3A-4A38-BCD6-E13B8D797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95500"/>
            <a:ext cx="10780713" cy="3727450"/>
          </a:xfrm>
        </p:spPr>
        <p:txBody>
          <a:bodyPr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>
                <a:solidFill>
                  <a:schemeClr val="accent1"/>
                </a:solidFill>
              </a:rPr>
              <a:t>ROMANI:</a:t>
            </a:r>
            <a:r>
              <a:rPr lang="sl-SI" sz="2400" dirty="0">
                <a:solidFill>
                  <a:schemeClr val="bg1"/>
                </a:solidFill>
              </a:rPr>
              <a:t> </a:t>
            </a:r>
            <a:r>
              <a:rPr lang="sl-SI" sz="2400" dirty="0"/>
              <a:t>Požganica,Doberdob,Jamnica,...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>
                <a:solidFill>
                  <a:schemeClr val="accent1"/>
                </a:solidFill>
              </a:rPr>
              <a:t>NOVELE: </a:t>
            </a:r>
            <a:r>
              <a:rPr lang="sl-SI" sz="2400" dirty="0"/>
              <a:t>Boj na požiralniku, Samorastniki,...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>
                <a:solidFill>
                  <a:schemeClr val="accent1"/>
                </a:solidFill>
              </a:rPr>
              <a:t>POTOPISI: </a:t>
            </a:r>
            <a:r>
              <a:rPr lang="sl-SI" sz="2400" dirty="0"/>
              <a:t>Od Kotelj do Belih vod,Borba na tujih tleh,Gosposvetsko polje,...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>
                <a:solidFill>
                  <a:schemeClr val="accent1"/>
                </a:solidFill>
              </a:rPr>
              <a:t>ČRTICE:</a:t>
            </a:r>
            <a:r>
              <a:rPr lang="sl-SI" sz="2400" dirty="0"/>
              <a:t>Povesti,</a:t>
            </a:r>
            <a:r>
              <a:rPr lang="sl-SI" sz="2400" dirty="0">
                <a:solidFill>
                  <a:schemeClr val="tx1">
                    <a:lumMod val="50000"/>
                  </a:schemeClr>
                </a:solidFill>
              </a:rPr>
              <a:t> Solzice</a:t>
            </a:r>
            <a:r>
              <a:rPr lang="sl-SI" sz="2400" dirty="0"/>
              <a:t>,Kanjuh iz Zagate,...                                                                                                                          </a:t>
            </a:r>
            <a:r>
              <a:rPr lang="sl-SI" sz="2400" dirty="0">
                <a:solidFill>
                  <a:schemeClr val="accent1"/>
                </a:solidFill>
              </a:rPr>
              <a:t>ZGODBE:</a:t>
            </a:r>
            <a:r>
              <a:rPr lang="sl-SI" sz="2400" dirty="0"/>
              <a:t>Naši mejniki,Čez goro k očetu,Prvi maj, Levi devžej,...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>
                <a:solidFill>
                  <a:schemeClr val="accent1"/>
                </a:solidFill>
              </a:rPr>
              <a:t>BROŠURE:</a:t>
            </a:r>
            <a:r>
              <a:rPr lang="sl-SI" sz="2400" dirty="0"/>
              <a:t>O slovenskih meja, Za samoodločbo slovenskega naroda,...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2400" dirty="0">
                <a:solidFill>
                  <a:srgbClr val="92D050"/>
                </a:solidFill>
              </a:rPr>
              <a:t>DRAME:</a:t>
            </a:r>
            <a:r>
              <a:rPr lang="sl-SI" sz="2400" dirty="0"/>
              <a:t> Pernjakovi</a:t>
            </a:r>
            <a:endParaRPr lang="sl-SI" sz="2400" dirty="0">
              <a:solidFill>
                <a:srgbClr val="92D050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400" dirty="0">
              <a:solidFill>
                <a:schemeClr val="accent1"/>
              </a:solidFill>
            </a:endParaRP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2400" dirty="0">
              <a:solidFill>
                <a:schemeClr val="accent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E5F28D-A29E-4B27-B594-D744EC4C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800" dirty="0">
                <a:solidFill>
                  <a:srgbClr val="FF0000"/>
                </a:solidFill>
              </a:rPr>
              <a:t>dEla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DA769118-5A9D-4172-85C9-688A5D243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768350"/>
            <a:ext cx="190817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86989ED9-A7C0-4BB9-BC17-D3FFEDF0D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42888"/>
            <a:ext cx="11652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9CFA-B6C2-4C58-AFA4-3B496647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5400" dirty="0">
                <a:solidFill>
                  <a:srgbClr val="FF0000"/>
                </a:solidFill>
              </a:rPr>
              <a:t>Prežihov voranc danes: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BFD16-E26C-46A6-B643-05EADC5BC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2058988"/>
            <a:ext cx="11009313" cy="3695700"/>
          </a:xfrm>
        </p:spPr>
        <p:txBody>
          <a:bodyPr>
            <a:normAutofit fontScale="55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3200" dirty="0"/>
              <a:t>Po Prežihu nosijo danes imena šol: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3200" dirty="0"/>
              <a:t>                                           -   na Jesenicah,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3200" dirty="0"/>
              <a:t>                                           -    v Ljubljani,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3200" dirty="0"/>
              <a:t>                                           -    v  Dolini pri Trstu,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3200" dirty="0"/>
              <a:t>                                           -    v  Doberdobu,                                                       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3200" dirty="0"/>
              <a:t>                                           -    v   Mariboru,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3200" dirty="0"/>
              <a:t>                                           -   na  Ravnah na Koroškem  (Ustanovljena prva bralna značka-Prežihova značka)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3200" dirty="0"/>
              <a:t>                                        </a:t>
            </a:r>
          </a:p>
        </p:txBody>
      </p:sp>
      <p:pic>
        <p:nvPicPr>
          <p:cNvPr id="6148" name="Picture 3">
            <a:extLst>
              <a:ext uri="{FF2B5EF4-FFF2-40B4-BE49-F238E27FC236}">
                <a16:creationId xmlns:a16="http://schemas.microsoft.com/office/drawing/2014/main" id="{CB3CA230-EC0D-416D-90BE-A42551323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2095500"/>
            <a:ext cx="2414587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82D06-A5C0-4104-ADF9-814605656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800" dirty="0">
                <a:solidFill>
                  <a:srgbClr val="FF0000"/>
                </a:solidFill>
              </a:rPr>
              <a:t>Priznanja in nagrade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F270C-E6E2-4557-AE16-3ED984ED0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095500"/>
            <a:ext cx="10353675" cy="4527550"/>
          </a:xfrm>
        </p:spPr>
        <p:txBody>
          <a:bodyPr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  -</a:t>
            </a:r>
            <a:r>
              <a:rPr lang="sl-SI" sz="3200" dirty="0"/>
              <a:t>Za črtico Solzice prejel zvezno in Prešernovo nagrado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-</a:t>
            </a:r>
            <a:r>
              <a:rPr lang="sl-SI" sz="3200" dirty="0"/>
              <a:t>Leta 1949 pa zanje prejel tudi Levstikovo nagrado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32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32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32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32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3200" dirty="0"/>
              <a:t>-Spomenik postavljen v Kotljah na Koroškem</a:t>
            </a:r>
          </a:p>
        </p:txBody>
      </p:sp>
      <p:pic>
        <p:nvPicPr>
          <p:cNvPr id="7172" name="Picture 3">
            <a:extLst>
              <a:ext uri="{FF2B5EF4-FFF2-40B4-BE49-F238E27FC236}">
                <a16:creationId xmlns:a16="http://schemas.microsoft.com/office/drawing/2014/main" id="{94C18A77-C0D2-4035-ADB3-908784FB3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695700"/>
            <a:ext cx="2054225" cy="225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224</Words>
  <Application>Microsoft Office PowerPoint</Application>
  <PresentationFormat>Widescreen</PresentationFormat>
  <Paragraphs>36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Bookman Old Style</vt:lpstr>
      <vt:lpstr>Rockwell</vt:lpstr>
      <vt:lpstr>Damask</vt:lpstr>
      <vt:lpstr>LOVRO kuhar   </vt:lpstr>
      <vt:lpstr>življenje</vt:lpstr>
      <vt:lpstr>dEla</vt:lpstr>
      <vt:lpstr>Prežihov voranc danes:</vt:lpstr>
      <vt:lpstr>Priznanja in nagrade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2019-06-03T09:08:56Z</dcterms:created>
  <dcterms:modified xsi:type="dcterms:W3CDTF">2019-06-03T09:08:56Z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