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2"/>
  </p:notesMasterIdLst>
  <p:sldIdLst>
    <p:sldId id="256" r:id="rId2"/>
    <p:sldId id="269" r:id="rId3"/>
    <p:sldId id="270" r:id="rId4"/>
    <p:sldId id="260" r:id="rId5"/>
    <p:sldId id="271" r:id="rId6"/>
    <p:sldId id="272" r:id="rId7"/>
    <p:sldId id="273" r:id="rId8"/>
    <p:sldId id="259" r:id="rId9"/>
    <p:sldId id="265" r:id="rId10"/>
    <p:sldId id="266" r:id="rId11"/>
    <p:sldId id="274" r:id="rId12"/>
    <p:sldId id="275" r:id="rId13"/>
    <p:sldId id="268" r:id="rId14"/>
    <p:sldId id="277" r:id="rId15"/>
    <p:sldId id="278" r:id="rId16"/>
    <p:sldId id="279" r:id="rId17"/>
    <p:sldId id="280" r:id="rId18"/>
    <p:sldId id="291" r:id="rId19"/>
    <p:sldId id="282" r:id="rId20"/>
    <p:sldId id="281" r:id="rId21"/>
    <p:sldId id="292" r:id="rId22"/>
    <p:sldId id="283" r:id="rId23"/>
    <p:sldId id="285" r:id="rId24"/>
    <p:sldId id="284" r:id="rId25"/>
    <p:sldId id="287" r:id="rId26"/>
    <p:sldId id="263" r:id="rId27"/>
    <p:sldId id="288" r:id="rId28"/>
    <p:sldId id="257" r:id="rId29"/>
    <p:sldId id="289" r:id="rId30"/>
    <p:sldId id="290" r:id="rId31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C5B1"/>
    <a:srgbClr val="FAD1A8"/>
    <a:srgbClr val="FCE39C"/>
    <a:srgbClr val="F9C591"/>
    <a:srgbClr val="FFFFCC"/>
    <a:srgbClr val="FFCC66"/>
    <a:srgbClr val="E7A219"/>
    <a:srgbClr val="C93C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410" autoAdjust="0"/>
    <p:restoredTop sz="94660"/>
  </p:normalViewPr>
  <p:slideViewPr>
    <p:cSldViewPr>
      <p:cViewPr varScale="1">
        <p:scale>
          <a:sx n="70" d="100"/>
          <a:sy n="70" d="100"/>
        </p:scale>
        <p:origin x="-11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>
            <a:extLst>
              <a:ext uri="{FF2B5EF4-FFF2-40B4-BE49-F238E27FC236}">
                <a16:creationId xmlns:a16="http://schemas.microsoft.com/office/drawing/2014/main" id="{869A02C1-69C9-42B5-BAF8-DF1D36BE09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>
            <a:extLst>
              <a:ext uri="{FF2B5EF4-FFF2-40B4-BE49-F238E27FC236}">
                <a16:creationId xmlns:a16="http://schemas.microsoft.com/office/drawing/2014/main" id="{2A684808-6FA6-4EB5-AFD3-0FBBF796A87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7EBA73E-F2BA-407E-AE9E-2E96B49EB6D7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4" name="Ograda stranske slike 3">
            <a:extLst>
              <a:ext uri="{FF2B5EF4-FFF2-40B4-BE49-F238E27FC236}">
                <a16:creationId xmlns:a16="http://schemas.microsoft.com/office/drawing/2014/main" id="{96F13035-F0FF-4220-91A2-8EC60EA80C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>
            <a:extLst>
              <a:ext uri="{FF2B5EF4-FFF2-40B4-BE49-F238E27FC236}">
                <a16:creationId xmlns:a16="http://schemas.microsoft.com/office/drawing/2014/main" id="{65825D99-662F-4DFE-9D82-729A1EDAA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noProof="0"/>
              <a:t>Kliknite, če želite urediti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976680DC-0383-41F2-984C-3392625511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478A44D7-3826-4538-BD9A-39CD994F3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BBBB2A-0C07-429A-B4D6-938C806ED8E5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grada stranske slike 1">
            <a:extLst>
              <a:ext uri="{FF2B5EF4-FFF2-40B4-BE49-F238E27FC236}">
                <a16:creationId xmlns:a16="http://schemas.microsoft.com/office/drawing/2014/main" id="{2FDBE5DF-E642-47E8-AA36-AC3A3D69BC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Ograda opomb 2">
            <a:extLst>
              <a:ext uri="{FF2B5EF4-FFF2-40B4-BE49-F238E27FC236}">
                <a16:creationId xmlns:a16="http://schemas.microsoft.com/office/drawing/2014/main" id="{4E021920-CD25-4F3E-9A69-1CD4BF9447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/>
          </a:p>
        </p:txBody>
      </p:sp>
      <p:sp>
        <p:nvSpPr>
          <p:cNvPr id="33796" name="Ograda številke diapozitiva 3">
            <a:extLst>
              <a:ext uri="{FF2B5EF4-FFF2-40B4-BE49-F238E27FC236}">
                <a16:creationId xmlns:a16="http://schemas.microsoft.com/office/drawing/2014/main" id="{3606FB8F-65A6-4651-9FFC-F0C1F85FA4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CB3E6BE-91BF-4673-A98A-20D460814C7E}" type="slidenum">
              <a:rPr lang="sl-SI" altLang="sl-SI"/>
              <a:pPr/>
              <a:t>4</a:t>
            </a:fld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grada stranske slike 1">
            <a:extLst>
              <a:ext uri="{FF2B5EF4-FFF2-40B4-BE49-F238E27FC236}">
                <a16:creationId xmlns:a16="http://schemas.microsoft.com/office/drawing/2014/main" id="{89F6BFF5-40DC-4291-8732-863AE1D3CD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Ograda opomb 2">
            <a:extLst>
              <a:ext uri="{FF2B5EF4-FFF2-40B4-BE49-F238E27FC236}">
                <a16:creationId xmlns:a16="http://schemas.microsoft.com/office/drawing/2014/main" id="{C93A6610-5E15-4681-9D6B-819A7EC966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/>
          </a:p>
        </p:txBody>
      </p:sp>
      <p:sp>
        <p:nvSpPr>
          <p:cNvPr id="34820" name="Ograda številke diapozitiva 3">
            <a:extLst>
              <a:ext uri="{FF2B5EF4-FFF2-40B4-BE49-F238E27FC236}">
                <a16:creationId xmlns:a16="http://schemas.microsoft.com/office/drawing/2014/main" id="{F2DD334A-D108-45E2-BCDA-D7653A12E2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4035B5E-00BE-40BF-9F2E-ACC179AE88DC}" type="slidenum">
              <a:rPr lang="sl-SI" altLang="sl-SI"/>
              <a:pPr/>
              <a:t>15</a:t>
            </a:fld>
            <a:endParaRPr lang="sl-SI" alt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9EC94693-CD41-46E7-A1D2-5F7D61DA0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18542-7634-4F3A-93EF-77D7B4E44DD3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55E08CEA-B002-440F-AC43-6CD423FA1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5974B249-3EEA-45C7-9E0A-4DEFB8176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B38DE-5C6B-47BB-B854-8431530ADE2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46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6D2A6E85-6A06-4EC4-BA28-4469EAEF3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FCB64-052B-407F-B1EE-56D588A62D31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8948280F-FB73-4FD7-9EBD-97411B68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8BC31599-B86A-4923-B727-2B9263AC9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53AC6-91FB-469F-8E1A-E5C0FAE13E2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8502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20CFD88C-E773-48C1-8FB6-624B91EC4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DDB16-65FD-4EF4-8645-632D040960F3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D0E24205-DAFF-455B-8037-A80862E3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CACE0B81-B567-4D8A-BBE5-E564CE5D0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9D0F9D-EDB7-4653-8D89-A0E5BB91CCD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98844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083906BA-843D-4DAC-8399-F6E70F55A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48221-AF98-4BE7-BDD6-633D1F9E048F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0297B1C2-C5B5-4A57-A0B5-A507F40F8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BAB08F00-7ADD-4E72-AAE6-F62C62D5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33896-6906-47B0-8516-F3A77F05757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50781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F2D46BD5-513B-4508-8D16-E38AAB4BE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21E0F-44E5-4871-8735-5A05070555E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9F8EA7B2-39D2-4117-9D4C-359043B8C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40D14C27-6FEA-4BA3-A4A7-F5B29A104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AA22F-8694-448A-B625-AD04DF531B9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1987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05550A4E-C330-4415-A23A-DAF3B211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1B04A-3F33-4ABE-862C-250E0CB2B468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4291C99E-D3E5-45E6-9AC5-C7EE20094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504B8E01-136E-4209-807C-113FE5A07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C0A9A-B09A-43EB-80DE-E99FDEBD9B2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61557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3">
            <a:extLst>
              <a:ext uri="{FF2B5EF4-FFF2-40B4-BE49-F238E27FC236}">
                <a16:creationId xmlns:a16="http://schemas.microsoft.com/office/drawing/2014/main" id="{E99AFB93-325E-4E3F-AF8F-893897A03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7C3D8-2F86-4EAA-8ED9-8DB3D7C3093A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8" name="Ograda noge 4">
            <a:extLst>
              <a:ext uri="{FF2B5EF4-FFF2-40B4-BE49-F238E27FC236}">
                <a16:creationId xmlns:a16="http://schemas.microsoft.com/office/drawing/2014/main" id="{CDAE3227-9A67-499F-A48B-DE4985503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>
            <a:extLst>
              <a:ext uri="{FF2B5EF4-FFF2-40B4-BE49-F238E27FC236}">
                <a16:creationId xmlns:a16="http://schemas.microsoft.com/office/drawing/2014/main" id="{B7B5D27A-A4E7-4F1D-B990-E4C8D2F93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E00A3-5CA1-4415-AC18-D2E8FBD8BAD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6895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datuma 3">
            <a:extLst>
              <a:ext uri="{FF2B5EF4-FFF2-40B4-BE49-F238E27FC236}">
                <a16:creationId xmlns:a16="http://schemas.microsoft.com/office/drawing/2014/main" id="{A95E8216-3CBD-4930-BA26-2C68E35E6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87F44-884C-4EC9-9AE5-44EA6F6BD2EB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4" name="Ograda noge 4">
            <a:extLst>
              <a:ext uri="{FF2B5EF4-FFF2-40B4-BE49-F238E27FC236}">
                <a16:creationId xmlns:a16="http://schemas.microsoft.com/office/drawing/2014/main" id="{DC885EC4-87A6-4CC2-ACE4-4D8B4402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>
            <a:extLst>
              <a:ext uri="{FF2B5EF4-FFF2-40B4-BE49-F238E27FC236}">
                <a16:creationId xmlns:a16="http://schemas.microsoft.com/office/drawing/2014/main" id="{B1727E8E-4EAB-4844-9882-BA25652F7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9D7B1-ACC1-498F-94BC-937094CED78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44541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>
            <a:extLst>
              <a:ext uri="{FF2B5EF4-FFF2-40B4-BE49-F238E27FC236}">
                <a16:creationId xmlns:a16="http://schemas.microsoft.com/office/drawing/2014/main" id="{FFEF9B4D-83E1-4963-A822-D78CE377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DD64F-26B2-4686-9EEC-42DF521CD729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3" name="Ograda noge 4">
            <a:extLst>
              <a:ext uri="{FF2B5EF4-FFF2-40B4-BE49-F238E27FC236}">
                <a16:creationId xmlns:a16="http://schemas.microsoft.com/office/drawing/2014/main" id="{EE95325E-E57C-4D6F-8E6D-231A0FB1E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>
            <a:extLst>
              <a:ext uri="{FF2B5EF4-FFF2-40B4-BE49-F238E27FC236}">
                <a16:creationId xmlns:a16="http://schemas.microsoft.com/office/drawing/2014/main" id="{2167C711-5A29-41E2-91A4-848512FF2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54286-986D-4E90-A8A0-E60225BBFD5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99870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AA3A201C-79A5-4E71-ACA8-0BE10B1EB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E0B64-98DC-43AA-A85D-41708B5DE46F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5AA82A2A-83B8-4BCC-A15F-82C9BF598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D735F8A3-B3C4-464E-9396-2892B8037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CFCE4-D0DE-4594-B098-85229C38DA3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036607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54B86837-494B-4BE8-AA16-FB7E191FE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D7A9E-F881-4D07-8920-33EA7B2987E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0C879A07-A666-402A-A750-DA9FE2A6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EE4E460F-F475-49C8-B80A-1EE5579A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DBEC0-5C4C-4274-99F5-8A799C81ABD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00558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>
            <a:extLst>
              <a:ext uri="{FF2B5EF4-FFF2-40B4-BE49-F238E27FC236}">
                <a16:creationId xmlns:a16="http://schemas.microsoft.com/office/drawing/2014/main" id="{2FB9B6DA-8C62-4527-B4A3-FD255AAAC7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027" name="Ograda besedila 2">
            <a:extLst>
              <a:ext uri="{FF2B5EF4-FFF2-40B4-BE49-F238E27FC236}">
                <a16:creationId xmlns:a16="http://schemas.microsoft.com/office/drawing/2014/main" id="{BBD08838-546F-41F4-96F3-16DA4E6E32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3697C938-BBC6-49B0-A50D-52CB92799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057D6C-7A43-4F9B-A5C0-8CDF6737B896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8266DC55-B7DA-484D-AF1A-7ADC3ABB5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18F2FD72-ADA6-4B84-BEFE-406BCF702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F29469F-5899-4B8D-9448-7E5A5DCA9CD8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hyperlink" Target="http://upload.wikimedia.org/wikipedia/commons/9/9a/Putto_Kloster_Obermarchtal.jp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sl.wikipedia.org/wiki/Protireformacija" TargetMode="External"/><Relationship Id="rId3" Type="http://schemas.openxmlformats.org/officeDocument/2006/relationships/image" Target="../media/image62.gif"/><Relationship Id="rId7" Type="http://schemas.openxmlformats.org/officeDocument/2006/relationships/hyperlink" Target="http://sl.wikipedia.org/wiki/Baro%C4%8Dna_glasba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lideshare.net/Castlan/barok-na-slovenskem" TargetMode="External"/><Relationship Id="rId5" Type="http://schemas.openxmlformats.org/officeDocument/2006/relationships/hyperlink" Target="http://sl.wikipedia.org/wiki/Barok" TargetMode="External"/><Relationship Id="rId4" Type="http://schemas.openxmlformats.org/officeDocument/2006/relationships/hyperlink" Target="http://sl.wikipedia.org/wiki/Rokok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tickers-folies.fr/ori-stickers-baroque-346_371.jpg">
            <a:extLst>
              <a:ext uri="{FF2B5EF4-FFF2-40B4-BE49-F238E27FC236}">
                <a16:creationId xmlns:a16="http://schemas.microsoft.com/office/drawing/2014/main" id="{A3ED8CAC-983D-444D-B443-2F6BC221A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630738"/>
            <a:ext cx="2786062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http://www.stickers-folies.fr/ori-stickers-baroque-346_371.jpg">
            <a:extLst>
              <a:ext uri="{FF2B5EF4-FFF2-40B4-BE49-F238E27FC236}">
                <a16:creationId xmlns:a16="http://schemas.microsoft.com/office/drawing/2014/main" id="{CBF31972-486E-4427-AB78-5AC79F486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0"/>
            <a:ext cx="27686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" descr="http://www.stickers-folies.fr/ori-stickers-baroque-346_371.jpg">
            <a:extLst>
              <a:ext uri="{FF2B5EF4-FFF2-40B4-BE49-F238E27FC236}">
                <a16:creationId xmlns:a16="http://schemas.microsoft.com/office/drawing/2014/main" id="{8D149821-D57C-4155-9E0B-B8F15243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750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08F2BB3-F0C0-45F4-BC5D-0C875370E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375" y="1071563"/>
            <a:ext cx="7772400" cy="27146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3600" dirty="0">
                <a:latin typeface="Trajan Pro" pitchFamily="18" charset="0"/>
              </a:rPr>
              <a:t>PROTIREFORMACIJA</a:t>
            </a:r>
            <a:br>
              <a:rPr lang="sl-SI" sz="4000" dirty="0">
                <a:latin typeface="Trajan Pro" pitchFamily="18" charset="0"/>
              </a:rPr>
            </a:br>
            <a:r>
              <a:rPr lang="sl-SI" sz="10700" u="sng" dirty="0">
                <a:latin typeface="Trajan Pro" pitchFamily="18" charset="0"/>
              </a:rPr>
              <a:t>BAROK</a:t>
            </a:r>
            <a:br>
              <a:rPr lang="sl-SI" u="sng" dirty="0">
                <a:latin typeface="Trajan Pro" pitchFamily="18" charset="0"/>
              </a:rPr>
            </a:br>
            <a:endParaRPr lang="sl-SI" u="sng" dirty="0">
              <a:latin typeface="Trajan Pro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3C28367-C098-4D8B-87F2-100EA2EA3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4563" y="5505450"/>
            <a:ext cx="4772025" cy="13525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2055" name="Pravokotnik 5">
            <a:extLst>
              <a:ext uri="{FF2B5EF4-FFF2-40B4-BE49-F238E27FC236}">
                <a16:creationId xmlns:a16="http://schemas.microsoft.com/office/drawing/2014/main" id="{30735F11-A5C8-4B9D-9D39-E4577011225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53294" y="1761331"/>
            <a:ext cx="2046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800">
                <a:latin typeface="Trajan Pro" panose="02020502050506020301" pitchFamily="18" charset="-18"/>
              </a:rPr>
              <a:t>ROKOKO</a:t>
            </a:r>
            <a:endParaRPr lang="sl-SI" altLang="sl-SI" sz="2800"/>
          </a:p>
        </p:txBody>
      </p:sp>
      <p:pic>
        <p:nvPicPr>
          <p:cNvPr id="2056" name="Picture 2" descr="http://www.stickers-folies.fr/ori-stickers-baroque-346_371.jpg">
            <a:extLst>
              <a:ext uri="{FF2B5EF4-FFF2-40B4-BE49-F238E27FC236}">
                <a16:creationId xmlns:a16="http://schemas.microsoft.com/office/drawing/2014/main" id="{4D35B256-B09D-4EBD-A7A6-F75855D28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8590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75C9FA84-E21B-4FDA-8D39-FA6B72011EF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C66">
              <a:alpha val="44000"/>
            </a:srgbClr>
          </a:solidFill>
          <a:ln>
            <a:noFill/>
          </a:ln>
          <a:effectLst>
            <a:outerShdw dir="246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rgbClr val="FFCC66"/>
              </a:solidFill>
            </a:endParaRP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25D9221F-28D1-468A-8CA3-40A6F1BC8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0"/>
            <a:ext cx="176212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 descr=" Vintage vector illustration. by aviany - Stock Vector">
            <a:extLst>
              <a:ext uri="{FF2B5EF4-FFF2-40B4-BE49-F238E27FC236}">
                <a16:creationId xmlns:a16="http://schemas.microsoft.com/office/drawing/2014/main" id="{100E0C88-BACC-4799-96F4-0836FB24A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29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FFE8187-0987-4833-AFA9-641C90185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BAROČNA KNJIŽEVNOST</a:t>
            </a:r>
          </a:p>
        </p:txBody>
      </p:sp>
      <p:sp>
        <p:nvSpPr>
          <p:cNvPr id="11270" name="Ograda vsebine 2">
            <a:extLst>
              <a:ext uri="{FF2B5EF4-FFF2-40B4-BE49-F238E27FC236}">
                <a16:creationId xmlns:a16="http://schemas.microsoft.com/office/drawing/2014/main" id="{0F9AA504-5C91-4984-8331-B5B80A4EB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Označuje literarna dela, ki nastanejo kot posledica krize v ob. renesanse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 b="1">
                <a:latin typeface="Footlight MT Light" panose="0204060206030A020304" pitchFamily="18" charset="0"/>
              </a:rPr>
              <a:t>Slog je</a:t>
            </a:r>
            <a:r>
              <a:rPr lang="sl-SI" altLang="sl-SI" sz="1800">
                <a:latin typeface="Footlight MT Light" panose="0204060206030A020304" pitchFamily="18" charset="0"/>
              </a:rPr>
              <a:t>: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Nabuhel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Preobremenjen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Poln metafor, izrazov in besednih zvez, ki jih v vsakdanjem govoru ne uporabljamo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Večstavčne povedi, veliko je primerov, ki tvorijo zgodbo, pojavljajo se latinski citati … 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P</a:t>
            </a:r>
            <a:r>
              <a:rPr lang="sl-SI" altLang="sl-SI" sz="1800" b="1">
                <a:latin typeface="Footlight MT Light" panose="0204060206030A020304" pitchFamily="18" charset="0"/>
              </a:rPr>
              <a:t>ridiga</a:t>
            </a:r>
            <a:r>
              <a:rPr lang="sl-SI" altLang="sl-SI" sz="1800">
                <a:latin typeface="Footlight MT Light" panose="0204060206030A020304" pitchFamily="18" charset="0"/>
              </a:rPr>
              <a:t>, 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Pojavile so se verske igre, potepuški romani in pasijoni</a:t>
            </a:r>
          </a:p>
          <a:p>
            <a:endParaRPr lang="sl-SI" altLang="sl-SI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ttp://us.123rf.com/400wm/400/400/14ktgold/14ktgold1010/14ktgold101000018/7946336-peach-rose-on-vintage-violin.jpg">
            <a:extLst>
              <a:ext uri="{FF2B5EF4-FFF2-40B4-BE49-F238E27FC236}">
                <a16:creationId xmlns:a16="http://schemas.microsoft.com/office/drawing/2014/main" id="{A250B1EF-6FB1-4677-89A5-8CFAD37E4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380C8105-5C72-4D04-BE91-B4B89C67C8C7}"/>
              </a:ext>
            </a:extLst>
          </p:cNvPr>
          <p:cNvSpPr/>
          <p:nvPr/>
        </p:nvSpPr>
        <p:spPr>
          <a:xfrm>
            <a:off x="500063" y="357188"/>
            <a:ext cx="8143875" cy="5857875"/>
          </a:xfrm>
          <a:prstGeom prst="rect">
            <a:avLst/>
          </a:prstGeom>
          <a:solidFill>
            <a:srgbClr val="FAD1A8">
              <a:alpha val="76000"/>
            </a:srgbClr>
          </a:soli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F97E2F6-F7DF-4B4E-B927-991364558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Baročna glasba</a:t>
            </a:r>
          </a:p>
        </p:txBody>
      </p:sp>
      <p:sp>
        <p:nvSpPr>
          <p:cNvPr id="12293" name="Ograda vsebine 2">
            <a:extLst>
              <a:ext uri="{FF2B5EF4-FFF2-40B4-BE49-F238E27FC236}">
                <a16:creationId xmlns:a16="http://schemas.microsoft.com/office/drawing/2014/main" id="{50A92ACC-500E-4795-8E4E-8D9E1DEA2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Za baročno glasbo sta značilna monodični in polifoni slog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 b="1">
                <a:latin typeface="Footlight MT Light" panose="0204060206030A020304" pitchFamily="18" charset="0"/>
              </a:rPr>
              <a:t>Splošne značilnosti glasbe:</a:t>
            </a:r>
            <a:r>
              <a:rPr lang="sl-SI" altLang="sl-SI" sz="1800">
                <a:latin typeface="Footlight MT Light" panose="0204060206030A020304" pitchFamily="18" charset="0"/>
              </a:rPr>
              <a:t> 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Dvojnost dura in mola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Tehnika generalnega basa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Virtuoznost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Ostri vsebinski kontrasti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Prevladuje vokalno-instrumentalna in instrumentalna glasba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Glasba se izvaja v cerkvah, gledališčih in palačah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Namenjena visokemu sloju ljudi za razvedrilo in zabavo</a:t>
            </a:r>
          </a:p>
          <a:p>
            <a:pPr lvl="1"/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Položaj glasbenika je bil slab; smatrali so ga za obrtnika, cenjeni so bili le virtuozi (solo pevci)</a:t>
            </a:r>
          </a:p>
          <a:p>
            <a:pPr>
              <a:buFont typeface="Arial" panose="020B0604020202020204" pitchFamily="34" charset="0"/>
              <a:buNone/>
            </a:pPr>
            <a:endParaRPr lang="sl-SI" altLang="sl-SI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us.123rf.com/400wm/400/400/ginosphotos/ginosphotos0610/ginosphotos061000044/568378-violin-scroll-with-vintage-music-sheet.jpg">
            <a:extLst>
              <a:ext uri="{FF2B5EF4-FFF2-40B4-BE49-F238E27FC236}">
                <a16:creationId xmlns:a16="http://schemas.microsoft.com/office/drawing/2014/main" id="{0E1A9714-DF17-4655-8692-CFFE9086E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40223FA2-6FC5-44DA-9B77-6AAB5B540073}"/>
              </a:ext>
            </a:extLst>
          </p:cNvPr>
          <p:cNvSpPr/>
          <p:nvPr/>
        </p:nvSpPr>
        <p:spPr>
          <a:xfrm>
            <a:off x="357188" y="357188"/>
            <a:ext cx="8143875" cy="5286375"/>
          </a:xfrm>
          <a:prstGeom prst="rect">
            <a:avLst/>
          </a:prstGeom>
          <a:solidFill>
            <a:srgbClr val="FFFFCC">
              <a:alpha val="76000"/>
            </a:srgbClr>
          </a:soli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3CAB458-D1AD-4A38-9168-059E70D2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640763" y="214313"/>
            <a:ext cx="46037" cy="603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13317" name="Ograda vsebine 2">
            <a:extLst>
              <a:ext uri="{FF2B5EF4-FFF2-40B4-BE49-F238E27FC236}">
                <a16:creationId xmlns:a16="http://schemas.microsoft.com/office/drawing/2014/main" id="{0B8304E4-72E6-4433-94A3-F03F02798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8" y="428625"/>
            <a:ext cx="8229600" cy="5340350"/>
          </a:xfrm>
        </p:spPr>
        <p:txBody>
          <a:bodyPr/>
          <a:lstStyle/>
          <a:p>
            <a:r>
              <a:rPr lang="sl-SI" altLang="sl-SI" sz="1800" b="1">
                <a:latin typeface="Footlight MT Light" panose="0204060206030A020304" pitchFamily="18" charset="0"/>
              </a:rPr>
              <a:t>2 stila pisanja glasbe</a:t>
            </a:r>
            <a:r>
              <a:rPr lang="sl-SI" altLang="sl-SI" sz="1800">
                <a:latin typeface="Footlight MT Light" panose="0204060206030A020304" pitchFamily="18" charset="0"/>
              </a:rPr>
              <a:t>:</a:t>
            </a:r>
          </a:p>
          <a:p>
            <a:pPr lvl="1"/>
            <a:r>
              <a:rPr lang="sl-SI" altLang="sl-SI" sz="1600" b="1">
                <a:latin typeface="Footlight MT Light" panose="0204060206030A020304" pitchFamily="18" charset="0"/>
              </a:rPr>
              <a:t>Monodija</a:t>
            </a:r>
            <a:r>
              <a:rPr lang="sl-SI" altLang="sl-SI" sz="1600">
                <a:latin typeface="Footlight MT Light" panose="0204060206030A020304" pitchFamily="18" charset="0"/>
              </a:rPr>
              <a:t> se je uveljavila v posvetni glasbi in operi 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sl-SI" altLang="sl-SI" sz="1600">
                <a:latin typeface="Footlight MT Light" panose="0204060206030A020304" pitchFamily="18" charset="0"/>
              </a:rPr>
              <a:t>     Gre za solistični spev ob spremljavi general basa</a:t>
            </a:r>
          </a:p>
          <a:p>
            <a:pPr lvl="1"/>
            <a:r>
              <a:rPr lang="sl-SI" altLang="sl-SI" sz="1600" b="1">
                <a:latin typeface="Footlight MT Light" panose="0204060206030A020304" pitchFamily="18" charset="0"/>
              </a:rPr>
              <a:t>Instrumentalna polifonija</a:t>
            </a:r>
            <a:r>
              <a:rPr lang="sl-SI" altLang="sl-SI" sz="1600">
                <a:latin typeface="Footlight MT Light" panose="0204060206030A020304" pitchFamily="18" charset="0"/>
              </a:rPr>
              <a:t>: glasovi so melodično enakovredni, 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sl-SI" altLang="sl-SI" sz="1600">
                <a:latin typeface="Footlight MT Light" panose="0204060206030A020304" pitchFamily="18" charset="0"/>
              </a:rPr>
              <a:t>      se samostojno gibajo in s tem ustvarijo harmonijo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 b="1">
                <a:latin typeface="Footlight MT Light" panose="0204060206030A020304" pitchFamily="18" charset="0"/>
              </a:rPr>
              <a:t>3 oznake tempa</a:t>
            </a:r>
            <a:r>
              <a:rPr lang="sl-SI" altLang="sl-SI" sz="1800">
                <a:latin typeface="Footlight MT Light" panose="0204060206030A020304" pitchFamily="18" charset="0"/>
              </a:rPr>
              <a:t>: hiter, srednje hiter in počasen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Med instrumenti so največkrat zastopani orgle, čembalo (general bas) in godala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 b="1">
                <a:latin typeface="Footlight MT Light" panose="0204060206030A020304" pitchFamily="18" charset="0"/>
              </a:rPr>
              <a:t>Glasbene oblike</a:t>
            </a:r>
            <a:r>
              <a:rPr lang="sl-SI" altLang="sl-SI" sz="1800">
                <a:latin typeface="Footlight MT Light" panose="0204060206030A020304" pitchFamily="18" charset="0"/>
              </a:rPr>
              <a:t>: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Glasbeno gledališče (opera, balet)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Vokalno instrumentalne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Instrumentalne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Ciklične (sonata, suita, koncert)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Vokalna glasba se odvija samo v cerkvah</a:t>
            </a:r>
          </a:p>
          <a:p>
            <a:endParaRPr lang="sl-SI" altLang="sl-SI"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>
            <a:extLst>
              <a:ext uri="{FF2B5EF4-FFF2-40B4-BE49-F238E27FC236}">
                <a16:creationId xmlns:a16="http://schemas.microsoft.com/office/drawing/2014/main" id="{2E2DE985-5F71-45D0-8D7C-119E1D781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6188"/>
            <a:ext cx="457200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Floral wallpaper by Alexandr Labetskiy - Stock Vector">
            <a:extLst>
              <a:ext uri="{FF2B5EF4-FFF2-40B4-BE49-F238E27FC236}">
                <a16:creationId xmlns:a16="http://schemas.microsoft.com/office/drawing/2014/main" id="{1A8D4D66-0752-4562-96E9-AB52CB996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Floral wallpaper by Alexandr Labetskiy - Stock Vector">
            <a:extLst>
              <a:ext uri="{FF2B5EF4-FFF2-40B4-BE49-F238E27FC236}">
                <a16:creationId xmlns:a16="http://schemas.microsoft.com/office/drawing/2014/main" id="{8C2C937F-2945-460A-BA68-BD53498F1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>
            <a:extLst>
              <a:ext uri="{FF2B5EF4-FFF2-40B4-BE49-F238E27FC236}">
                <a16:creationId xmlns:a16="http://schemas.microsoft.com/office/drawing/2014/main" id="{75DD6B50-06FA-48AF-892F-57461D9C3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88"/>
            <a:ext cx="457200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avokotnik 14">
            <a:extLst>
              <a:ext uri="{FF2B5EF4-FFF2-40B4-BE49-F238E27FC236}">
                <a16:creationId xmlns:a16="http://schemas.microsoft.com/office/drawing/2014/main" id="{A3EFB78A-6CAF-4EA3-994C-73F516D7FB8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C">
              <a:alpha val="48000"/>
            </a:srgbClr>
          </a:soli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rgbClr val="FF9933"/>
              </a:solidFill>
            </a:endParaRPr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EE1D40B2-CF95-41C5-B8D2-CEEF28BBBDEC}"/>
              </a:ext>
            </a:extLst>
          </p:cNvPr>
          <p:cNvSpPr/>
          <p:nvPr/>
        </p:nvSpPr>
        <p:spPr>
          <a:xfrm>
            <a:off x="428625" y="714375"/>
            <a:ext cx="3500438" cy="2357438"/>
          </a:xfrm>
          <a:prstGeom prst="rect">
            <a:avLst/>
          </a:prstGeom>
          <a:solidFill>
            <a:srgbClr val="FFFFCC">
              <a:alpha val="76000"/>
            </a:srgbClr>
          </a:soli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14344" name="Naslov 1">
            <a:extLst>
              <a:ext uri="{FF2B5EF4-FFF2-40B4-BE49-F238E27FC236}">
                <a16:creationId xmlns:a16="http://schemas.microsoft.com/office/drawing/2014/main" id="{B6D86F40-ACAF-410C-93E4-70ACA97F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4345" name="Ograda vsebine 11">
            <a:extLst>
              <a:ext uri="{FF2B5EF4-FFF2-40B4-BE49-F238E27FC236}">
                <a16:creationId xmlns:a16="http://schemas.microsoft.com/office/drawing/2014/main" id="{8C19659C-FC99-40CE-B5BA-2004FFE06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7250"/>
            <a:ext cx="8229600" cy="5268913"/>
          </a:xfrm>
        </p:spPr>
        <p:txBody>
          <a:bodyPr/>
          <a:lstStyle/>
          <a:p>
            <a:r>
              <a:rPr lang="sl-SI" altLang="sl-SI" sz="1800" b="1"/>
              <a:t>Glavni predstavniki baroka so</a:t>
            </a:r>
            <a:r>
              <a:rPr lang="sl-SI" altLang="sl-SI" sz="1800"/>
              <a:t>:</a:t>
            </a:r>
          </a:p>
          <a:p>
            <a:pPr lvl="1">
              <a:buFont typeface="Arial" panose="020B0604020202020204" pitchFamily="34" charset="0"/>
              <a:buBlip>
                <a:blip r:embed="rId4"/>
              </a:buBlip>
            </a:pPr>
            <a:r>
              <a:rPr lang="sl-SI" altLang="sl-SI" sz="1600"/>
              <a:t>Johann Sebastian Bach</a:t>
            </a:r>
          </a:p>
          <a:p>
            <a:pPr lvl="1">
              <a:buFont typeface="Arial" panose="020B0604020202020204" pitchFamily="34" charset="0"/>
              <a:buBlip>
                <a:blip r:embed="rId4"/>
              </a:buBlip>
            </a:pPr>
            <a:r>
              <a:rPr lang="sl-SI" altLang="sl-SI" sz="1600"/>
              <a:t>Georg Friedrich Händel</a:t>
            </a:r>
          </a:p>
          <a:p>
            <a:pPr lvl="1">
              <a:buFont typeface="Arial" panose="020B0604020202020204" pitchFamily="34" charset="0"/>
              <a:buBlip>
                <a:blip r:embed="rId4"/>
              </a:buBlip>
            </a:pPr>
            <a:r>
              <a:rPr lang="sl-SI" altLang="sl-SI" sz="1600"/>
              <a:t>Jean Baptiste Lully</a:t>
            </a:r>
          </a:p>
          <a:p>
            <a:pPr lvl="1">
              <a:buFont typeface="Arial" panose="020B0604020202020204" pitchFamily="34" charset="0"/>
              <a:buBlip>
                <a:blip r:embed="rId4"/>
              </a:buBlip>
            </a:pPr>
            <a:r>
              <a:rPr lang="sl-SI" altLang="sl-SI" sz="1600"/>
              <a:t>Jean-Philippe Rameau</a:t>
            </a:r>
          </a:p>
          <a:p>
            <a:pPr lvl="1">
              <a:buFont typeface="Arial" panose="020B0604020202020204" pitchFamily="34" charset="0"/>
              <a:buBlip>
                <a:blip r:embed="rId4"/>
              </a:buBlip>
            </a:pPr>
            <a:r>
              <a:rPr lang="sl-SI" altLang="sl-SI" sz="1600"/>
              <a:t>Giuseppe Tartini</a:t>
            </a:r>
          </a:p>
          <a:p>
            <a:pPr lvl="1">
              <a:buFont typeface="Arial" panose="020B0604020202020204" pitchFamily="34" charset="0"/>
              <a:buBlip>
                <a:blip r:embed="rId4"/>
              </a:buBlip>
            </a:pPr>
            <a:r>
              <a:rPr lang="sl-SI" altLang="sl-SI" sz="1600"/>
              <a:t>Antonio Vivaldi</a:t>
            </a:r>
            <a:endParaRPr lang="sl-SI" altLang="sl-SI" sz="1400"/>
          </a:p>
          <a:p>
            <a:pPr>
              <a:buFont typeface="Arial" panose="020B0604020202020204" pitchFamily="34" charset="0"/>
              <a:buNone/>
            </a:pPr>
            <a:endParaRPr lang="sl-SI" altLang="sl-SI"/>
          </a:p>
        </p:txBody>
      </p:sp>
      <p:pic>
        <p:nvPicPr>
          <p:cNvPr id="27658" name="Picture 10" descr="http://upload.wikimedia.org/wikipedia/commons/thumb/6/6a/Johann_Sebastian_Bach.jpg/200px-Johann_Sebastian_Bach.jpg">
            <a:extLst>
              <a:ext uri="{FF2B5EF4-FFF2-40B4-BE49-F238E27FC236}">
                <a16:creationId xmlns:a16="http://schemas.microsoft.com/office/drawing/2014/main" id="{83F69D4F-E8CD-44F7-9320-E3D703A49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0" y="785813"/>
            <a:ext cx="1905000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60" name="Picture 12" descr="http://upload.wikimedia.org/wikipedia/commons/thumb/3/3d/Haendel.jpg/200px-Haendel.jpg">
            <a:extLst>
              <a:ext uri="{FF2B5EF4-FFF2-40B4-BE49-F238E27FC236}">
                <a16:creationId xmlns:a16="http://schemas.microsoft.com/office/drawing/2014/main" id="{576E6D58-A6EF-490E-ABED-ABDDA562C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75" y="785813"/>
            <a:ext cx="1905000" cy="239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62" name="Picture 14" descr="http://www.histoire-en-ligne.com/IMG/jpg/doc-260.jpg">
            <a:extLst>
              <a:ext uri="{FF2B5EF4-FFF2-40B4-BE49-F238E27FC236}">
                <a16:creationId xmlns:a16="http://schemas.microsoft.com/office/drawing/2014/main" id="{1F720D66-6B55-488A-BB74-0BAC8E25F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3429000"/>
            <a:ext cx="1981200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64" name="Picture 16" descr="http://www.klassisktregister.se/composer_images/68.jpg">
            <a:extLst>
              <a:ext uri="{FF2B5EF4-FFF2-40B4-BE49-F238E27FC236}">
                <a16:creationId xmlns:a16="http://schemas.microsoft.com/office/drawing/2014/main" id="{F506E00B-EFB1-4F7C-A701-2488F64BC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6313" y="3429000"/>
            <a:ext cx="1911350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66" name="Picture 18" descr="http://www.naxos.com/SharedFiles/Images/Composers/Pictures/23872-1.jpg">
            <a:extLst>
              <a:ext uri="{FF2B5EF4-FFF2-40B4-BE49-F238E27FC236}">
                <a16:creationId xmlns:a16="http://schemas.microsoft.com/office/drawing/2014/main" id="{5A179A4E-91DC-4B4D-B1B0-29D008CC4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43188" y="3429000"/>
            <a:ext cx="1962150" cy="265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68" name="Picture 20" descr="http://upload.wikimedia.org/wikipedia/commons/thumb/b/bd/Vivaldi.jpg/220px-Vivaldi.jpg">
            <a:extLst>
              <a:ext uri="{FF2B5EF4-FFF2-40B4-BE49-F238E27FC236}">
                <a16:creationId xmlns:a16="http://schemas.microsoft.com/office/drawing/2014/main" id="{5DE77BFA-56BD-4BB1-A166-82701C61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8625" y="3429000"/>
            <a:ext cx="2095500" cy="264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http://www.dynamic-partners.es/images/destinations/fotos/malta_ilustracion_2.jpg">
            <a:extLst>
              <a:ext uri="{FF2B5EF4-FFF2-40B4-BE49-F238E27FC236}">
                <a16:creationId xmlns:a16="http://schemas.microsoft.com/office/drawing/2014/main" id="{ED140CE7-03A1-426F-82E3-FC9BE2B81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B6A5DBCE-118C-4D58-A38C-3FECE5B27C82}"/>
              </a:ext>
            </a:extLst>
          </p:cNvPr>
          <p:cNvSpPr/>
          <p:nvPr/>
        </p:nvSpPr>
        <p:spPr>
          <a:xfrm>
            <a:off x="500063" y="357188"/>
            <a:ext cx="8143875" cy="5286375"/>
          </a:xfrm>
          <a:prstGeom prst="rect">
            <a:avLst/>
          </a:prstGeom>
          <a:solidFill>
            <a:srgbClr val="FFCC66">
              <a:alpha val="76000"/>
            </a:srgbClr>
          </a:soli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7ED942D-BA3D-43A8-9293-1F059C89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Baročna arhitektura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C42278AC-0BB6-4814-AB8D-C67227EE1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71925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2600" dirty="0">
                <a:latin typeface="Footlight MT Light" pitchFamily="18" charset="0"/>
              </a:rPr>
              <a:t>Prisoten v </a:t>
            </a:r>
            <a:r>
              <a:rPr lang="sl-SI" sz="2600" b="1" dirty="0">
                <a:latin typeface="Footlight MT Light" pitchFamily="18" charset="0"/>
              </a:rPr>
              <a:t>cerkveni</a:t>
            </a:r>
            <a:r>
              <a:rPr lang="sl-SI" sz="2600" dirty="0">
                <a:latin typeface="Footlight MT Light" pitchFamily="18" charset="0"/>
              </a:rPr>
              <a:t> in </a:t>
            </a:r>
            <a:r>
              <a:rPr lang="sl-SI" sz="2600" b="1" dirty="0" err="1">
                <a:latin typeface="Footlight MT Light" pitchFamily="18" charset="0"/>
              </a:rPr>
              <a:t>porfalni</a:t>
            </a:r>
            <a:r>
              <a:rPr lang="sl-SI" sz="2600" b="1" dirty="0">
                <a:latin typeface="Footlight MT Light" pitchFamily="18" charset="0"/>
              </a:rPr>
              <a:t> arhitekturi </a:t>
            </a:r>
            <a:r>
              <a:rPr lang="sl-SI" sz="2600" dirty="0">
                <a:latin typeface="Footlight MT Light" pitchFamily="18" charset="0"/>
              </a:rPr>
              <a:t>(cerkve, samostani, palače, gradovi, dvorci, velike urbanistične zasnove cest in trgov, vodnjaki, spomeniki)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2600" dirty="0">
              <a:latin typeface="Footlight MT Light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sl-SI" sz="2600" b="1" dirty="0">
                <a:latin typeface="Footlight MT Light" pitchFamily="18" charset="0"/>
              </a:rPr>
              <a:t>Značilnosti</a:t>
            </a:r>
            <a:r>
              <a:rPr lang="sl-SI" sz="2600" dirty="0">
                <a:latin typeface="Footlight MT Light" pitchFamily="18" charset="0"/>
              </a:rPr>
              <a:t>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sl-SI" sz="2600" dirty="0">
                <a:latin typeface="Footlight MT Light" pitchFamily="18" charset="0"/>
              </a:rPr>
              <a:t>Močno okrašene cerkvene fasade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sl-SI" sz="2600" dirty="0">
                <a:latin typeface="Footlight MT Light" pitchFamily="18" charset="0"/>
              </a:rPr>
              <a:t>Korintski steber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sl-SI" sz="2600" dirty="0">
                <a:latin typeface="Footlight MT Light" pitchFamily="18" charset="0"/>
              </a:rPr>
              <a:t>Konkavne in konveksne linije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sl-SI" sz="2600" dirty="0">
                <a:latin typeface="Footlight MT Light" pitchFamily="18" charset="0"/>
              </a:rPr>
              <a:t>Povezanost z naravo (parki)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sl-SI" sz="2600" dirty="0">
                <a:latin typeface="Footlight MT Light" pitchFamily="18" charset="0"/>
              </a:rPr>
              <a:t>Park postane sestavni del dvorca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sl-SI" sz="2600" dirty="0">
                <a:latin typeface="Footlight MT Light" pitchFamily="18" charset="0"/>
              </a:rPr>
              <a:t>Tekoča voda nepogrešljiv vir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sl-SI" sz="2600" dirty="0">
                <a:latin typeface="Footlight MT Light" pitchFamily="18" charset="0"/>
              </a:rPr>
              <a:t>Kipi so sestavni del vodnjaka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sl-SI" sz="2600" dirty="0">
                <a:latin typeface="Footlight MT Light" pitchFamily="18" charset="0"/>
              </a:rPr>
              <a:t>Strešno čelo zgradb dobiva krivuljo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sl-SI" sz="2600" dirty="0">
                <a:latin typeface="Footlight MT Light" pitchFamily="18" charset="0"/>
              </a:rPr>
              <a:t>Okenski lok postane sodasti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sl-SI" sz="2600" dirty="0" err="1">
                <a:latin typeface="Footlight MT Light" pitchFamily="18" charset="0"/>
              </a:rPr>
              <a:t>Obokanje</a:t>
            </a:r>
            <a:r>
              <a:rPr lang="sl-SI" sz="2600" dirty="0">
                <a:latin typeface="Footlight MT Light" pitchFamily="18" charset="0"/>
              </a:rPr>
              <a:t> prostorov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15366" name="Picture 6" descr="http://img2.photographersdirect.com/img/19309/wm/pd2046590.jpg">
            <a:extLst>
              <a:ext uri="{FF2B5EF4-FFF2-40B4-BE49-F238E27FC236}">
                <a16:creationId xmlns:a16="http://schemas.microsoft.com/office/drawing/2014/main" id="{869848AA-CB5F-49CF-BF43-8C5E3AC6E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357438"/>
            <a:ext cx="3475037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 descr="http://images.studiofaca.com/uploads/ozadja/slike/ostalo/nerazvrsceno/caravaggio_csg005_canestro_di_frutta_132365968.jpg">
            <a:extLst>
              <a:ext uri="{FF2B5EF4-FFF2-40B4-BE49-F238E27FC236}">
                <a16:creationId xmlns:a16="http://schemas.microsoft.com/office/drawing/2014/main" id="{AA64BCAE-EE3C-48B5-B471-44FE2ACB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ravokotnik 16">
            <a:extLst>
              <a:ext uri="{FF2B5EF4-FFF2-40B4-BE49-F238E27FC236}">
                <a16:creationId xmlns:a16="http://schemas.microsoft.com/office/drawing/2014/main" id="{B932F967-B73D-467B-9F99-A8896D527CB9}"/>
              </a:ext>
            </a:extLst>
          </p:cNvPr>
          <p:cNvSpPr/>
          <p:nvPr/>
        </p:nvSpPr>
        <p:spPr>
          <a:xfrm>
            <a:off x="357188" y="1357313"/>
            <a:ext cx="4714875" cy="1714500"/>
          </a:xfrm>
          <a:prstGeom prst="rect">
            <a:avLst/>
          </a:prstGeom>
          <a:solidFill>
            <a:srgbClr val="FFCC66">
              <a:alpha val="68000"/>
            </a:srgbClr>
          </a:solidFill>
          <a:ln>
            <a:noFill/>
          </a:ln>
          <a:effectLst>
            <a:outerShdw dir="246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rgbClr val="FFCC66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916E212-8CC9-420F-AADA-A85AE34CE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Baročno slikarstvo </a:t>
            </a:r>
          </a:p>
        </p:txBody>
      </p:sp>
      <p:sp>
        <p:nvSpPr>
          <p:cNvPr id="16389" name="Ograda vsebine 2">
            <a:extLst>
              <a:ext uri="{FF2B5EF4-FFF2-40B4-BE49-F238E27FC236}">
                <a16:creationId xmlns:a16="http://schemas.microsoft.com/office/drawing/2014/main" id="{93133C4A-F22F-4220-AE54-6B5D39CB2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Italijan </a:t>
            </a:r>
            <a:r>
              <a:rPr lang="sl-SI" altLang="sl-SI" sz="1800" b="1">
                <a:latin typeface="Footlight MT Light" panose="0204060206030A020304" pitchFamily="18" charset="0"/>
              </a:rPr>
              <a:t>Caravaggio 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Francoz Fragonard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Nizozemci: Rubens, Van Dyck, Rembrand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Španec Velazquez</a:t>
            </a:r>
          </a:p>
          <a:p>
            <a:endParaRPr lang="sl-SI" alt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540A16EB-C36D-4E5A-B9AD-BA7C70E26CB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786438" y="1214438"/>
            <a:ext cx="1905000" cy="261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91" name="Polje z besedilom 32">
            <a:extLst>
              <a:ext uri="{FF2B5EF4-FFF2-40B4-BE49-F238E27FC236}">
                <a16:creationId xmlns:a16="http://schemas.microsoft.com/office/drawing/2014/main" id="{55BDF0FD-1E54-4F17-BF1C-316092FB4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6438" y="3857625"/>
            <a:ext cx="1905000" cy="1698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sl-SI" altLang="sl-SI" sz="1100"/>
              <a:t>Slika: Avtoportret Rubensa</a:t>
            </a:r>
            <a:endParaRPr lang="sl-SI" altLang="sl-SI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>
            <a:extLst>
              <a:ext uri="{FF2B5EF4-FFF2-40B4-BE49-F238E27FC236}">
                <a16:creationId xmlns:a16="http://schemas.microsoft.com/office/drawing/2014/main" id="{FABFF7F2-D798-41F5-9DCD-4C7C6AA31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0"/>
            <a:ext cx="176212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 Vintage vector illustration. by aviany - Stock Vector">
            <a:extLst>
              <a:ext uri="{FF2B5EF4-FFF2-40B4-BE49-F238E27FC236}">
                <a16:creationId xmlns:a16="http://schemas.microsoft.com/office/drawing/2014/main" id="{6C9C13AB-AAC8-4A0B-8A65-B1A290DD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29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D0A80564-A4F6-4C4B-ADDF-5FFC0E3530B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7A219">
              <a:alpha val="30980"/>
            </a:srgbClr>
          </a:solidFill>
          <a:ln>
            <a:noFill/>
          </a:ln>
          <a:effectLst>
            <a:outerShdw dir="246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rgbClr val="FFCC66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9ED1853-3B56-4B0F-B2B9-453F8EE0A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BAROK NA SLOVENSKEM </a:t>
            </a:r>
            <a:b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</a:br>
            <a:r>
              <a:rPr lang="sl-SI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(1672-1768)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jan Pro" pitchFamily="18" charset="0"/>
            </a:endParaRPr>
          </a:p>
        </p:txBody>
      </p:sp>
      <p:sp>
        <p:nvSpPr>
          <p:cNvPr id="17414" name="Ograda vsebine 2">
            <a:extLst>
              <a:ext uri="{FF2B5EF4-FFF2-40B4-BE49-F238E27FC236}">
                <a16:creationId xmlns:a16="http://schemas.microsoft.com/office/drawing/2014/main" id="{B1F729E1-ACEE-499B-BFA1-CD9F59279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Iz Italije, ni bil tako odmeven kot v Benetkah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Prevladoval je proti koncu 16. stoletja do sredine 18. stoletja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1800">
                <a:latin typeface="Footlight MT Light" panose="0204060206030A020304" pitchFamily="18" charset="0"/>
              </a:rPr>
              <a:t>      v likovni umetnosti, književnosti in glasbi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Širil po vsej Evropi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Baročni umetniki so opustili preproste in skladne renesančne oblike, se prepuščali domišljiji in čustvom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Njihovi izdelki so bili živahno razgibani, polni zavojev, krivulj, zapletenih okraskov, pretiranih kretenj in razkošne pozlate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ttp://0.tqn.com/d/architecture/1/0/M/q/Versailles51375217sm.jpg">
            <a:extLst>
              <a:ext uri="{FF2B5EF4-FFF2-40B4-BE49-F238E27FC236}">
                <a16:creationId xmlns:a16="http://schemas.microsoft.com/office/drawing/2014/main" id="{D0C00DF3-B018-4493-B5A9-84B8A8E89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9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avokotnik 8">
            <a:extLst>
              <a:ext uri="{FF2B5EF4-FFF2-40B4-BE49-F238E27FC236}">
                <a16:creationId xmlns:a16="http://schemas.microsoft.com/office/drawing/2014/main" id="{C1F40CEB-662D-45F0-9CC2-B26D8479ADA2}"/>
              </a:ext>
            </a:extLst>
          </p:cNvPr>
          <p:cNvSpPr/>
          <p:nvPr/>
        </p:nvSpPr>
        <p:spPr>
          <a:xfrm>
            <a:off x="357188" y="214313"/>
            <a:ext cx="8501062" cy="5715000"/>
          </a:xfrm>
          <a:prstGeom prst="rect">
            <a:avLst/>
          </a:prstGeom>
          <a:solidFill>
            <a:srgbClr val="FFCC66">
              <a:alpha val="68000"/>
            </a:srgbClr>
          </a:solidFill>
          <a:ln>
            <a:noFill/>
          </a:ln>
          <a:effectLst>
            <a:outerShdw dir="246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rgbClr val="FFCC66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FA63091-1ADD-4EC6-A27A-9796F76B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357188" y="142875"/>
            <a:ext cx="8375650" cy="10112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BAROČNA ARHITEKTURA</a:t>
            </a:r>
          </a:p>
        </p:txBody>
      </p:sp>
      <p:sp>
        <p:nvSpPr>
          <p:cNvPr id="18437" name="Ograda vsebine 2">
            <a:extLst>
              <a:ext uri="{FF2B5EF4-FFF2-40B4-BE49-F238E27FC236}">
                <a16:creationId xmlns:a16="http://schemas.microsoft.com/office/drawing/2014/main" id="{AF0E1193-BB06-4A2A-8DBF-7D6BD88C5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43500"/>
          </a:xfrm>
        </p:spPr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Barok se je najprej uveljavil v cerkvah </a:t>
            </a:r>
            <a:r>
              <a:rPr lang="sl-SI" altLang="sl-SI" sz="1800">
                <a:latin typeface="Footlight MT Light" panose="0204060206030A020304" pitchFamily="18" charset="0"/>
                <a:sym typeface="Wingdings" panose="05000000000000000000" pitchFamily="2" charset="2"/>
              </a:rPr>
              <a:t> P</a:t>
            </a:r>
            <a:r>
              <a:rPr lang="sl-SI" altLang="sl-SI" sz="1800">
                <a:latin typeface="Footlight MT Light" panose="0204060206030A020304" pitchFamily="18" charset="0"/>
              </a:rPr>
              <a:t>oslikave z veličastnimi prizori iz svetega pisma ali življenja svetnikov</a:t>
            </a:r>
          </a:p>
          <a:p>
            <a:pPr lvl="1">
              <a:buFont typeface="Arial" panose="020B0604020202020204" pitchFamily="34" charset="0"/>
              <a:buNone/>
            </a:pPr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Po mestih začeli graditi razkošne in pomembne stavbe  (cerkve, palače, graščine, upravna poslopja) 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V Ljubljani , Celju, Mariboru in drugih mestih so nastala pomembna baročna poslopja, ki so nadomestila prejšnja gotska </a:t>
            </a:r>
          </a:p>
          <a:p>
            <a:pPr>
              <a:buFont typeface="Arial" panose="020B0604020202020204" pitchFamily="34" charset="0"/>
              <a:buNone/>
            </a:pPr>
            <a:endParaRPr lang="sl-SI" altLang="sl-SI" sz="1800">
              <a:latin typeface="Footlight MT Light" panose="0204060206030A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Stavbe, ki so nastale v baročnem času: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Križanke v Ljubljani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Gruberjeva palača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Uršulinska cerkev  </a:t>
            </a:r>
            <a:endParaRPr lang="sl-SI" altLang="sl-SI" sz="1800">
              <a:latin typeface="Footlight MT Light" panose="0204060206030A020304" pitchFamily="18" charset="0"/>
            </a:endParaRPr>
          </a:p>
          <a:p>
            <a:pPr lvl="1">
              <a:buFont typeface="Arial" panose="020B0604020202020204" pitchFamily="34" charset="0"/>
              <a:buNone/>
            </a:pPr>
            <a:r>
              <a:rPr lang="sl-SI" altLang="sl-SI" sz="1800">
                <a:latin typeface="Footlight MT Light" panose="0204060206030A020304" pitchFamily="18" charset="0"/>
              </a:rPr>
              <a:t> 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208C41F-7727-4522-91D7-D922C074E4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5" y="4786322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9" name="Pravokotnik 5">
            <a:extLst>
              <a:ext uri="{FF2B5EF4-FFF2-40B4-BE49-F238E27FC236}">
                <a16:creationId xmlns:a16="http://schemas.microsoft.com/office/drawing/2014/main" id="{E3A12CD3-8567-43F2-B55F-BDE6007B4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929063"/>
            <a:ext cx="457200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>
                <a:latin typeface="Footlight MT Light" panose="0204060206030A020304" pitchFamily="18" charset="0"/>
              </a:rPr>
              <a:t>Na podeželju in v manjših mestih so nastale </a:t>
            </a:r>
          </a:p>
          <a:p>
            <a:r>
              <a:rPr lang="sl-SI" altLang="sl-SI">
                <a:latin typeface="Footlight MT Light" panose="0204060206030A020304" pitchFamily="18" charset="0"/>
              </a:rPr>
              <a:t>        znamenite baročne cerkve in graščine: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- Gornji grad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- Cerklje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- Komenda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- Tuhinj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- Nova Štifta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slov 1">
            <a:extLst>
              <a:ext uri="{FF2B5EF4-FFF2-40B4-BE49-F238E27FC236}">
                <a16:creationId xmlns:a16="http://schemas.microsoft.com/office/drawing/2014/main" id="{A961DBF8-15B7-495D-995C-035550265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9459" name="Ograda vsebine 2">
            <a:extLst>
              <a:ext uri="{FF2B5EF4-FFF2-40B4-BE49-F238E27FC236}">
                <a16:creationId xmlns:a16="http://schemas.microsoft.com/office/drawing/2014/main" id="{A10E2F1E-21D6-4A54-86E2-CAA705351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9460" name="Picture 2" descr="http://www.destinacije.com/Slike/Slovenija/GradevineiObjekti/Krizanke.JPG">
            <a:extLst>
              <a:ext uri="{FF2B5EF4-FFF2-40B4-BE49-F238E27FC236}">
                <a16:creationId xmlns:a16="http://schemas.microsoft.com/office/drawing/2014/main" id="{6F6392BA-F38D-4398-B7AA-5D4CBC12E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7688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http://www.travel-images.com/pht/slovenia64.jpg">
            <a:extLst>
              <a:ext uri="{FF2B5EF4-FFF2-40B4-BE49-F238E27FC236}">
                <a16:creationId xmlns:a16="http://schemas.microsoft.com/office/drawing/2014/main" id="{0FE54D3F-5C13-481D-B1A1-1D9DFAE1D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0"/>
            <a:ext cx="4821237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http://www.slovenia.info/pictures/town/GornjiGrad.jpg">
            <a:extLst>
              <a:ext uri="{FF2B5EF4-FFF2-40B4-BE49-F238E27FC236}">
                <a16:creationId xmlns:a16="http://schemas.microsoft.com/office/drawing/2014/main" id="{A877B3A1-BC16-4848-A393-BB0A25C0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3500438"/>
            <a:ext cx="5145087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" descr="http://services.dedi.si/DEDIServer/res/media/image/15353/MAXIMUM/490x1200?1285875230">
            <a:extLst>
              <a:ext uri="{FF2B5EF4-FFF2-40B4-BE49-F238E27FC236}">
                <a16:creationId xmlns:a16="http://schemas.microsoft.com/office/drawing/2014/main" id="{95E95A50-AC93-4EEF-8BCA-579DE4C58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1825"/>
            <a:ext cx="4357688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eamless floral background by Sanjar Kutlimuratov - Stock Vector">
            <a:extLst>
              <a:ext uri="{FF2B5EF4-FFF2-40B4-BE49-F238E27FC236}">
                <a16:creationId xmlns:a16="http://schemas.microsoft.com/office/drawing/2014/main" id="{29E9E7EA-F328-4E68-A435-2EA4DDCED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29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>
            <a:extLst>
              <a:ext uri="{FF2B5EF4-FFF2-40B4-BE49-F238E27FC236}">
                <a16:creationId xmlns:a16="http://schemas.microsoft.com/office/drawing/2014/main" id="{6283F736-2875-480C-AD7B-0F67B7C72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0"/>
            <a:ext cx="1785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B3AC26F4-53D9-4E84-9B15-4E0896DE614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9C591">
              <a:alpha val="31000"/>
            </a:srgbClr>
          </a:solidFill>
          <a:ln>
            <a:noFill/>
          </a:ln>
          <a:effectLst>
            <a:outerShdw dir="246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Footlight MT Light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Footlight MT Light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Footlight MT Light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Footlight MT Light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Footlight MT Light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Footlight MT Light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Footlight MT Light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Footlight MT Light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Footlight MT Light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Footlight MT Light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Footlight MT Light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Footlight MT Light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Footlight MT Light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Footlight MT Light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Footlight MT Light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Footlight MT Light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Footlight MT Light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dirty="0">
                <a:latin typeface="Footlight MT Light" pitchFamily="18" charset="0"/>
              </a:rPr>
              <a:t>                                                                                               </a:t>
            </a:r>
            <a:r>
              <a:rPr lang="sl-SI" b="1" dirty="0">
                <a:solidFill>
                  <a:schemeClr val="tx1"/>
                </a:solidFill>
                <a:latin typeface="Footlight MT Light" pitchFamily="18" charset="0"/>
              </a:rPr>
              <a:t>Robov vodnjak</a:t>
            </a: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05D6792B-F03E-45B3-BC0A-78E99B04E3C6}"/>
              </a:ext>
            </a:extLst>
          </p:cNvPr>
          <p:cNvSpPr/>
          <p:nvPr/>
        </p:nvSpPr>
        <p:spPr>
          <a:xfrm>
            <a:off x="357188" y="428625"/>
            <a:ext cx="7858125" cy="3786188"/>
          </a:xfrm>
          <a:prstGeom prst="rect">
            <a:avLst/>
          </a:prstGeom>
          <a:solidFill>
            <a:srgbClr val="FAD1A8">
              <a:alpha val="68000"/>
            </a:srgbClr>
          </a:solidFill>
          <a:ln>
            <a:noFill/>
          </a:ln>
          <a:effectLst>
            <a:outerShdw dir="246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rgbClr val="FFCC66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E7B2767-8E71-4C70-8AFA-58B831182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KIPARSTVO</a:t>
            </a:r>
          </a:p>
        </p:txBody>
      </p:sp>
      <p:sp>
        <p:nvSpPr>
          <p:cNvPr id="20487" name="Ograda vsebine 2">
            <a:extLst>
              <a:ext uri="{FF2B5EF4-FFF2-40B4-BE49-F238E27FC236}">
                <a16:creationId xmlns:a16="http://schemas.microsoft.com/office/drawing/2014/main" id="{3C941A32-6765-4E7B-868F-224B00C36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900363"/>
          </a:xfrm>
        </p:spPr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Jožef Mislej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Francesco Robba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 b="1">
                <a:latin typeface="Footlight MT Light" panose="0204060206030A020304" pitchFamily="18" charset="0"/>
              </a:rPr>
              <a:t>Postavljali so</a:t>
            </a:r>
            <a:r>
              <a:rPr lang="sl-SI" altLang="sl-SI" sz="1800">
                <a:latin typeface="Footlight MT Light" panose="0204060206030A020304" pitchFamily="18" charset="0"/>
              </a:rPr>
              <a:t>: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Javne spomenike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Vodnjake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Okrašene baročne oltarje</a:t>
            </a:r>
          </a:p>
        </p:txBody>
      </p:sp>
      <p:pic>
        <p:nvPicPr>
          <p:cNvPr id="4" name="il_fi" descr="http://www.pictureslovenia.com/media/img/pic/800/544/1629405266337521.jpg">
            <a:extLst>
              <a:ext uri="{FF2B5EF4-FFF2-40B4-BE49-F238E27FC236}">
                <a16:creationId xmlns:a16="http://schemas.microsoft.com/office/drawing/2014/main" id="{7813411C-8455-4251-A0D7-F0E1CC8C1F6D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3" y="2928938"/>
            <a:ext cx="3832225" cy="267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94F2E1B7-256D-4493-B0DA-C28432975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4572000"/>
            <a:ext cx="45815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Repeatable background by KAHAШEBCKAЯ ЮЛИЯ ПΕTPOBHA - Stock Photo">
            <a:extLst>
              <a:ext uri="{FF2B5EF4-FFF2-40B4-BE49-F238E27FC236}">
                <a16:creationId xmlns:a16="http://schemas.microsoft.com/office/drawing/2014/main" id="{EF050820-B17F-4384-8DAA-69F0BC66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8AEA84C-180F-401D-8C11-1A086E19C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457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Repeatable background by KAHAШEBCKAЯ ЮЛИЯ ПΕTPOBHA - Stock Photo">
            <a:extLst>
              <a:ext uri="{FF2B5EF4-FFF2-40B4-BE49-F238E27FC236}">
                <a16:creationId xmlns:a16="http://schemas.microsoft.com/office/drawing/2014/main" id="{DDCCC40F-5710-4FCF-98CF-52EC7BCEB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avokotnik 11">
            <a:extLst>
              <a:ext uri="{FF2B5EF4-FFF2-40B4-BE49-F238E27FC236}">
                <a16:creationId xmlns:a16="http://schemas.microsoft.com/office/drawing/2014/main" id="{A522604D-E179-471B-A5EC-439533B0172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29000"/>
            </a:schemeClr>
          </a:solidFill>
          <a:ln>
            <a:noFill/>
          </a:ln>
          <a:effectLst>
            <a:outerShdw dir="246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rgbClr val="FFCC66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A6753A0-769F-4144-B4FE-A55C40839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PROTIREFORMACIJA</a:t>
            </a:r>
            <a:endParaRPr lang="sl-SI" dirty="0"/>
          </a:p>
        </p:txBody>
      </p:sp>
      <p:sp>
        <p:nvSpPr>
          <p:cNvPr id="3080" name="Ograda vsebine 2">
            <a:extLst>
              <a:ext uri="{FF2B5EF4-FFF2-40B4-BE49-F238E27FC236}">
                <a16:creationId xmlns:a16="http://schemas.microsoft.com/office/drawing/2014/main" id="{54D79FC5-02DC-4170-9B45-B077F5FB6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7313"/>
            <a:ext cx="8229600" cy="5072062"/>
          </a:xfrm>
        </p:spPr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Notranja preureditev rimskokatoliške cerkve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Odgovor na reformacijo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16. in 17. stoletje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 b="1">
                <a:latin typeface="Footlight MT Light" panose="0204060206030A020304" pitchFamily="18" charset="0"/>
              </a:rPr>
              <a:t>Značilnosti</a:t>
            </a:r>
            <a:r>
              <a:rPr lang="sl-SI" altLang="sl-SI" sz="1800">
                <a:latin typeface="Footlight MT Light" panose="0204060206030A020304" pitchFamily="18" charset="0"/>
              </a:rPr>
              <a:t>: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Preganjali protestante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Protireformacija je zelo spremenila versko podobo Evrope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Razvile krščanske vere: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Katoličani (rimskokatoliška vera)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Pravoslavci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Protestanti (Lutherani, Kalvinisti...)</a:t>
            </a:r>
          </a:p>
          <a:p>
            <a:endParaRPr lang="sl-SI" altLang="sl-SI"/>
          </a:p>
        </p:txBody>
      </p:sp>
      <p:cxnSp>
        <p:nvCxnSpPr>
          <p:cNvPr id="14" name="Raven puščični konektor 13">
            <a:extLst>
              <a:ext uri="{FF2B5EF4-FFF2-40B4-BE49-F238E27FC236}">
                <a16:creationId xmlns:a16="http://schemas.microsoft.com/office/drawing/2014/main" id="{BB0A827A-312D-4149-AE2B-E62B84081977}"/>
              </a:ext>
            </a:extLst>
          </p:cNvPr>
          <p:cNvCxnSpPr/>
          <p:nvPr/>
        </p:nvCxnSpPr>
        <p:spPr>
          <a:xfrm rot="5400000">
            <a:off x="750888" y="4035425"/>
            <a:ext cx="642938" cy="1587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zupnija-vipava.si/wp-content/uploads/2011/03/Sveti-%C5%A0tefanVipava-Oton-Naglost-5.jpg">
            <a:extLst>
              <a:ext uri="{FF2B5EF4-FFF2-40B4-BE49-F238E27FC236}">
                <a16:creationId xmlns:a16="http://schemas.microsoft.com/office/drawing/2014/main" id="{268F7D39-A579-40AB-9ACD-D2EF3613E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3292C1F1-43A0-46AD-8B5B-6D544BB749CE}"/>
              </a:ext>
            </a:extLst>
          </p:cNvPr>
          <p:cNvSpPr/>
          <p:nvPr/>
        </p:nvSpPr>
        <p:spPr>
          <a:xfrm>
            <a:off x="357188" y="428625"/>
            <a:ext cx="8358187" cy="5715000"/>
          </a:xfrm>
          <a:prstGeom prst="rect">
            <a:avLst/>
          </a:prstGeom>
          <a:solidFill>
            <a:srgbClr val="FAD1A8">
              <a:alpha val="68000"/>
            </a:srgbClr>
          </a:solidFill>
          <a:ln>
            <a:noFill/>
          </a:ln>
          <a:effectLst>
            <a:outerShdw dir="246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rgbClr val="FFCC66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5DD0E8-BB78-4197-8D28-F02264D03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BAROČNO SLIKARSTVO</a:t>
            </a:r>
          </a:p>
        </p:txBody>
      </p:sp>
      <p:sp>
        <p:nvSpPr>
          <p:cNvPr id="21509" name="Ograda vsebine 2">
            <a:extLst>
              <a:ext uri="{FF2B5EF4-FFF2-40B4-BE49-F238E27FC236}">
                <a16:creationId xmlns:a16="http://schemas.microsoft.com/office/drawing/2014/main" id="{263A0A16-C465-4238-A63F-4000FD7C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Najbolj razživel v slikarstvu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 Slikarji so polnili platna, strope, stene in modne stenske preproge s slikovitimi, razgibanimi, čustvenimi prizori, kjer so mojstrsko upodabljali prostor, svetlobo in senco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Pri nas se je večina baročnih spomenikov ohranila na podeželju in cerkvah</a:t>
            </a:r>
          </a:p>
          <a:p>
            <a:endParaRPr lang="sl-SI" altLang="sl-SI" sz="1800" b="1">
              <a:latin typeface="Footlight MT Light" panose="0204060206030A020304" pitchFamily="18" charset="0"/>
            </a:endParaRPr>
          </a:p>
          <a:p>
            <a:r>
              <a:rPr lang="sl-SI" altLang="sl-SI" sz="1800" b="1">
                <a:latin typeface="Footlight MT Light" panose="0204060206030A020304" pitchFamily="18" charset="0"/>
              </a:rPr>
              <a:t>Oljno slikarstvo:</a:t>
            </a:r>
            <a:endParaRPr lang="sl-SI" altLang="sl-SI" sz="1800">
              <a:latin typeface="Footlight MT Light" panose="0204060206030A020304" pitchFamily="18" charset="0"/>
            </a:endParaRP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Podobe plemičev, meščanov, preprostih ljudi, svetnikov, mučencev, posvetnih erotičnih prizorov</a:t>
            </a:r>
          </a:p>
          <a:p>
            <a:endParaRPr lang="sl-SI" altLang="sl-SI" sz="1800" b="1">
              <a:latin typeface="Footlight MT Light" panose="0204060206030A020304" pitchFamily="18" charset="0"/>
            </a:endParaRPr>
          </a:p>
          <a:p>
            <a:r>
              <a:rPr lang="sl-SI" altLang="sl-SI" sz="1800" b="1">
                <a:latin typeface="Footlight MT Light" panose="0204060206030A020304" pitchFamily="18" charset="0"/>
              </a:rPr>
              <a:t>Najpomembnejši  slikarji domačega rodu:</a:t>
            </a:r>
            <a:endParaRPr lang="sl-SI" altLang="sl-SI" sz="1800">
              <a:latin typeface="Footlight MT Light" panose="0204060206030A020304" pitchFamily="18" charset="0"/>
            </a:endParaRP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Valentin Metzinger                      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Franc Jelovšek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Fortunat Bergant</a:t>
            </a:r>
          </a:p>
        </p:txBody>
      </p:sp>
      <p:pic>
        <p:nvPicPr>
          <p:cNvPr id="51204" name="Picture 4" descr="http://barok.weebly.com/uploads/3/1/2/4/3124570/5297899.jpg">
            <a:extLst>
              <a:ext uri="{FF2B5EF4-FFF2-40B4-BE49-F238E27FC236}">
                <a16:creationId xmlns:a16="http://schemas.microsoft.com/office/drawing/2014/main" id="{AF82CC86-106A-480A-AF8A-2C6F23590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4143380"/>
            <a:ext cx="1924050" cy="2095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slov 1">
            <a:extLst>
              <a:ext uri="{FF2B5EF4-FFF2-40B4-BE49-F238E27FC236}">
                <a16:creationId xmlns:a16="http://schemas.microsoft.com/office/drawing/2014/main" id="{113FEA0B-B9CE-49DD-AF50-627A3DBB9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22531" name="Ograda vsebine 2">
            <a:extLst>
              <a:ext uri="{FF2B5EF4-FFF2-40B4-BE49-F238E27FC236}">
                <a16:creationId xmlns:a16="http://schemas.microsoft.com/office/drawing/2014/main" id="{212D26CC-EA46-446E-A4B1-3634C144B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22532" name="Picture 2" descr="http://www.casnik.si/wp-content/uploads/2011/04/metzinger-247x300.jpg">
            <a:extLst>
              <a:ext uri="{FF2B5EF4-FFF2-40B4-BE49-F238E27FC236}">
                <a16:creationId xmlns:a16="http://schemas.microsoft.com/office/drawing/2014/main" id="{834ACF6F-34AB-4EC5-A380-287411ECC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46363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https://museums.blob.core.windows.net/data/Documents/AUTHORS/201012262236297947_fortunat-bergant_max_310_q100.jpg">
            <a:extLst>
              <a:ext uri="{FF2B5EF4-FFF2-40B4-BE49-F238E27FC236}">
                <a16:creationId xmlns:a16="http://schemas.microsoft.com/office/drawing/2014/main" id="{5E2869B3-9C4B-470F-861E-CD32D67DC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071813"/>
            <a:ext cx="2732087" cy="3640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zupnija-vipava.si/wp-content/uploads/2011/03/Sveti-%C5%A0tefanVipava-Oton-Naglost-5.jpg">
            <a:extLst>
              <a:ext uri="{FF2B5EF4-FFF2-40B4-BE49-F238E27FC236}">
                <a16:creationId xmlns:a16="http://schemas.microsoft.com/office/drawing/2014/main" id="{C3747714-7C68-4B03-A402-AD0760544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1107" y="0"/>
            <a:ext cx="5912893" cy="4429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" descr="C:\Users\Sergio\AppData\Local\Microsoft\Windows\Temporary Internet Files\Content.IE5\8PT1WF91\MP900422452[1].jpg">
            <a:extLst>
              <a:ext uri="{FF2B5EF4-FFF2-40B4-BE49-F238E27FC236}">
                <a16:creationId xmlns:a16="http://schemas.microsoft.com/office/drawing/2014/main" id="{06DF0B69-7CAF-4EC8-8572-80F6B463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B1A65270-8E4E-4505-A561-312505D487F4}"/>
              </a:ext>
            </a:extLst>
          </p:cNvPr>
          <p:cNvSpPr/>
          <p:nvPr/>
        </p:nvSpPr>
        <p:spPr>
          <a:xfrm>
            <a:off x="428625" y="285750"/>
            <a:ext cx="8215313" cy="4786313"/>
          </a:xfrm>
          <a:prstGeom prst="rect">
            <a:avLst/>
          </a:prstGeom>
          <a:solidFill>
            <a:srgbClr val="E7A219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8F2D9ED-3243-400B-A923-F8B5662A1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BAROČNA KNJIŽEVNOST</a:t>
            </a:r>
          </a:p>
        </p:txBody>
      </p:sp>
      <p:sp>
        <p:nvSpPr>
          <p:cNvPr id="23557" name="Ograda vsebine 2">
            <a:extLst>
              <a:ext uri="{FF2B5EF4-FFF2-40B4-BE49-F238E27FC236}">
                <a16:creationId xmlns:a16="http://schemas.microsoft.com/office/drawing/2014/main" id="{CE4CFFE9-431B-4C89-B24C-9FDE242F0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5286375"/>
          </a:xfrm>
        </p:spPr>
        <p:txBody>
          <a:bodyPr/>
          <a:lstStyle/>
          <a:p>
            <a:r>
              <a:rPr lang="sl-SI" altLang="sl-SI" sz="1800"/>
              <a:t>Za vsa književna dela druge polovice  16. in 17. stoletja se v širšem pomenu uporablja izraz BAROČNA KNJIŽEVNOST </a:t>
            </a:r>
          </a:p>
          <a:p>
            <a:r>
              <a:rPr lang="sl-SI" altLang="sl-SI" sz="1800" b="1"/>
              <a:t>Teme</a:t>
            </a:r>
            <a:r>
              <a:rPr lang="sl-SI" altLang="sl-SI" sz="1800"/>
              <a:t>: nasprotja med telesnostjo in duhom, razumom, uživanjem in minljivostjo življenja</a:t>
            </a:r>
          </a:p>
          <a:p>
            <a:r>
              <a:rPr lang="sl-SI" altLang="sl-SI" sz="1800"/>
              <a:t>Primeri iz biblije, zgodovine, anekdot, pravljic, novel in basni, zlasti pa iz legend o svetnikih in mučencih.</a:t>
            </a:r>
          </a:p>
          <a:p>
            <a:r>
              <a:rPr lang="sl-SI" altLang="sl-SI" sz="1800" b="1"/>
              <a:t>Značilnosti</a:t>
            </a:r>
            <a:r>
              <a:rPr lang="sl-SI" altLang="sl-SI" sz="1800"/>
              <a:t>:</a:t>
            </a:r>
          </a:p>
          <a:p>
            <a:pPr lvl="1"/>
            <a:r>
              <a:rPr lang="sl-SI" altLang="sl-SI" sz="1800"/>
              <a:t>Jezik je izumetičen in preobložen</a:t>
            </a:r>
          </a:p>
          <a:p>
            <a:pPr lvl="1"/>
            <a:r>
              <a:rPr lang="sl-SI" altLang="sl-SI" sz="1800"/>
              <a:t>Nejasni besedni pomeni</a:t>
            </a:r>
          </a:p>
          <a:p>
            <a:pPr lvl="1"/>
            <a:r>
              <a:rPr lang="sl-SI" altLang="sl-SI" sz="1800"/>
              <a:t>Zapletene prispodobe</a:t>
            </a:r>
          </a:p>
          <a:p>
            <a:pPr lvl="1"/>
            <a:r>
              <a:rPr lang="sl-SI" altLang="sl-SI" sz="1800"/>
              <a:t>Nenavadne besedne zveze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2" descr="C:\Users\Sergio\AppData\Local\Microsoft\Windows\Temporary Internet Files\Content.IE5\8PT1WF91\MP900399573[1].jpg">
            <a:extLst>
              <a:ext uri="{FF2B5EF4-FFF2-40B4-BE49-F238E27FC236}">
                <a16:creationId xmlns:a16="http://schemas.microsoft.com/office/drawing/2014/main" id="{0978FF56-EACD-4414-A186-CFF0C1465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8CC68E9C-C939-4148-B3F9-15E1D410D11F}"/>
              </a:ext>
            </a:extLst>
          </p:cNvPr>
          <p:cNvSpPr/>
          <p:nvPr/>
        </p:nvSpPr>
        <p:spPr>
          <a:xfrm>
            <a:off x="500063" y="714375"/>
            <a:ext cx="8072437" cy="5214938"/>
          </a:xfrm>
          <a:prstGeom prst="rect">
            <a:avLst/>
          </a:prstGeom>
          <a:solidFill>
            <a:srgbClr val="FFC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43411CC-DE91-4D47-B38C-2EF42D447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686800" y="274638"/>
            <a:ext cx="46038" cy="460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24581" name="Ograda vsebine 2">
            <a:extLst>
              <a:ext uri="{FF2B5EF4-FFF2-40B4-BE49-F238E27FC236}">
                <a16:creationId xmlns:a16="http://schemas.microsoft.com/office/drawing/2014/main" id="{7649532B-8206-43AE-AE02-A7A39DDAE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785813"/>
            <a:ext cx="8229600" cy="5697537"/>
          </a:xfrm>
        </p:spPr>
        <p:txBody>
          <a:bodyPr/>
          <a:lstStyle/>
          <a:p>
            <a:r>
              <a:rPr lang="sl-SI" altLang="sl-SI" sz="1800" b="1">
                <a:latin typeface="Footlight MT Light" panose="0204060206030A020304" pitchFamily="18" charset="0"/>
              </a:rPr>
              <a:t>Glavne literalne zvrsti:</a:t>
            </a:r>
            <a:endParaRPr lang="sl-SI" altLang="sl-SI" sz="1800">
              <a:latin typeface="Footlight MT Light" panose="0204060206030A020304" pitchFamily="18" charset="0"/>
            </a:endParaRP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Lirske poezije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Novele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Romani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Epi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Tragedije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Komedije</a:t>
            </a:r>
          </a:p>
          <a:p>
            <a:pPr lvl="1"/>
            <a:endParaRPr lang="sl-SI" altLang="sl-SI" sz="1800">
              <a:latin typeface="Footlight MT Light" panose="0204060206030A020304" pitchFamily="18" charset="0"/>
            </a:endParaRPr>
          </a:p>
          <a:p>
            <a:pPr lvl="1"/>
            <a:endParaRPr lang="sl-SI" altLang="sl-SI" sz="1800">
              <a:latin typeface="Footlight MT Light" panose="0204060206030A020304" pitchFamily="18" charset="0"/>
            </a:endParaRPr>
          </a:p>
          <a:p>
            <a:pPr lvl="1"/>
            <a:endParaRPr lang="sl-SI" altLang="sl-SI" sz="1800">
              <a:latin typeface="Footlight MT Light" panose="0204060206030A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 b="1">
                <a:latin typeface="Footlight MT Light" panose="0204060206030A020304" pitchFamily="18" charset="0"/>
              </a:rPr>
              <a:t>Glavne smeri slovenske baročne književnosti</a:t>
            </a:r>
            <a:r>
              <a:rPr lang="sl-SI" altLang="sl-SI" sz="1800">
                <a:latin typeface="Footlight MT Light" panose="0204060206030A020304" pitchFamily="18" charset="0"/>
              </a:rPr>
              <a:t>: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Cerkveno slovstvo za duhovnike (napisali duhovniki in menihi)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Versko slovstvo za ljudstvo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Ljudsko slovstvo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sl-SI" altLang="sl-SI" sz="1800">
                <a:latin typeface="Footlight MT Light" panose="0204060206030A020304" pitchFamily="18" charset="0"/>
              </a:rPr>
              <a:t> </a:t>
            </a:r>
          </a:p>
          <a:p>
            <a:endParaRPr lang="sl-SI" altLang="sl-SI" sz="2400">
              <a:latin typeface="Footlight MT Light" panose="0204060206030A020304" pitchFamily="18" charset="0"/>
            </a:endParaRPr>
          </a:p>
        </p:txBody>
      </p:sp>
      <p:sp>
        <p:nvSpPr>
          <p:cNvPr id="24582" name="Pravokotnik 3">
            <a:extLst>
              <a:ext uri="{FF2B5EF4-FFF2-40B4-BE49-F238E27FC236}">
                <a16:creationId xmlns:a16="http://schemas.microsoft.com/office/drawing/2014/main" id="{DAB1DC52-9098-4043-88D0-8B6C56CAF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938" y="785813"/>
            <a:ext cx="4572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b="1">
                <a:latin typeface="Footlight MT Light" panose="0204060206030A020304" pitchFamily="18" charset="0"/>
              </a:rPr>
              <a:t>Zvrsti in slog:</a:t>
            </a:r>
          </a:p>
          <a:p>
            <a:pPr lvl="1"/>
            <a:r>
              <a:rPr lang="sl-SI" altLang="sl-SI">
                <a:latin typeface="Footlight MT Light" panose="0204060206030A020304" pitchFamily="18" charset="0"/>
              </a:rPr>
              <a:t>- Predvsem cerkvene in verske zvrsti</a:t>
            </a:r>
          </a:p>
          <a:p>
            <a:pPr lvl="1"/>
            <a:r>
              <a:rPr lang="sl-SI" altLang="sl-SI">
                <a:latin typeface="Footlight MT Light" panose="0204060206030A020304" pitchFamily="18" charset="0"/>
              </a:rPr>
              <a:t>- Molitveniki</a:t>
            </a:r>
          </a:p>
          <a:p>
            <a:pPr lvl="1"/>
            <a:r>
              <a:rPr lang="sl-SI" altLang="sl-SI">
                <a:latin typeface="Footlight MT Light" panose="0204060206030A020304" pitchFamily="18" charset="0"/>
              </a:rPr>
              <a:t>- Prevodi verskih meditacij</a:t>
            </a:r>
          </a:p>
          <a:p>
            <a:pPr lvl="1"/>
            <a:r>
              <a:rPr lang="sl-SI" altLang="sl-SI">
                <a:latin typeface="Footlight MT Light" panose="0204060206030A020304" pitchFamily="18" charset="0"/>
              </a:rPr>
              <a:t>- Verska premišljevanja</a:t>
            </a:r>
          </a:p>
          <a:p>
            <a:pPr lvl="1"/>
            <a:r>
              <a:rPr lang="sl-SI" altLang="sl-SI">
                <a:latin typeface="Footlight MT Light" panose="0204060206030A020304" pitchFamily="18" charset="0"/>
              </a:rPr>
              <a:t>- Pridige</a:t>
            </a:r>
          </a:p>
          <a:p>
            <a:pPr lvl="1"/>
            <a:r>
              <a:rPr lang="sl-SI" altLang="sl-SI">
                <a:latin typeface="Footlight MT Light" panose="0204060206030A020304" pitchFamily="18" charset="0"/>
              </a:rPr>
              <a:t>-Verske igre</a:t>
            </a:r>
          </a:p>
          <a:p>
            <a:pPr lvl="1"/>
            <a:r>
              <a:rPr lang="sl-SI" altLang="sl-SI">
                <a:latin typeface="Footlight MT Light" panose="0204060206030A020304" pitchFamily="18" charset="0"/>
              </a:rPr>
              <a:t>- Katekizmi</a:t>
            </a:r>
          </a:p>
          <a:p>
            <a:pPr lvl="1"/>
            <a:r>
              <a:rPr lang="sl-SI" altLang="sl-SI">
                <a:latin typeface="Footlight MT Light" panose="0204060206030A020304" pitchFamily="18" charset="0"/>
              </a:rPr>
              <a:t>- Prevodi sv. pisma</a:t>
            </a:r>
          </a:p>
          <a:p>
            <a:pPr lvl="1"/>
            <a:r>
              <a:rPr lang="sl-SI" altLang="sl-SI">
                <a:latin typeface="Footlight MT Light" panose="0204060206030A020304" pitchFamily="18" charset="0"/>
              </a:rPr>
              <a:t>- Uvodi, slovnica in slovar</a:t>
            </a:r>
          </a:p>
          <a:p>
            <a:pPr lvl="1"/>
            <a:r>
              <a:rPr lang="sl-SI" altLang="sl-SI">
                <a:latin typeface="Footlight MT Light" panose="0204060206030A020304" pitchFamily="18" charset="0"/>
              </a:rPr>
              <a:t>- Cerkvene pesmi za petje v cerkvi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img.rtvslo.si/_up/drown/photos/2011/03/07/33133_dsc_0078_nef_big.jpg">
            <a:extLst>
              <a:ext uri="{FF2B5EF4-FFF2-40B4-BE49-F238E27FC236}">
                <a16:creationId xmlns:a16="http://schemas.microsoft.com/office/drawing/2014/main" id="{B8D33ED9-E682-4B18-8F46-9C574DCA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D4D08D0D-91EF-48C0-9E75-FFFEA5D46FF8}"/>
              </a:ext>
            </a:extLst>
          </p:cNvPr>
          <p:cNvSpPr/>
          <p:nvPr/>
        </p:nvSpPr>
        <p:spPr>
          <a:xfrm>
            <a:off x="428625" y="357188"/>
            <a:ext cx="8072438" cy="6215062"/>
          </a:xfrm>
          <a:prstGeom prst="rect">
            <a:avLst/>
          </a:prstGeom>
          <a:solidFill>
            <a:srgbClr val="FFC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5CCD881-490B-43D9-A848-20272572E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14287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SLOVENSKI PISCI IN DELA</a:t>
            </a:r>
          </a:p>
        </p:txBody>
      </p:sp>
      <p:sp>
        <p:nvSpPr>
          <p:cNvPr id="25605" name="Ograda vsebine 2">
            <a:extLst>
              <a:ext uri="{FF2B5EF4-FFF2-40B4-BE49-F238E27FC236}">
                <a16:creationId xmlns:a16="http://schemas.microsoft.com/office/drawing/2014/main" id="{0DB99EF4-7F1D-4298-B37C-939668233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143000"/>
            <a:ext cx="8229600" cy="4625975"/>
          </a:xfrm>
        </p:spPr>
        <p:txBody>
          <a:bodyPr/>
          <a:lstStyle/>
          <a:p>
            <a:r>
              <a:rPr lang="sl-SI" altLang="sl-SI" sz="1800" b="1">
                <a:latin typeface="Footlight MT Light" panose="0204060206030A020304" pitchFamily="18" charset="0"/>
              </a:rPr>
              <a:t>MATIJA KASTELEC 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Zbirke molitev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Katekizem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Verska premišljevanja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 b="1">
                <a:latin typeface="Footlight MT Light" panose="0204060206030A020304" pitchFamily="18" charset="0"/>
              </a:rPr>
              <a:t>JANEZ SVETOKRIŠKI </a:t>
            </a:r>
            <a:endParaRPr lang="sl-SI" altLang="sl-SI" sz="1800">
              <a:latin typeface="Footlight MT Light" panose="0204060206030A020304" pitchFamily="18" charset="0"/>
            </a:endParaRP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Svoje dela je izdal v petih knjigah pod naslovom Sveti priročnik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Zbirka vsebuje pridige za nedelje, praznike in za izredne priložnosti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 b="1">
                <a:latin typeface="Footlight MT Light" panose="0204060206030A020304" pitchFamily="18" charset="0"/>
              </a:rPr>
              <a:t>OČE ROGELI IN JERNEJ BASAL 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Pridige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 b="1">
                <a:latin typeface="Footlight MT Light" panose="0204060206030A020304" pitchFamily="18" charset="0"/>
              </a:rPr>
              <a:t>OČE HIPOLIT</a:t>
            </a:r>
            <a:r>
              <a:rPr lang="sl-SI" altLang="sl-SI" sz="1800">
                <a:latin typeface="Footlight MT Light" panose="0204060206030A020304" pitchFamily="18" charset="0"/>
              </a:rPr>
              <a:t> 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Izdal novo izdajo Bohoričičeve slovnice in Evangelija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Prevod Tomaža Kemčana - Hoja za Kristusom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3 slovarje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Pesmarice, ljudske in lirske pesmi.</a:t>
            </a:r>
          </a:p>
          <a:p>
            <a:endParaRPr lang="sl-SI" altLang="sl-SI" sz="1600">
              <a:latin typeface="Footlight MT Light" panose="0204060206030A020304" pitchFamily="18" charset="0"/>
            </a:endParaRPr>
          </a:p>
        </p:txBody>
      </p:sp>
      <p:pic>
        <p:nvPicPr>
          <p:cNvPr id="48132" name="Picture 4" descr="http://164.8.8.9/~riko/dijaki09/splet_kosi/barok4.jpg">
            <a:extLst>
              <a:ext uri="{FF2B5EF4-FFF2-40B4-BE49-F238E27FC236}">
                <a16:creationId xmlns:a16="http://schemas.microsoft.com/office/drawing/2014/main" id="{DD635158-E342-4FA2-A668-992E7B64F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4857760"/>
            <a:ext cx="2381250" cy="159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DEB8393F-D466-4196-B50B-23255F441C8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pic>
        <p:nvPicPr>
          <p:cNvPr id="26627" name="Picture 4" descr="http://zlataleta.com/wp-content/uploads/2010/12/slava-vojvodine-kranjske-570x300.jpg">
            <a:extLst>
              <a:ext uri="{FF2B5EF4-FFF2-40B4-BE49-F238E27FC236}">
                <a16:creationId xmlns:a16="http://schemas.microsoft.com/office/drawing/2014/main" id="{528B1F61-8276-41D5-8CC4-0C9281142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605155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1D6BC56-5CB4-423B-B5AE-4297CDAD1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 flipV="1">
            <a:off x="8686800" y="214313"/>
            <a:ext cx="314325" cy="603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26629" name="Ograda vsebine 2">
            <a:extLst>
              <a:ext uri="{FF2B5EF4-FFF2-40B4-BE49-F238E27FC236}">
                <a16:creationId xmlns:a16="http://schemas.microsoft.com/office/drawing/2014/main" id="{A1629DCB-2E95-4CD8-B7DE-20EC64E71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642938"/>
            <a:ext cx="8258175" cy="5697537"/>
          </a:xfrm>
        </p:spPr>
        <p:txBody>
          <a:bodyPr/>
          <a:lstStyle/>
          <a:p>
            <a:r>
              <a:rPr lang="sl-SI" altLang="sl-SI" sz="1800" b="1">
                <a:latin typeface="Footlight MT Light" panose="0204060206030A020304" pitchFamily="18" charset="0"/>
              </a:rPr>
              <a:t>Janez Vajkard Valvasor</a:t>
            </a:r>
            <a:r>
              <a:rPr lang="sl-SI" altLang="sl-SI" sz="1800">
                <a:latin typeface="Footlight MT Light" panose="0204060206030A020304" pitchFamily="18" charset="0"/>
              </a:rPr>
              <a:t> </a:t>
            </a:r>
            <a:r>
              <a:rPr lang="sl-SI" altLang="sl-SI" sz="1800">
                <a:latin typeface="Footlight MT Light" panose="0204060206030A020304" pitchFamily="18" charset="0"/>
                <a:sym typeface="Wingdings" panose="05000000000000000000" pitchFamily="2" charset="2"/>
              </a:rPr>
              <a:t></a:t>
            </a:r>
            <a:r>
              <a:rPr lang="sl-SI" altLang="sl-SI" sz="1800">
                <a:latin typeface="Footlight MT Light" panose="0204060206030A020304" pitchFamily="18" charset="0"/>
              </a:rPr>
              <a:t> kranjski plemič, član Kraljeve družbe</a:t>
            </a:r>
          </a:p>
          <a:p>
            <a:r>
              <a:rPr lang="sl-SI" altLang="sl-SI" sz="1800" b="1">
                <a:latin typeface="Footlight MT Light" panose="0204060206030A020304" pitchFamily="18" charset="0"/>
              </a:rPr>
              <a:t>Slava vojvodine Kranjske </a:t>
            </a:r>
            <a:r>
              <a:rPr lang="sl-SI" altLang="sl-SI" sz="1800">
                <a:latin typeface="Footlight MT Light" panose="0204060206030A020304" pitchFamily="18" charset="0"/>
              </a:rPr>
              <a:t>je knjiga, napisana v nemškem jeziku,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1800">
                <a:latin typeface="Footlight MT Light" panose="0204060206030A020304" pitchFamily="18" charset="0"/>
              </a:rPr>
              <a:t>      s katero je želel predstavitvi svojo domovino tujcem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Predstavlja vrh njegovega dela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S sodelavci je zbral podatke, ki so danes neprecenljivi vir za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1800">
                <a:latin typeface="Footlight MT Light" panose="0204060206030A020304" pitchFamily="18" charset="0"/>
              </a:rPr>
              <a:t>      prikaz življenja Slovenije ob koncu 17. stoletja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Zelo obsežna knjiga, saj zajema 15 poglavij in ima 3532 strani.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1800">
                <a:latin typeface="Footlight MT Light" panose="0204060206030A020304" pitchFamily="18" charset="0"/>
              </a:rPr>
              <a:t>      Opremljena je s 528 grafikami, ki jih je risal sam Valvasor. Bil je pravi mojster risanja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992A7DD-D8C0-4B9F-9F51-481A9E6B94E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40" y="0"/>
            <a:ext cx="2071702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1" name="Picture 6" descr="http://search.theeuropeanlibrary.org/images/expothumbs/93670/a85101cc01b5fe5ec417fe21ece72bc3.jpg">
            <a:extLst>
              <a:ext uri="{FF2B5EF4-FFF2-40B4-BE49-F238E27FC236}">
                <a16:creationId xmlns:a16="http://schemas.microsoft.com/office/drawing/2014/main" id="{C3ADC0AF-1965-4369-AA57-125B64292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676775"/>
            <a:ext cx="3071812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" descr="http://www-personal.umich.edu/~jbourj/photogallery/photo00000042/valvasor1.jpg">
            <a:extLst>
              <a:ext uri="{FF2B5EF4-FFF2-40B4-BE49-F238E27FC236}">
                <a16:creationId xmlns:a16="http://schemas.microsoft.com/office/drawing/2014/main" id="{62B4EA6F-A5F4-46ED-985C-5B99E2826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357563"/>
            <a:ext cx="35242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6C39E1DB-E048-4A8C-9BF6-715B9E18B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4276725"/>
            <a:ext cx="45815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845DDB6E-2D1E-4BA6-9C46-E4258477D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6725"/>
            <a:ext cx="45815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 descr="Repeatable background by KAHAШEBCKAЯ ЮЛИЯ ПΕTPOBHA - Stock Photo">
            <a:extLst>
              <a:ext uri="{FF2B5EF4-FFF2-40B4-BE49-F238E27FC236}">
                <a16:creationId xmlns:a16="http://schemas.microsoft.com/office/drawing/2014/main" id="{98BA2804-AFA3-4491-81C8-F712CDEDF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 descr="Repeatable background by KAHAШEBCKAЯ ЮЛИЯ ПΕTPOBHA - Stock Photo">
            <a:extLst>
              <a:ext uri="{FF2B5EF4-FFF2-40B4-BE49-F238E27FC236}">
                <a16:creationId xmlns:a16="http://schemas.microsoft.com/office/drawing/2014/main" id="{B75E2810-89E2-46F1-8FA2-D83E93066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0237792-9A8E-47BD-ABEF-2ECD89F65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         ROKOKO</a:t>
            </a:r>
            <a:r>
              <a:rPr lang="sl-SI" dirty="0"/>
              <a:t> </a:t>
            </a: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(1720-1760)</a:t>
            </a:r>
          </a:p>
        </p:txBody>
      </p:sp>
      <p:sp>
        <p:nvSpPr>
          <p:cNvPr id="27655" name="Ograda vsebine 2">
            <a:extLst>
              <a:ext uri="{FF2B5EF4-FFF2-40B4-BE49-F238E27FC236}">
                <a16:creationId xmlns:a16="http://schemas.microsoft.com/office/drawing/2014/main" id="{800E71B7-5481-47DD-91E0-D54F09050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357313"/>
            <a:ext cx="8229600" cy="4525962"/>
          </a:xfrm>
        </p:spPr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V začetku 18. stoletja je postal priljubljen nov okrasni motiv, ki je s svojimi lahkotnimi in zavitimi oblikami posnemal kapnike, školjke in okamnine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Ta slog se je hitro širil po vsej Evropi, Španiji in Portugalski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Beseda rokoko je francoska in pomeni </a:t>
            </a:r>
            <a:r>
              <a:rPr lang="sl-SI" altLang="sl-SI" sz="1800" i="1">
                <a:latin typeface="Footlight MT Light" panose="0204060206030A020304" pitchFamily="18" charset="0"/>
              </a:rPr>
              <a:t>kup kamenčkov</a:t>
            </a:r>
          </a:p>
          <a:p>
            <a:pPr>
              <a:buFont typeface="Arial" panose="020B0604020202020204" pitchFamily="34" charset="0"/>
              <a:buNone/>
            </a:pPr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 b="1">
                <a:latin typeface="Footlight MT Light" panose="0204060206030A020304" pitchFamily="18" charset="0"/>
              </a:rPr>
              <a:t>Značilnosti</a:t>
            </a:r>
            <a:r>
              <a:rPr lang="sl-SI" altLang="sl-SI" sz="1800">
                <a:latin typeface="Footlight MT Light" panose="0204060206030A020304" pitchFamily="18" charset="0"/>
              </a:rPr>
              <a:t>: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Lahkotnost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Umiritev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Ljubkost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Okraski v školjkasti obliki, zelo natančna umetnost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V nekaterih delih Evrope bolj priljubljen kot barok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http://blogs.law.harvard.edu/loebmusic/files/2012/04/Mus627.2.542.jpg">
            <a:extLst>
              <a:ext uri="{FF2B5EF4-FFF2-40B4-BE49-F238E27FC236}">
                <a16:creationId xmlns:a16="http://schemas.microsoft.com/office/drawing/2014/main" id="{142FA3E4-618E-49B3-9981-0425B2AD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E65209AF-E777-469E-8CB9-6D8FF955DFE2}"/>
              </a:ext>
            </a:extLst>
          </p:cNvPr>
          <p:cNvSpPr/>
          <p:nvPr/>
        </p:nvSpPr>
        <p:spPr>
          <a:xfrm>
            <a:off x="428625" y="357188"/>
            <a:ext cx="8072438" cy="2786062"/>
          </a:xfrm>
          <a:prstGeom prst="rect">
            <a:avLst/>
          </a:prstGeom>
          <a:solidFill>
            <a:srgbClr val="FCE39C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623C594-E3A8-447A-97BB-E75B42417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GLASBA</a:t>
            </a:r>
          </a:p>
        </p:txBody>
      </p:sp>
      <p:sp>
        <p:nvSpPr>
          <p:cNvPr id="28677" name="Ograda vsebine 2">
            <a:extLst>
              <a:ext uri="{FF2B5EF4-FFF2-40B4-BE49-F238E27FC236}">
                <a16:creationId xmlns:a16="http://schemas.microsoft.com/office/drawing/2014/main" id="{5F67AEBE-0AE5-415A-A844-9D62BE0E1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Veliko število trilčkov in prehodna dinamika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1800">
                <a:latin typeface="Footlight MT Light" panose="0204060206030A020304" pitchFamily="18" charset="0"/>
              </a:rPr>
              <a:t>      (nenadni prehodi iz tihega v glasno in obratno)</a:t>
            </a:r>
          </a:p>
          <a:p>
            <a:pPr>
              <a:buFont typeface="Arial" panose="020B0604020202020204" pitchFamily="34" charset="0"/>
              <a:buNone/>
            </a:pPr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Najbolj znan in cenjen skladatelj </a:t>
            </a:r>
            <a:r>
              <a:rPr lang="sl-SI" altLang="sl-SI" sz="1800">
                <a:latin typeface="Footlight MT Light" panose="0204060206030A020304" pitchFamily="18" charset="0"/>
                <a:sym typeface="Wingdings" panose="05000000000000000000" pitchFamily="2" charset="2"/>
              </a:rPr>
              <a:t> </a:t>
            </a:r>
            <a:r>
              <a:rPr lang="sl-SI" altLang="sl-SI" sz="1800">
                <a:latin typeface="Footlight MT Light" panose="0204060206030A020304" pitchFamily="18" charset="0"/>
              </a:rPr>
              <a:t>Carl Philipp Emanuel Bach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endParaRPr lang="sl-SI" altLang="sl-SI" sz="1800">
              <a:latin typeface="Footlight MT Light" panose="0204060206030A020304" pitchFamily="18" charset="0"/>
            </a:endParaRPr>
          </a:p>
        </p:txBody>
      </p:sp>
      <p:pic>
        <p:nvPicPr>
          <p:cNvPr id="28678" name="Picture 2" descr="http://www.naxos.com/SharedFiles/Images/Composers/Pictures/17646-1.jpg">
            <a:extLst>
              <a:ext uri="{FF2B5EF4-FFF2-40B4-BE49-F238E27FC236}">
                <a16:creationId xmlns:a16="http://schemas.microsoft.com/office/drawing/2014/main" id="{2D968D8D-7A32-499F-B8A9-9E0729C4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136900"/>
            <a:ext cx="2627312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http://www.arkitekt-raadgivning.dk/FOTOS-rokoko/Riddersal_stor.jpg">
            <a:extLst>
              <a:ext uri="{FF2B5EF4-FFF2-40B4-BE49-F238E27FC236}">
                <a16:creationId xmlns:a16="http://schemas.microsoft.com/office/drawing/2014/main" id="{E793890C-75FE-46EC-A98E-7BA95EC6F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C017EFFE-E5B6-464D-B723-04F5AF8DC6ED}"/>
              </a:ext>
            </a:extLst>
          </p:cNvPr>
          <p:cNvSpPr/>
          <p:nvPr/>
        </p:nvSpPr>
        <p:spPr>
          <a:xfrm>
            <a:off x="500063" y="357188"/>
            <a:ext cx="8072437" cy="3929062"/>
          </a:xfrm>
          <a:prstGeom prst="rect">
            <a:avLst/>
          </a:prstGeom>
          <a:solidFill>
            <a:srgbClr val="FAD1A8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8D9EA98-CF75-4CA5-86EC-4A45AA462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Arhitektura</a:t>
            </a:r>
          </a:p>
        </p:txBody>
      </p:sp>
      <p:sp>
        <p:nvSpPr>
          <p:cNvPr id="29701" name="Ograda vsebine 2">
            <a:extLst>
              <a:ext uri="{FF2B5EF4-FFF2-40B4-BE49-F238E27FC236}">
                <a16:creationId xmlns:a16="http://schemas.microsoft.com/office/drawing/2014/main" id="{2885A343-3CB8-4B51-92AE-CCDA0AD7D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Preoblikovanje mest, katedral in dvorcev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 b="1">
                <a:latin typeface="Footlight MT Light" panose="0204060206030A020304" pitchFamily="18" charset="0"/>
              </a:rPr>
              <a:t>Značilnosti: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Pobarvane pokrajine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Bogate scene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Razgibane stavbe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Dinamični prostori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Nasprotja med svetlobo in senco</a:t>
            </a:r>
          </a:p>
        </p:txBody>
      </p:sp>
      <p:pic>
        <p:nvPicPr>
          <p:cNvPr id="7" name="il_fi" descr="http://upload.wikimedia.org/wikipedia/commons/thumb/7/74/BasilikaOttobeurenHauptschiff02.JPG/300px-BasilikaOttobeurenHauptschiff02.JPG">
            <a:extLst>
              <a:ext uri="{FF2B5EF4-FFF2-40B4-BE49-F238E27FC236}">
                <a16:creationId xmlns:a16="http://schemas.microsoft.com/office/drawing/2014/main" id="{4A0E63F0-2FA6-49A0-8E98-3F8094DC199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2857500"/>
            <a:ext cx="4000500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arslonga.dk/ROKOKO/OperaZ.jpg">
            <a:extLst>
              <a:ext uri="{FF2B5EF4-FFF2-40B4-BE49-F238E27FC236}">
                <a16:creationId xmlns:a16="http://schemas.microsoft.com/office/drawing/2014/main" id="{37F39865-01DF-42C1-BF5D-41FC1666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avokotnik 11">
            <a:extLst>
              <a:ext uri="{FF2B5EF4-FFF2-40B4-BE49-F238E27FC236}">
                <a16:creationId xmlns:a16="http://schemas.microsoft.com/office/drawing/2014/main" id="{82177F84-6D05-4F82-9395-D7276234646E}"/>
              </a:ext>
            </a:extLst>
          </p:cNvPr>
          <p:cNvSpPr/>
          <p:nvPr/>
        </p:nvSpPr>
        <p:spPr>
          <a:xfrm>
            <a:off x="428625" y="357188"/>
            <a:ext cx="8501063" cy="3929062"/>
          </a:xfrm>
          <a:prstGeom prst="rect">
            <a:avLst/>
          </a:prstGeom>
          <a:solidFill>
            <a:srgbClr val="F1C5B1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D556E2A-3A2A-4564-AC0C-753BAABEC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KIPARSTVO IN SLIKARSTVO</a:t>
            </a:r>
          </a:p>
        </p:txBody>
      </p:sp>
      <p:sp>
        <p:nvSpPr>
          <p:cNvPr id="30725" name="Ograda vsebine 2">
            <a:extLst>
              <a:ext uri="{FF2B5EF4-FFF2-40B4-BE49-F238E27FC236}">
                <a16:creationId xmlns:a16="http://schemas.microsoft.com/office/drawing/2014/main" id="{C7796B1C-2DC2-40FB-B923-07718533F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857375"/>
            <a:ext cx="8229600" cy="4525963"/>
          </a:xfrm>
        </p:spPr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Raznobarvni materiali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Dinamične kompozicije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Atletska telesa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Mestni vodnjaki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1800">
                <a:latin typeface="Footlight MT Light" panose="0204060206030A020304" pitchFamily="18" charset="0"/>
              </a:rPr>
              <a:t> </a:t>
            </a:r>
          </a:p>
          <a:p>
            <a:pPr>
              <a:buFont typeface="Arial" panose="020B0604020202020204" pitchFamily="34" charset="0"/>
              <a:buNone/>
            </a:pPr>
            <a:endParaRPr lang="sl-SI" altLang="sl-SI" sz="1800">
              <a:latin typeface="Footlight MT Light" panose="0204060206030A020304" pitchFamily="18" charset="0"/>
            </a:endParaRPr>
          </a:p>
          <a:p>
            <a:endParaRPr lang="sl-SI" altLang="sl-SI"/>
          </a:p>
          <a:p>
            <a:endParaRPr lang="sl-SI" altLang="sl-SI"/>
          </a:p>
        </p:txBody>
      </p:sp>
      <p:sp>
        <p:nvSpPr>
          <p:cNvPr id="30726" name="Pravokotnik 3">
            <a:extLst>
              <a:ext uri="{FF2B5EF4-FFF2-40B4-BE49-F238E27FC236}">
                <a16:creationId xmlns:a16="http://schemas.microsoft.com/office/drawing/2014/main" id="{22E55C33-BFD5-4BD8-A745-96E13C918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5" y="1785938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>
                <a:latin typeface="Footlight MT Light" panose="0204060206030A020304" pitchFamily="18" charset="0"/>
              </a:rPr>
              <a:t>- Razburkanost čustev</a:t>
            </a:r>
          </a:p>
          <a:p>
            <a:r>
              <a:rPr lang="sl-SI" altLang="sl-SI">
                <a:latin typeface="Footlight MT Light" panose="0204060206030A020304" pitchFamily="18" charset="0"/>
              </a:rPr>
              <a:t>- Poudarjeno senčenje (na eni strani močna    svetloba na drugi pa zatemnjenost) </a:t>
            </a:r>
          </a:p>
          <a:p>
            <a:r>
              <a:rPr lang="sl-SI" altLang="sl-SI">
                <a:latin typeface="Footlight MT Light" panose="0204060206030A020304" pitchFamily="18" charset="0"/>
              </a:rPr>
              <a:t>- Nesimetročne, okrogle, dvodelne in diagonalne kompozicije</a:t>
            </a:r>
          </a:p>
          <a:p>
            <a:r>
              <a:rPr lang="sl-SI" altLang="sl-SI">
                <a:latin typeface="Footlight MT Light" panose="0204060206030A020304" pitchFamily="18" charset="0"/>
              </a:rPr>
              <a:t>- Prevladujejo pastelne barve: roza, zlata, rumena ... </a:t>
            </a:r>
          </a:p>
          <a:p>
            <a:r>
              <a:rPr lang="sl-SI" altLang="sl-SI">
                <a:latin typeface="Footlight MT Light" panose="0204060206030A020304" pitchFamily="18" charset="0"/>
              </a:rPr>
              <a:t>- Sončne barve</a:t>
            </a:r>
          </a:p>
        </p:txBody>
      </p:sp>
      <p:cxnSp>
        <p:nvCxnSpPr>
          <p:cNvPr id="8" name="Raven puščični konektor 7">
            <a:extLst>
              <a:ext uri="{FF2B5EF4-FFF2-40B4-BE49-F238E27FC236}">
                <a16:creationId xmlns:a16="http://schemas.microsoft.com/office/drawing/2014/main" id="{14025A4B-7BD7-4BE6-85F1-763B0BF9E86A}"/>
              </a:ext>
            </a:extLst>
          </p:cNvPr>
          <p:cNvCxnSpPr/>
          <p:nvPr/>
        </p:nvCxnSpPr>
        <p:spPr>
          <a:xfrm rot="5400000">
            <a:off x="1321594" y="1393032"/>
            <a:ext cx="571500" cy="214312"/>
          </a:xfrm>
          <a:prstGeom prst="straightConnector1">
            <a:avLst/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konektor 9">
            <a:extLst>
              <a:ext uri="{FF2B5EF4-FFF2-40B4-BE49-F238E27FC236}">
                <a16:creationId xmlns:a16="http://schemas.microsoft.com/office/drawing/2014/main" id="{3C829748-5F07-482E-B4A2-8F4C49CD833A}"/>
              </a:ext>
            </a:extLst>
          </p:cNvPr>
          <p:cNvCxnSpPr/>
          <p:nvPr/>
        </p:nvCxnSpPr>
        <p:spPr>
          <a:xfrm rot="5400000">
            <a:off x="5322094" y="1393032"/>
            <a:ext cx="571500" cy="214312"/>
          </a:xfrm>
          <a:prstGeom prst="straightConnector1">
            <a:avLst/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l_fi" descr="http://upload.wikimedia.org/wikipedia/commons/thumb/c/c0/Fran%C3%A7ois_Boucher_002.jpg/220px-Fran%C3%A7ois_Boucher_002.jpg">
            <a:extLst>
              <a:ext uri="{FF2B5EF4-FFF2-40B4-BE49-F238E27FC236}">
                <a16:creationId xmlns:a16="http://schemas.microsoft.com/office/drawing/2014/main" id="{CBA6B0CC-7BBA-4472-8FA2-32CB1FAB347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3714750"/>
            <a:ext cx="2095500" cy="258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Slika 13" descr="Slika:Putto Kloster Obermarchtal.jpg">
            <a:hlinkClick r:id="rId4"/>
            <a:extLst>
              <a:ext uri="{FF2B5EF4-FFF2-40B4-BE49-F238E27FC236}">
                <a16:creationId xmlns:a16="http://schemas.microsoft.com/office/drawing/2014/main" id="{935E59EE-9711-44D8-92C6-B499DADCBDAF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88" y="3714750"/>
            <a:ext cx="3071812" cy="235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Baroque pattern ">
            <a:extLst>
              <a:ext uri="{FF2B5EF4-FFF2-40B4-BE49-F238E27FC236}">
                <a16:creationId xmlns:a16="http://schemas.microsoft.com/office/drawing/2014/main" id="{630A9356-591E-4FE0-97A9-BCAE89B63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96DEDB0C-3D90-447D-B486-35FEA3E1F707}"/>
              </a:ext>
            </a:extLst>
          </p:cNvPr>
          <p:cNvSpPr/>
          <p:nvPr/>
        </p:nvSpPr>
        <p:spPr>
          <a:xfrm>
            <a:off x="785813" y="857250"/>
            <a:ext cx="7358062" cy="4572000"/>
          </a:xfrm>
          <a:prstGeom prst="rect">
            <a:avLst/>
          </a:prstGeom>
          <a:solidFill>
            <a:schemeClr val="accent1">
              <a:lumMod val="60000"/>
              <a:lumOff val="40000"/>
              <a:alpha val="89000"/>
            </a:schemeClr>
          </a:solidFill>
          <a:ln>
            <a:noFill/>
          </a:ln>
          <a:effectLst>
            <a:outerShdw dir="246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rgbClr val="FFCC66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859D46B-27A7-454E-A0FE-96DA6A0B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640763" y="214313"/>
            <a:ext cx="46037" cy="603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4101" name="Ograda vsebine 2">
            <a:extLst>
              <a:ext uri="{FF2B5EF4-FFF2-40B4-BE49-F238E27FC236}">
                <a16:creationId xmlns:a16="http://schemas.microsoft.com/office/drawing/2014/main" id="{F3ED514C-FB84-43F0-8726-F821E5CC4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813" y="928688"/>
            <a:ext cx="8229600" cy="5626100"/>
          </a:xfrm>
        </p:spPr>
        <p:txBody>
          <a:bodyPr/>
          <a:lstStyle/>
          <a:p>
            <a:r>
              <a:rPr lang="sl-SI" altLang="sl-SI" sz="1800" b="1">
                <a:latin typeface="Footlight MT Light" panose="0204060206030A020304" pitchFamily="18" charset="0"/>
              </a:rPr>
              <a:t>Velik vpliv Rimoskatoliške cerkve</a:t>
            </a:r>
          </a:p>
          <a:p>
            <a:endParaRPr lang="sl-SI" altLang="sl-SI" sz="1800" b="1">
              <a:latin typeface="Footlight MT Light" panose="0204060206030A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sl-SI" altLang="sl-SI" sz="1800">
                <a:latin typeface="Footlight MT Light" panose="0204060206030A020304" pitchFamily="18" charset="0"/>
              </a:rPr>
              <a:t>                    želela odpraviti napake v cerkvi in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1800">
                <a:latin typeface="Footlight MT Light" panose="0204060206030A020304" pitchFamily="18" charset="0"/>
              </a:rPr>
              <a:t>                    ukiniti napačne nauke</a:t>
            </a:r>
          </a:p>
          <a:p>
            <a:pPr>
              <a:buFont typeface="Arial" panose="020B0604020202020204" pitchFamily="34" charset="0"/>
              <a:buNone/>
            </a:pPr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Papež leta 1545 sklical </a:t>
            </a:r>
            <a:r>
              <a:rPr lang="sl-SI" altLang="sl-SI" sz="1800" b="1">
                <a:latin typeface="Footlight MT Light" panose="0204060206030A020304" pitchFamily="18" charset="0"/>
              </a:rPr>
              <a:t>KONCIL</a:t>
            </a:r>
            <a:r>
              <a:rPr lang="sl-SI" altLang="sl-SI" sz="1800">
                <a:latin typeface="Footlight MT Light" panose="0204060206030A020304" pitchFamily="18" charset="0"/>
              </a:rPr>
              <a:t> (zbor vseh cerkvenih dostojanstvenikov)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1800">
                <a:latin typeface="Footlight MT Light" panose="0204060206030A020304" pitchFamily="18" charset="0"/>
              </a:rPr>
              <a:t>      v severnoitalijanskem mestu </a:t>
            </a:r>
            <a:r>
              <a:rPr lang="sl-SI" altLang="sl-SI" sz="1800" b="1">
                <a:latin typeface="Footlight MT Light" panose="0204060206030A020304" pitchFamily="18" charset="0"/>
              </a:rPr>
              <a:t>TRIDENT</a:t>
            </a:r>
            <a:r>
              <a:rPr lang="sl-SI" altLang="sl-SI" sz="1800">
                <a:latin typeface="Footlight MT Light" panose="0204060206030A020304" pitchFamily="18" charset="0"/>
              </a:rPr>
              <a:t>.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Temeljne smernice koncila: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Papež je nezmotljiv, le on lahko razlaga cerkvene zakone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Stroga hierarhija (papež, nadškof, škof, župnik)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Škofije morajo bivati in izvajati poslanstvo v svojih škofijah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Meniški redovi so podrejeni lokalni škofiji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Uvedli so matične knjige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Prepovedali so prodajo cerkvenih služb in odpustkov</a:t>
            </a:r>
          </a:p>
          <a:p>
            <a:endParaRPr lang="sl-SI" altLang="sl-SI" sz="2400"/>
          </a:p>
        </p:txBody>
      </p:sp>
      <p:cxnSp>
        <p:nvCxnSpPr>
          <p:cNvPr id="5" name="Raven konektor 4">
            <a:extLst>
              <a:ext uri="{FF2B5EF4-FFF2-40B4-BE49-F238E27FC236}">
                <a16:creationId xmlns:a16="http://schemas.microsoft.com/office/drawing/2014/main" id="{E10F04C6-134D-4B8E-A06A-C55E0FB3FA70}"/>
              </a:ext>
            </a:extLst>
          </p:cNvPr>
          <p:cNvCxnSpPr/>
          <p:nvPr/>
        </p:nvCxnSpPr>
        <p:spPr>
          <a:xfrm rot="5400000">
            <a:off x="1107281" y="1535907"/>
            <a:ext cx="500063" cy="0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konektor 6">
            <a:extLst>
              <a:ext uri="{FF2B5EF4-FFF2-40B4-BE49-F238E27FC236}">
                <a16:creationId xmlns:a16="http://schemas.microsoft.com/office/drawing/2014/main" id="{1876F55A-D644-45EB-B87E-8EB3562E435C}"/>
              </a:ext>
            </a:extLst>
          </p:cNvPr>
          <p:cNvCxnSpPr/>
          <p:nvPr/>
        </p:nvCxnSpPr>
        <p:spPr>
          <a:xfrm>
            <a:off x="1357313" y="1785938"/>
            <a:ext cx="500062" cy="1587"/>
          </a:xfrm>
          <a:prstGeom prst="straightConnector1">
            <a:avLst/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:\Users\Sergio\AppData\Local\Microsoft\Windows\Temporary Internet Files\Content.IE5\0WSV6L3G\MP900409689[1].jpg">
            <a:extLst>
              <a:ext uri="{FF2B5EF4-FFF2-40B4-BE49-F238E27FC236}">
                <a16:creationId xmlns:a16="http://schemas.microsoft.com/office/drawing/2014/main" id="{C3383D3B-335E-41B8-A0C2-95CA6BDE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8B4AE32-D52E-4986-9027-1D3B1157A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VIRI:</a:t>
            </a:r>
          </a:p>
        </p:txBody>
      </p:sp>
      <p:sp>
        <p:nvSpPr>
          <p:cNvPr id="31748" name="Ograda vsebine 2">
            <a:extLst>
              <a:ext uri="{FF2B5EF4-FFF2-40B4-BE49-F238E27FC236}">
                <a16:creationId xmlns:a16="http://schemas.microsoft.com/office/drawing/2014/main" id="{3B8324E8-7245-4949-A8FB-4CB88757A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7313"/>
            <a:ext cx="8229600" cy="476885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sl-SI" altLang="sl-SI" sz="2400" b="1">
                <a:latin typeface="Footlight MT Light" panose="0204060206030A020304" pitchFamily="18" charset="0"/>
              </a:rPr>
              <a:t>Internet</a:t>
            </a:r>
            <a:r>
              <a:rPr lang="sl-SI" altLang="sl-SI" sz="2400">
                <a:latin typeface="Footlight MT Light" panose="0204060206030A020304" pitchFamily="18" charset="0"/>
              </a:rPr>
              <a:t>:</a:t>
            </a:r>
          </a:p>
          <a:p>
            <a:pPr>
              <a:buFont typeface="Arial" panose="020B0604020202020204" pitchFamily="34" charset="0"/>
              <a:buBlip>
                <a:blip r:embed="rId3"/>
              </a:buBlip>
            </a:pPr>
            <a:r>
              <a:rPr lang="sl-SI" altLang="sl-SI" sz="1400">
                <a:latin typeface="Footlight MT Light" panose="0204060206030A020304" pitchFamily="18" charset="0"/>
                <a:hlinkClick r:id="rId4"/>
              </a:rPr>
              <a:t>http://sl.wikipedia.org/wiki/Rokoko</a:t>
            </a:r>
            <a:endParaRPr lang="sl-SI" altLang="sl-SI" sz="1400">
              <a:latin typeface="Footlight MT Light" panose="0204060206030A020304" pitchFamily="18" charset="0"/>
            </a:endParaRPr>
          </a:p>
          <a:p>
            <a:pPr>
              <a:buFont typeface="Arial" panose="020B0604020202020204" pitchFamily="34" charset="0"/>
              <a:buBlip>
                <a:blip r:embed="rId3"/>
              </a:buBlip>
            </a:pPr>
            <a:r>
              <a:rPr lang="sl-SI" altLang="sl-SI" sz="1400">
                <a:latin typeface="Footlight MT Light" panose="0204060206030A020304" pitchFamily="18" charset="0"/>
                <a:hlinkClick r:id="rId5"/>
              </a:rPr>
              <a:t>http://sl.wikipedia.org/wiki/Barok</a:t>
            </a:r>
            <a:endParaRPr lang="sl-SI" altLang="sl-SI" sz="1400">
              <a:latin typeface="Footlight MT Light" panose="0204060206030A020304" pitchFamily="18" charset="0"/>
            </a:endParaRPr>
          </a:p>
          <a:p>
            <a:pPr>
              <a:buFont typeface="Arial" panose="020B0604020202020204" pitchFamily="34" charset="0"/>
              <a:buBlip>
                <a:blip r:embed="rId3"/>
              </a:buBlip>
            </a:pPr>
            <a:r>
              <a:rPr lang="sl-SI" altLang="sl-SI" sz="1400">
                <a:latin typeface="Footlight MT Light" panose="0204060206030A020304" pitchFamily="18" charset="0"/>
                <a:hlinkClick r:id="rId6"/>
              </a:rPr>
              <a:t>http://www.slideshare.net/Castlan/barok-na-slovenskem</a:t>
            </a:r>
            <a:endParaRPr lang="sl-SI" altLang="sl-SI" sz="1400">
              <a:latin typeface="Footlight MT Light" panose="0204060206030A020304" pitchFamily="18" charset="0"/>
            </a:endParaRPr>
          </a:p>
          <a:p>
            <a:pPr>
              <a:buFont typeface="Arial" panose="020B0604020202020204" pitchFamily="34" charset="0"/>
              <a:buBlip>
                <a:blip r:embed="rId3"/>
              </a:buBlip>
            </a:pPr>
            <a:r>
              <a:rPr lang="sl-SI" altLang="sl-SI" sz="1400">
                <a:latin typeface="Footlight MT Light" panose="0204060206030A020304" pitchFamily="18" charset="0"/>
                <a:hlinkClick r:id="rId7"/>
              </a:rPr>
              <a:t>http://sl.wikipedia.org/wiki/Baro%C4%8Dna_glasba</a:t>
            </a:r>
            <a:endParaRPr lang="sl-SI" altLang="sl-SI" sz="1400">
              <a:latin typeface="Footlight MT Light" panose="0204060206030A020304" pitchFamily="18" charset="0"/>
            </a:endParaRPr>
          </a:p>
          <a:p>
            <a:pPr>
              <a:buFont typeface="Arial" panose="020B0604020202020204" pitchFamily="34" charset="0"/>
              <a:buBlip>
                <a:blip r:embed="rId3"/>
              </a:buBlip>
            </a:pPr>
            <a:r>
              <a:rPr lang="sl-SI" altLang="sl-SI" sz="1400">
                <a:latin typeface="Footlight MT Light" panose="0204060206030A020304" pitchFamily="18" charset="0"/>
                <a:hlinkClick r:id="rId8"/>
              </a:rPr>
              <a:t>http://sl.wikipedia.org/wiki/Protireformacija</a:t>
            </a:r>
            <a:endParaRPr lang="sl-SI" altLang="sl-SI" sz="1400">
              <a:latin typeface="Footlight MT Light" panose="0204060206030A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>
                <a:latin typeface="Footlight MT Light" panose="0204060206030A020304" pitchFamily="18" charset="0"/>
              </a:rPr>
              <a:t>Knjige</a:t>
            </a:r>
            <a:r>
              <a:rPr lang="sl-SI" altLang="sl-SI" sz="2400">
                <a:latin typeface="Footlight MT Light" panose="0204060206030A020304" pitchFamily="18" charset="0"/>
              </a:rPr>
              <a:t>: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Barok in rokoko - </a:t>
            </a:r>
            <a:r>
              <a:rPr lang="sl-SI" altLang="sl-SI" sz="1800" i="1">
                <a:latin typeface="Footlight MT Light" panose="0204060206030A020304" pitchFamily="18" charset="0"/>
              </a:rPr>
              <a:t>Liselotte Andersen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Pregled slovenskega slovstva - </a:t>
            </a:r>
            <a:r>
              <a:rPr lang="sl-SI" altLang="sl-SI" sz="1800" i="1">
                <a:latin typeface="Footlight MT Light" panose="0204060206030A020304" pitchFamily="18" charset="0"/>
              </a:rPr>
              <a:t>Janko Kos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Pregled svetovne književnosti - </a:t>
            </a:r>
            <a:r>
              <a:rPr lang="sl-SI" altLang="sl-SI" sz="1800" i="1">
                <a:latin typeface="Footlight MT Light" panose="0204060206030A020304" pitchFamily="18" charset="0"/>
              </a:rPr>
              <a:t>Janko Kos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Zgodovina slikarske, kiparske in arhitekturne umetnosti - </a:t>
            </a:r>
            <a:r>
              <a:rPr lang="sl-SI" altLang="sl-SI" sz="1800" i="1">
                <a:latin typeface="Footlight MT Light" panose="0204060206030A020304" pitchFamily="18" charset="0"/>
              </a:rPr>
              <a:t>Jacek Debicki,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1800" i="1">
                <a:latin typeface="Footlight MT Light" panose="0204060206030A020304" pitchFamily="18" charset="0"/>
              </a:rPr>
              <a:t>      Jean-Francois, Dietrich Grunewald, Antonio Filipe Pimentel</a:t>
            </a:r>
          </a:p>
          <a:p>
            <a:endParaRPr lang="sl-SI" altLang="sl-SI" sz="2400">
              <a:latin typeface="Footlight MT Light" panose="0204060206030A020304" pitchFamily="18" charset="0"/>
            </a:endParaRPr>
          </a:p>
          <a:p>
            <a:endParaRPr lang="sl-SI" altLang="sl-SI" sz="2400">
              <a:latin typeface="Footlight MT Light" panose="0204060206030A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sl-SI" altLang="sl-SI" sz="2400">
              <a:latin typeface="Footlight MT Light" panose="0204060206030A020304" pitchFamily="18" charset="0"/>
            </a:endParaRPr>
          </a:p>
          <a:p>
            <a:endParaRPr lang="sl-SI" altLang="sl-SI"/>
          </a:p>
          <a:p>
            <a:endParaRPr lang="sl-SI" altLang="sl-SI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>
            <a:extLst>
              <a:ext uri="{FF2B5EF4-FFF2-40B4-BE49-F238E27FC236}">
                <a16:creationId xmlns:a16="http://schemas.microsoft.com/office/drawing/2014/main" id="{1F68ABB0-74DE-4C94-BDEB-8E7E0C85C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19675"/>
            <a:ext cx="4572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Floral wallpaper by Alexandr Labetskiy - Stock Vector">
            <a:extLst>
              <a:ext uri="{FF2B5EF4-FFF2-40B4-BE49-F238E27FC236}">
                <a16:creationId xmlns:a16="http://schemas.microsoft.com/office/drawing/2014/main" id="{1B74EDF4-1501-4A29-91E7-5FCE8623B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3">
            <a:extLst>
              <a:ext uri="{FF2B5EF4-FFF2-40B4-BE49-F238E27FC236}">
                <a16:creationId xmlns:a16="http://schemas.microsoft.com/office/drawing/2014/main" id="{771C9890-E9EE-4796-9005-9D8031FF5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1263"/>
            <a:ext cx="457200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Floral wallpaper by Alexandr Labetskiy - Stock Vector">
            <a:extLst>
              <a:ext uri="{FF2B5EF4-FFF2-40B4-BE49-F238E27FC236}">
                <a16:creationId xmlns:a16="http://schemas.microsoft.com/office/drawing/2014/main" id="{369012C9-AF1B-4EBD-9707-43443F7CD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ravokotnik 18">
            <a:extLst>
              <a:ext uri="{FF2B5EF4-FFF2-40B4-BE49-F238E27FC236}">
                <a16:creationId xmlns:a16="http://schemas.microsoft.com/office/drawing/2014/main" id="{01439015-3618-4055-AE65-EFD4B774006D}"/>
              </a:ext>
            </a:extLst>
          </p:cNvPr>
          <p:cNvSpPr/>
          <p:nvPr/>
        </p:nvSpPr>
        <p:spPr>
          <a:xfrm>
            <a:off x="642938" y="928688"/>
            <a:ext cx="7929562" cy="4714875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  <a:effectLst>
            <a:outerShdw dir="246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rgbClr val="FFCC66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F5608A4-4EB4-421C-8594-D838E4ED4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686800" y="274638"/>
            <a:ext cx="46038" cy="460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5128" name="Ograda vsebine 13">
            <a:extLst>
              <a:ext uri="{FF2B5EF4-FFF2-40B4-BE49-F238E27FC236}">
                <a16:creationId xmlns:a16="http://schemas.microsoft.com/office/drawing/2014/main" id="{4C47F68E-6950-47B9-B6A5-025782F01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38" y="928688"/>
            <a:ext cx="8229600" cy="5286375"/>
          </a:xfrm>
        </p:spPr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Okrepitev institucije papeških legatov oz. nuncijev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Rimskokatoliška Cerkev je izrabila najmočnejše sredstvo reformacijskih gibanj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1800">
                <a:latin typeface="Footlight MT Light" panose="0204060206030A020304" pitchFamily="18" charset="0"/>
                <a:sym typeface="Wingdings" panose="05000000000000000000" pitchFamily="2" charset="2"/>
              </a:rPr>
              <a:t>       </a:t>
            </a:r>
            <a:r>
              <a:rPr lang="sl-SI" altLang="sl-SI" sz="2000" b="1">
                <a:latin typeface="Footlight MT Light" panose="0204060206030A020304" pitchFamily="18" charset="0"/>
              </a:rPr>
              <a:t>Tiskano besedo</a:t>
            </a:r>
            <a:endParaRPr lang="sl-SI" altLang="sl-SI" sz="1800" b="1">
              <a:latin typeface="Footlight MT Light" panose="0204060206030A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sl-SI" altLang="sl-SI" sz="1800">
              <a:latin typeface="Footlight MT Light" panose="0204060206030A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sl-SI" altLang="sl-SI" sz="1800">
              <a:latin typeface="Footlight MT Light" panose="0204060206030A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sl-SI" altLang="sl-SI" sz="1800">
              <a:latin typeface="Footlight MT Light" panose="0204060206030A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Med cerkvenimi redovi izstopa ustanovljen red jezuitov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sl-SI" altLang="sl-SI" sz="1800">
                <a:latin typeface="Footlight MT Light" panose="0204060206030A020304" pitchFamily="18" charset="0"/>
              </a:rPr>
              <a:t>                                        </a:t>
            </a:r>
            <a:r>
              <a:rPr lang="sl-SI" altLang="sl-SI" sz="1600">
                <a:latin typeface="Footlight MT Light" panose="0204060206030A020304" pitchFamily="18" charset="0"/>
              </a:rPr>
              <a:t>Po Evropi ustanavljali svoje kolegije in seminarje,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1600">
                <a:latin typeface="Footlight MT Light" panose="0204060206030A020304" pitchFamily="18" charset="0"/>
              </a:rPr>
              <a:t>                                             ki so bili v marsikaterem mestu, tudi Ljubljani, 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1600">
                <a:latin typeface="Footlight MT Light" panose="0204060206030A020304" pitchFamily="18" charset="0"/>
              </a:rPr>
              <a:t>                                             </a:t>
            </a:r>
            <a:r>
              <a:rPr lang="sl-SI" altLang="sl-SI" sz="1600" b="1">
                <a:latin typeface="Footlight MT Light" panose="0204060206030A020304" pitchFamily="18" charset="0"/>
              </a:rPr>
              <a:t>prva javna šolska ustanova</a:t>
            </a:r>
            <a:r>
              <a:rPr lang="sl-SI" altLang="sl-SI" sz="1600">
                <a:latin typeface="Footlight MT Light" panose="0204060206030A020304" pitchFamily="18" charset="0"/>
              </a:rPr>
              <a:t>. </a:t>
            </a:r>
          </a:p>
          <a:p>
            <a:pPr>
              <a:buFont typeface="Arial" panose="020B0604020202020204" pitchFamily="34" charset="0"/>
              <a:buNone/>
            </a:pPr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Velika  vloga inkvizicijskih sodišč</a:t>
            </a:r>
          </a:p>
          <a:p>
            <a:endParaRPr lang="sl-SI" altLang="sl-SI" sz="1800"/>
          </a:p>
        </p:txBody>
      </p:sp>
      <p:sp>
        <p:nvSpPr>
          <p:cNvPr id="5129" name="Pravokotnik 19">
            <a:extLst>
              <a:ext uri="{FF2B5EF4-FFF2-40B4-BE49-F238E27FC236}">
                <a16:creationId xmlns:a16="http://schemas.microsoft.com/office/drawing/2014/main" id="{8E941933-E856-4FF0-9A28-956CCA061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063" y="2286000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1600">
                <a:latin typeface="Footlight MT Light" panose="0204060206030A020304" pitchFamily="18" charset="0"/>
              </a:rPr>
              <a:t>V Evropi se je pojavila obsežna mreža tiskarn, tudi v Ljubljani</a:t>
            </a:r>
          </a:p>
        </p:txBody>
      </p:sp>
      <p:cxnSp>
        <p:nvCxnSpPr>
          <p:cNvPr id="21" name="Raven puščični konektor 20">
            <a:extLst>
              <a:ext uri="{FF2B5EF4-FFF2-40B4-BE49-F238E27FC236}">
                <a16:creationId xmlns:a16="http://schemas.microsoft.com/office/drawing/2014/main" id="{389E012E-4521-4363-8415-CC55A5458461}"/>
              </a:ext>
            </a:extLst>
          </p:cNvPr>
          <p:cNvCxnSpPr/>
          <p:nvPr/>
        </p:nvCxnSpPr>
        <p:spPr>
          <a:xfrm rot="16200000" flipH="1">
            <a:off x="2428875" y="2071688"/>
            <a:ext cx="428625" cy="285750"/>
          </a:xfrm>
          <a:prstGeom prst="straightConnector1">
            <a:avLst/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en puščični konektor 23">
            <a:extLst>
              <a:ext uri="{FF2B5EF4-FFF2-40B4-BE49-F238E27FC236}">
                <a16:creationId xmlns:a16="http://schemas.microsoft.com/office/drawing/2014/main" id="{8F3AFD05-0470-44D2-960C-246A2D785739}"/>
              </a:ext>
            </a:extLst>
          </p:cNvPr>
          <p:cNvCxnSpPr/>
          <p:nvPr/>
        </p:nvCxnSpPr>
        <p:spPr>
          <a:xfrm rot="16200000" flipH="1">
            <a:off x="2500312" y="3857626"/>
            <a:ext cx="428625" cy="285750"/>
          </a:xfrm>
          <a:prstGeom prst="straightConnector1">
            <a:avLst/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>
            <a:extLst>
              <a:ext uri="{FF2B5EF4-FFF2-40B4-BE49-F238E27FC236}">
                <a16:creationId xmlns:a16="http://schemas.microsoft.com/office/drawing/2014/main" id="{95F34F19-5F53-45D9-A360-FCDB5A9D8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4572000"/>
            <a:ext cx="45815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Repeatable background by KAHAШEBCKAЯ ЮЛИЯ ПΕTPOBHA - Stock Photo">
            <a:extLst>
              <a:ext uri="{FF2B5EF4-FFF2-40B4-BE49-F238E27FC236}">
                <a16:creationId xmlns:a16="http://schemas.microsoft.com/office/drawing/2014/main" id="{8816617A-38F6-4B74-B013-1BA1DBA55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EF1033D-0D45-425F-B5D0-9978E012E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457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Repeatable background by KAHAШEBCKAЯ ЮЛИЯ ПΕTPOBHA - Stock Photo">
            <a:extLst>
              <a:ext uri="{FF2B5EF4-FFF2-40B4-BE49-F238E27FC236}">
                <a16:creationId xmlns:a16="http://schemas.microsoft.com/office/drawing/2014/main" id="{3635131E-2099-4790-A2E4-06A4C7372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9AE24EF1-ACF8-4B19-A909-276F86E304DC}"/>
              </a:ext>
            </a:extLst>
          </p:cNvPr>
          <p:cNvSpPr/>
          <p:nvPr/>
        </p:nvSpPr>
        <p:spPr>
          <a:xfrm>
            <a:off x="357188" y="785813"/>
            <a:ext cx="8072437" cy="5072062"/>
          </a:xfrm>
          <a:prstGeom prst="rect">
            <a:avLst/>
          </a:prstGeom>
          <a:solidFill>
            <a:srgbClr val="00926C">
              <a:alpha val="23000"/>
            </a:srgbClr>
          </a:solidFill>
          <a:ln>
            <a:noFill/>
          </a:ln>
          <a:effectLst>
            <a:outerShdw dir="246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rgbClr val="FFCC66"/>
              </a:solidFill>
            </a:endParaRPr>
          </a:p>
        </p:txBody>
      </p:sp>
      <p:sp>
        <p:nvSpPr>
          <p:cNvPr id="6151" name="Naslov 1">
            <a:extLst>
              <a:ext uri="{FF2B5EF4-FFF2-40B4-BE49-F238E27FC236}">
                <a16:creationId xmlns:a16="http://schemas.microsoft.com/office/drawing/2014/main" id="{0223EB74-22B8-4CC5-B204-5F616B5B6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6152" name="Ograda vsebine 2">
            <a:extLst>
              <a:ext uri="{FF2B5EF4-FFF2-40B4-BE49-F238E27FC236}">
                <a16:creationId xmlns:a16="http://schemas.microsoft.com/office/drawing/2014/main" id="{92C16D0B-48FA-4B84-B9E6-9F547F7D9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8" y="1000125"/>
            <a:ext cx="8229600" cy="4643438"/>
          </a:xfrm>
        </p:spPr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Pomemben položaj so imeli </a:t>
            </a:r>
            <a:r>
              <a:rPr lang="sl-SI" altLang="sl-SI" sz="1800" b="1">
                <a:latin typeface="Footlight MT Light" panose="0204060206030A020304" pitchFamily="18" charset="0"/>
              </a:rPr>
              <a:t>jezuti</a:t>
            </a:r>
            <a:r>
              <a:rPr lang="sl-SI" altLang="sl-SI" sz="1800">
                <a:latin typeface="Footlight MT Light" panose="0204060206030A020304" pitchFamily="18" charset="0"/>
              </a:rPr>
              <a:t> (Jezusova družba), ki jih je ustanovil španec Ignacij Loyola</a:t>
            </a:r>
          </a:p>
          <a:p>
            <a:pPr algn="just"/>
            <a:r>
              <a:rPr lang="sl-SI" altLang="sl-SI" sz="1800">
                <a:latin typeface="Footlight MT Light" panose="0204060206030A020304" pitchFamily="18" charset="0"/>
              </a:rPr>
              <a:t>Jezuiti </a:t>
            </a:r>
            <a:r>
              <a:rPr lang="sl-SI" altLang="sl-SI" sz="1800" b="1">
                <a:latin typeface="Footlight MT Light" panose="0204060206030A020304" pitchFamily="18" charset="0"/>
              </a:rPr>
              <a:t>preprečili širjenje protestantizma</a:t>
            </a:r>
          </a:p>
          <a:p>
            <a:pPr algn="just"/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Po sklenitvi Ausburškega verskega miru je zavladal mir med protestanti in katoliški knezi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Leta 1618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30-letna verska vojna, začela na Češkem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 b="1">
                <a:latin typeface="Footlight MT Light" panose="0204060206030A020304" pitchFamily="18" charset="0"/>
              </a:rPr>
              <a:t>Posledice</a:t>
            </a:r>
            <a:r>
              <a:rPr lang="sl-SI" altLang="sl-SI" sz="1800">
                <a:latin typeface="Footlight MT Light" panose="0204060206030A020304" pitchFamily="18" charset="0"/>
              </a:rPr>
              <a:t>: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Veliko dežel upostošenih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Poraženi knezi </a:t>
            </a:r>
            <a:r>
              <a:rPr lang="sl-SI" altLang="sl-SI" sz="1600">
                <a:latin typeface="Footlight MT Light" panose="0204060206030A020304" pitchFamily="18" charset="0"/>
                <a:sym typeface="Wingdings" panose="05000000000000000000" pitchFamily="2" charset="2"/>
              </a:rPr>
              <a:t></a:t>
            </a:r>
            <a:r>
              <a:rPr lang="sl-SI" altLang="sl-SI" sz="1600">
                <a:latin typeface="Footlight MT Light" panose="0204060206030A020304" pitchFamily="18" charset="0"/>
              </a:rPr>
              <a:t> leta 1630 jim je na pomoč priskočil švedski kralj Gustav Adolf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Vojna je zahtevala velik davek, 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Neodločen izid 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Končali vojno na pogajanjih leta 1648, z Vestfalskim mirom</a:t>
            </a:r>
            <a:endParaRPr lang="sl-SI" altLang="sl-SI" sz="1800">
              <a:latin typeface="Footlight MT Light" panose="0204060206030A020304" pitchFamily="18" charset="0"/>
            </a:endParaRPr>
          </a:p>
          <a:p>
            <a:endParaRPr lang="sl-SI" altLang="sl-SI"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>
            <a:extLst>
              <a:ext uri="{FF2B5EF4-FFF2-40B4-BE49-F238E27FC236}">
                <a16:creationId xmlns:a16="http://schemas.microsoft.com/office/drawing/2014/main" id="{216A870F-E15A-4BA0-B9B3-9F5508CD0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514850"/>
            <a:ext cx="4643437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Seamless floral background by Vadym Nechyporenko - Stock Vector">
            <a:extLst>
              <a:ext uri="{FF2B5EF4-FFF2-40B4-BE49-F238E27FC236}">
                <a16:creationId xmlns:a16="http://schemas.microsoft.com/office/drawing/2014/main" id="{FD3C73F1-8602-469C-AC39-932879757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0292540-7EEB-4FEC-BDD4-397ACC7B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45354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Seamless floral background by Vadym Nechyporenko - Stock Vector">
            <a:extLst>
              <a:ext uri="{FF2B5EF4-FFF2-40B4-BE49-F238E27FC236}">
                <a16:creationId xmlns:a16="http://schemas.microsoft.com/office/drawing/2014/main" id="{F8B0BB83-6A6C-4D4A-8178-B7B1BBD33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07B8DE31-BFCF-4646-92DD-2851B709D1FD}"/>
              </a:ext>
            </a:extLst>
          </p:cNvPr>
          <p:cNvSpPr/>
          <p:nvPr/>
        </p:nvSpPr>
        <p:spPr>
          <a:xfrm>
            <a:off x="357188" y="214313"/>
            <a:ext cx="8286750" cy="6215062"/>
          </a:xfrm>
          <a:prstGeom prst="rect">
            <a:avLst/>
          </a:prstGeom>
          <a:solidFill>
            <a:schemeClr val="accent5">
              <a:lumMod val="40000"/>
              <a:lumOff val="60000"/>
              <a:alpha val="89000"/>
            </a:schemeClr>
          </a:solidFill>
          <a:ln>
            <a:noFill/>
          </a:ln>
          <a:effectLst>
            <a:outerShdw dir="246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rgbClr val="FFCC66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7730CFF-332F-43CC-8997-1CE22C1AB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latin typeface="Trajan Pro" pitchFamily="18" charset="0"/>
              </a:rPr>
              <a:t>Protireformacija na Slovenskem</a:t>
            </a:r>
          </a:p>
        </p:txBody>
      </p:sp>
      <p:sp>
        <p:nvSpPr>
          <p:cNvPr id="7176" name="Ograda vsebine 2">
            <a:extLst>
              <a:ext uri="{FF2B5EF4-FFF2-40B4-BE49-F238E27FC236}">
                <a16:creationId xmlns:a16="http://schemas.microsoft.com/office/drawing/2014/main" id="{1538FEB9-E78D-495E-8546-816115009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7663"/>
            <a:ext cx="8229600" cy="5026025"/>
          </a:xfrm>
        </p:spPr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Konec 16. in na začetek 17. stoletja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Vodil jo je nadvodja Ferdinand II.</a:t>
            </a:r>
          </a:p>
          <a:p>
            <a:r>
              <a:rPr lang="sl-SI" altLang="sl-SI" sz="1800" b="1">
                <a:latin typeface="Footlight MT Light" panose="0204060206030A020304" pitchFamily="18" charset="0"/>
              </a:rPr>
              <a:t>Temeljila na ustanovitvi posebnih verskih komisij</a:t>
            </a:r>
            <a:r>
              <a:rPr lang="sl-SI" altLang="sl-SI" sz="1800">
                <a:latin typeface="Footlight MT Light" panose="0204060206030A020304" pitchFamily="18" charset="0"/>
              </a:rPr>
              <a:t>: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Izgnale protestantske pridigarje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Ukinile protestantske šole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Rušile protestantske cerkve in pokopališča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Sežigale knjige</a:t>
            </a:r>
          </a:p>
          <a:p>
            <a:pPr lvl="1"/>
            <a:r>
              <a:rPr lang="sl-SI" altLang="sl-SI" sz="1800">
                <a:latin typeface="Footlight MT Light" panose="0204060206030A020304" pitchFamily="18" charset="0"/>
              </a:rPr>
              <a:t>Izganjale protestantske družine, ki se niso hoteli odpovedati svoji veri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Komisije sta vodila škofa Martin Brener na Štajarskem in Koroškem ter Tomaž Hren na Kranjskem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Potovali po deželah v spremstvu vojakov in opravljali svojo nalogo 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Zmago protireformaciji je ukazal Ferdinand II. leta 1628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Ukazal, da se mora protestantsko pleme notranje Avstrije vrniti v katoliško vero ali pa se izseliti.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4">
            <a:extLst>
              <a:ext uri="{FF2B5EF4-FFF2-40B4-BE49-F238E27FC236}">
                <a16:creationId xmlns:a16="http://schemas.microsoft.com/office/drawing/2014/main" id="{EB73D239-D4B5-4A8E-A405-11BEBB4A4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19675"/>
            <a:ext cx="4572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Floral wallpaper by Alexandr Labetskiy - Stock Vector">
            <a:extLst>
              <a:ext uri="{FF2B5EF4-FFF2-40B4-BE49-F238E27FC236}">
                <a16:creationId xmlns:a16="http://schemas.microsoft.com/office/drawing/2014/main" id="{C26B922B-3196-4A4E-A801-26EA68E7C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3">
            <a:extLst>
              <a:ext uri="{FF2B5EF4-FFF2-40B4-BE49-F238E27FC236}">
                <a16:creationId xmlns:a16="http://schemas.microsoft.com/office/drawing/2014/main" id="{B42307D9-F0FB-4C13-8482-293D0BC76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1263"/>
            <a:ext cx="457200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Floral wallpaper by Alexandr Labetskiy - Stock Vector">
            <a:extLst>
              <a:ext uri="{FF2B5EF4-FFF2-40B4-BE49-F238E27FC236}">
                <a16:creationId xmlns:a16="http://schemas.microsoft.com/office/drawing/2014/main" id="{7B70E5DA-F891-48A6-B42D-30E25500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1AC5E622-BE9D-44FF-BB2F-2E52029FBC38}"/>
              </a:ext>
            </a:extLst>
          </p:cNvPr>
          <p:cNvSpPr/>
          <p:nvPr/>
        </p:nvSpPr>
        <p:spPr>
          <a:xfrm>
            <a:off x="642938" y="1357313"/>
            <a:ext cx="7929562" cy="3643312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  <a:effectLst>
            <a:outerShdw dir="246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rgbClr val="FFCC66"/>
              </a:solidFill>
            </a:endParaRPr>
          </a:p>
        </p:txBody>
      </p:sp>
      <p:sp>
        <p:nvSpPr>
          <p:cNvPr id="8199" name="Naslov 1">
            <a:extLst>
              <a:ext uri="{FF2B5EF4-FFF2-40B4-BE49-F238E27FC236}">
                <a16:creationId xmlns:a16="http://schemas.microsoft.com/office/drawing/2014/main" id="{64F886F1-E85B-48C0-9520-7AF6CB076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8200" name="Ograda vsebine 2">
            <a:extLst>
              <a:ext uri="{FF2B5EF4-FFF2-40B4-BE49-F238E27FC236}">
                <a16:creationId xmlns:a16="http://schemas.microsoft.com/office/drawing/2014/main" id="{647E67D5-421E-48C9-B80A-0433419F2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Izdajanje slovenskih knjig je zamrlo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Škof Tomaž Hren je leta 1613 spodbudil izdajo evangelija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Edina knjiga, ki je niso sežgali je bil </a:t>
            </a:r>
            <a:r>
              <a:rPr lang="sl-SI" altLang="sl-SI" sz="1800" b="1">
                <a:latin typeface="Footlight MT Light" panose="0204060206030A020304" pitchFamily="18" charset="0"/>
              </a:rPr>
              <a:t>Dalmatinov prevod Biblije</a:t>
            </a:r>
            <a:r>
              <a:rPr lang="sl-SI" altLang="sl-SI" sz="1800">
                <a:latin typeface="Footlight MT Light" panose="0204060206030A020304" pitchFamily="18" charset="0"/>
              </a:rPr>
              <a:t> 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Protestantizem pa se je ohranil le v </a:t>
            </a:r>
            <a:r>
              <a:rPr lang="sl-SI" altLang="sl-SI" sz="1800" b="1">
                <a:latin typeface="Footlight MT Light" panose="0204060206030A020304" pitchFamily="18" charset="0"/>
              </a:rPr>
              <a:t>Prekmurju</a:t>
            </a:r>
            <a:endParaRPr lang="sl-SI" altLang="sl-SI" sz="1800">
              <a:latin typeface="Footlight MT Light" panose="0204060206030A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sl-SI" altLang="sl-SI" sz="1800">
              <a:latin typeface="Footlight MT Light" panose="0204060206030A020304" pitchFamily="18" charset="0"/>
            </a:endParaRP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 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Sprememba umetniškega sloga</a:t>
            </a:r>
          </a:p>
          <a:p>
            <a:r>
              <a:rPr lang="sl-SI" altLang="sl-SI" sz="1800">
                <a:latin typeface="Footlight MT Light" panose="0204060206030A020304" pitchFamily="18" charset="0"/>
                <a:sym typeface="Wingdings" panose="05000000000000000000" pitchFamily="2" charset="2"/>
              </a:rPr>
              <a:t>Nov</a:t>
            </a:r>
            <a:r>
              <a:rPr lang="sl-SI" altLang="sl-SI" sz="1800">
                <a:latin typeface="Footlight MT Light" panose="0204060206030A020304" pitchFamily="18" charset="0"/>
              </a:rPr>
              <a:t> slog               </a:t>
            </a:r>
            <a:r>
              <a:rPr lang="sl-SI" altLang="sl-SI" sz="2400" b="1">
                <a:latin typeface="Footlight MT Light" panose="0204060206030A020304" pitchFamily="18" charset="0"/>
              </a:rPr>
              <a:t>BAROK</a:t>
            </a:r>
            <a:endParaRPr lang="sl-SI" altLang="sl-SI">
              <a:latin typeface="Footlight MT Light" panose="0204060206030A020304" pitchFamily="18" charset="0"/>
            </a:endParaRPr>
          </a:p>
          <a:p>
            <a:endParaRPr lang="sl-SI" altLang="sl-SI"/>
          </a:p>
        </p:txBody>
      </p:sp>
      <p:cxnSp>
        <p:nvCxnSpPr>
          <p:cNvPr id="5" name="Raven puščični konektor 4">
            <a:extLst>
              <a:ext uri="{FF2B5EF4-FFF2-40B4-BE49-F238E27FC236}">
                <a16:creationId xmlns:a16="http://schemas.microsoft.com/office/drawing/2014/main" id="{FDE6B62F-0C9B-4789-84F4-84AECB6C5A37}"/>
              </a:ext>
            </a:extLst>
          </p:cNvPr>
          <p:cNvCxnSpPr/>
          <p:nvPr/>
        </p:nvCxnSpPr>
        <p:spPr>
          <a:xfrm>
            <a:off x="1785938" y="4500563"/>
            <a:ext cx="5715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avokotnik 17">
            <a:extLst>
              <a:ext uri="{FF2B5EF4-FFF2-40B4-BE49-F238E27FC236}">
                <a16:creationId xmlns:a16="http://schemas.microsoft.com/office/drawing/2014/main" id="{D0E64B94-23F5-40DD-A7FE-C569448FCC1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75000"/>
              <a:alpha val="29000"/>
            </a:schemeClr>
          </a:solidFill>
          <a:ln>
            <a:noFill/>
          </a:ln>
          <a:effectLst>
            <a:outerShdw dir="246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rgbClr val="FFCC66"/>
              </a:solidFill>
            </a:endParaRPr>
          </a:p>
        </p:txBody>
      </p:sp>
      <p:pic>
        <p:nvPicPr>
          <p:cNvPr id="9219" name="Picture 12">
            <a:extLst>
              <a:ext uri="{FF2B5EF4-FFF2-40B4-BE49-F238E27FC236}">
                <a16:creationId xmlns:a16="http://schemas.microsoft.com/office/drawing/2014/main" id="{A4CF73BF-0B34-41D1-952B-04BF59B36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86250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0" descr=" Vintage vector illustration. by aviany - Stock Vector">
            <a:extLst>
              <a:ext uri="{FF2B5EF4-FFF2-40B4-BE49-F238E27FC236}">
                <a16:creationId xmlns:a16="http://schemas.microsoft.com/office/drawing/2014/main" id="{629A96CD-2DEA-44D5-8AE6-E2D1557FD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2">
            <a:extLst>
              <a:ext uri="{FF2B5EF4-FFF2-40B4-BE49-F238E27FC236}">
                <a16:creationId xmlns:a16="http://schemas.microsoft.com/office/drawing/2014/main" id="{3B6AE861-2CB3-4CC5-8086-E741E88CB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0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 Vintage vector illustration. by aviany - Stock Vector">
            <a:extLst>
              <a:ext uri="{FF2B5EF4-FFF2-40B4-BE49-F238E27FC236}">
                <a16:creationId xmlns:a16="http://schemas.microsoft.com/office/drawing/2014/main" id="{EEFB7A2F-A122-42D7-A4A4-726EA97C3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A29FB04-E143-4E8F-AA8D-6E4587F6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        BAROK </a:t>
            </a: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itchFamily="18" charset="0"/>
              </a:rPr>
              <a:t>(1600 – 1760)</a:t>
            </a:r>
          </a:p>
        </p:txBody>
      </p:sp>
      <p:sp>
        <p:nvSpPr>
          <p:cNvPr id="9224" name="Ograda vsebine 2">
            <a:extLst>
              <a:ext uri="{FF2B5EF4-FFF2-40B4-BE49-F238E27FC236}">
                <a16:creationId xmlns:a16="http://schemas.microsoft.com/office/drawing/2014/main" id="{76B57428-7B7C-4F14-9B9B-EDBD94148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Evropski zgodovinski in umetnostni slog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Začel okoli leta 1660 s prvim centrom v Rimu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Izraz izhaja iz portugalske besede »barocco«,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1800">
                <a:latin typeface="Footlight MT Light" panose="0204060206030A020304" pitchFamily="18" charset="0"/>
              </a:rPr>
              <a:t>      kar je prvotno pomenilo nepravilno oblikovan biser,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1800">
                <a:latin typeface="Footlight MT Light" panose="0204060206030A020304" pitchFamily="18" charset="0"/>
              </a:rPr>
              <a:t>      kasneje pa oznaka za vse, kar je proti pravilom, proti dobremu okusu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0BFB89D4-FB3B-4D6A-9A47-7EB7D88F9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0"/>
            <a:ext cx="1785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Seamless floral background by Sanjar Kutlimuratov - Stock Vector">
            <a:extLst>
              <a:ext uri="{FF2B5EF4-FFF2-40B4-BE49-F238E27FC236}">
                <a16:creationId xmlns:a16="http://schemas.microsoft.com/office/drawing/2014/main" id="{7C1A9A3E-2C27-4085-B28C-D81E781EA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29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CFA2480E-BAC5-404D-B9F0-A85FB8CFC6E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9C591">
              <a:alpha val="31000"/>
            </a:srgbClr>
          </a:solidFill>
          <a:ln>
            <a:noFill/>
          </a:ln>
          <a:effectLst>
            <a:outerShdw dir="246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rgbClr val="FFCC66"/>
              </a:solidFill>
            </a:endParaRP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0EB0C50B-52CF-4E60-9441-AB06D2F45013}"/>
              </a:ext>
            </a:extLst>
          </p:cNvPr>
          <p:cNvSpPr/>
          <p:nvPr/>
        </p:nvSpPr>
        <p:spPr>
          <a:xfrm>
            <a:off x="500063" y="1071563"/>
            <a:ext cx="7858125" cy="5000625"/>
          </a:xfrm>
          <a:prstGeom prst="rect">
            <a:avLst/>
          </a:prstGeom>
          <a:solidFill>
            <a:srgbClr val="FAD1A8">
              <a:alpha val="68000"/>
            </a:srgbClr>
          </a:solidFill>
          <a:ln>
            <a:noFill/>
          </a:ln>
          <a:effectLst>
            <a:outerShdw dir="246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rgbClr val="FFCC66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6038BC8-BBDF-4D66-942F-CCD4BB98A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188" y="357188"/>
            <a:ext cx="6015037" cy="2857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10247" name="Ograda vsebine 2">
            <a:extLst>
              <a:ext uri="{FF2B5EF4-FFF2-40B4-BE49-F238E27FC236}">
                <a16:creationId xmlns:a16="http://schemas.microsoft.com/office/drawing/2014/main" id="{09356BC9-5059-4A1D-9573-C21565DE5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214438"/>
            <a:ext cx="7786688" cy="4929187"/>
          </a:xfrm>
        </p:spPr>
        <p:txBody>
          <a:bodyPr/>
          <a:lstStyle/>
          <a:p>
            <a:r>
              <a:rPr lang="sl-SI" altLang="sl-SI" sz="1800">
                <a:latin typeface="Footlight MT Light" panose="0204060206030A020304" pitchFamily="18" charset="0"/>
              </a:rPr>
              <a:t>Razvil v </a:t>
            </a:r>
            <a:r>
              <a:rPr lang="sl-SI" altLang="sl-SI" sz="1800" b="1">
                <a:latin typeface="Footlight MT Light" panose="0204060206030A020304" pitchFamily="18" charset="0"/>
              </a:rPr>
              <a:t>Italiji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Prenesel v Francijo, Španijo, Nizozemsko, Avstrijo 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Je odsev zmage nad reformacijo, baročna umetnost pa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1800">
                <a:latin typeface="Footlight MT Light" panose="0204060206030A020304" pitchFamily="18" charset="0"/>
              </a:rPr>
              <a:t>       odziv na protestantsko umetnost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Opiranje na renesanso, predvsem pri upodabljanju človeškega telesa in pri uporabi stebrov v arhitekturi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 b="1">
                <a:latin typeface="Footlight MT Light" panose="0204060206030A020304" pitchFamily="18" charset="0"/>
              </a:rPr>
              <a:t>Značilnosti baročnega sloga: 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Prekomerno upodabljanje čustev 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Blišč</a:t>
            </a:r>
          </a:p>
          <a:p>
            <a:pPr lvl="1"/>
            <a:r>
              <a:rPr lang="sl-SI" altLang="sl-SI" sz="1600">
                <a:latin typeface="Footlight MT Light" panose="0204060206030A020304" pitchFamily="18" charset="0"/>
              </a:rPr>
              <a:t>Čisti, lahko interpretirani detajli </a:t>
            </a:r>
          </a:p>
          <a:p>
            <a:endParaRPr lang="sl-SI" altLang="sl-SI" sz="1800">
              <a:latin typeface="Footlight MT Light" panose="0204060206030A020304" pitchFamily="18" charset="0"/>
            </a:endParaRPr>
          </a:p>
          <a:p>
            <a:r>
              <a:rPr lang="sl-SI" altLang="sl-SI" sz="1800">
                <a:latin typeface="Footlight MT Light" panose="0204060206030A020304" pitchFamily="18" charset="0"/>
              </a:rPr>
              <a:t>Baročni slog je zelo dobro izražal načela absolutizma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1800">
                <a:latin typeface="Footlight MT Light" panose="0204060206030A020304" pitchFamily="18" charset="0"/>
              </a:rPr>
              <a:t>      (moč, obilje, okrasje, sijaj)</a:t>
            </a:r>
          </a:p>
          <a:p>
            <a:r>
              <a:rPr lang="sl-SI" altLang="sl-SI" sz="1800">
                <a:latin typeface="Footlight MT Light" panose="0204060206030A020304" pitchFamily="18" charset="0"/>
              </a:rPr>
              <a:t>Razvil znotraj kiparstva, slikarstva, književnosti in glasbe</a:t>
            </a:r>
          </a:p>
          <a:p>
            <a:endParaRPr lang="sl-SI" altLang="sl-SI"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1736</Words>
  <Application>Microsoft Office PowerPoint</Application>
  <PresentationFormat>On-screen Show (4:3)</PresentationFormat>
  <Paragraphs>359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Footlight MT Light</vt:lpstr>
      <vt:lpstr>Trajan Pro</vt:lpstr>
      <vt:lpstr>Officeova tema</vt:lpstr>
      <vt:lpstr>PROTIREFORMACIJA BAROK </vt:lpstr>
      <vt:lpstr>PROTIREFORMACIJA</vt:lpstr>
      <vt:lpstr>PowerPoint Presentation</vt:lpstr>
      <vt:lpstr>PowerPoint Presentation</vt:lpstr>
      <vt:lpstr>PowerPoint Presentation</vt:lpstr>
      <vt:lpstr>Protireformacija na Slovenskem</vt:lpstr>
      <vt:lpstr>PowerPoint Presentation</vt:lpstr>
      <vt:lpstr>        BAROK (1600 – 1760)</vt:lpstr>
      <vt:lpstr>PowerPoint Presentation</vt:lpstr>
      <vt:lpstr>BAROČNA KNJIŽEVNOST</vt:lpstr>
      <vt:lpstr>Baročna glasba</vt:lpstr>
      <vt:lpstr>PowerPoint Presentation</vt:lpstr>
      <vt:lpstr>PowerPoint Presentation</vt:lpstr>
      <vt:lpstr>Baročna arhitektura</vt:lpstr>
      <vt:lpstr>Baročno slikarstvo </vt:lpstr>
      <vt:lpstr>BAROK NA SLOVENSKEM  (1672-1768)</vt:lpstr>
      <vt:lpstr>BAROČNA ARHITEKTURA</vt:lpstr>
      <vt:lpstr>PowerPoint Presentation</vt:lpstr>
      <vt:lpstr>KIPARSTVO</vt:lpstr>
      <vt:lpstr>BAROČNO SLIKARSTVO</vt:lpstr>
      <vt:lpstr>PowerPoint Presentation</vt:lpstr>
      <vt:lpstr>BAROČNA KNJIŽEVNOST</vt:lpstr>
      <vt:lpstr>PowerPoint Presentation</vt:lpstr>
      <vt:lpstr>SLOVENSKI PISCI IN DELA</vt:lpstr>
      <vt:lpstr>PowerPoint Presentation</vt:lpstr>
      <vt:lpstr>         ROKOKO (1720-1760)</vt:lpstr>
      <vt:lpstr>GLASBA</vt:lpstr>
      <vt:lpstr>Arhitektura</vt:lpstr>
      <vt:lpstr>KIPARSTVO IN SLIKARSTVO</vt:lpstr>
      <vt:lpstr>VIRI: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2019-06-03T09:08:58Z</dcterms:created>
  <dcterms:modified xsi:type="dcterms:W3CDTF">2019-06-03T09:08:58Z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