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41FC493E-1797-48CB-8D61-168FCA152D69}"/>
              </a:ext>
            </a:extLst>
          </p:cNvPr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0">
            <a:extLst>
              <a:ext uri="{FF2B5EF4-FFF2-40B4-BE49-F238E27FC236}">
                <a16:creationId xmlns:a16="http://schemas.microsoft.com/office/drawing/2014/main" id="{DBB0C826-6633-4C86-9339-7CBDEEEFF169}"/>
              </a:ext>
            </a:extLst>
          </p:cNvPr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BF9ACE79-7DA4-4102-976D-08C872D5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3541B-2602-45A5-9FB6-A9414247701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ABA44F7A-290E-4368-96A5-B2334A30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B0C1FF8E-69FC-46EF-A8A2-0030C9D4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3E808D-EEE5-4B33-94B1-42ECB19318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071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230CCD1-B8EE-44B6-851A-F7EDCD66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25B3E-B7A3-4B5C-9801-49F58D973B1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6FEB5E4-CC31-458E-A0DF-AA71480E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42A8704-2C52-4180-A6BE-D17EF4E0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84007-275F-4CFD-A7EE-C400C97C57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96657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28339FDF-F326-4C17-8685-1F92DE1AC5A8}"/>
              </a:ext>
            </a:extLst>
          </p:cNvPr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0">
            <a:extLst>
              <a:ext uri="{FF2B5EF4-FFF2-40B4-BE49-F238E27FC236}">
                <a16:creationId xmlns:a16="http://schemas.microsoft.com/office/drawing/2014/main" id="{01C286AB-BA6B-4B84-BB59-40EA75A185B6}"/>
              </a:ext>
            </a:extLst>
          </p:cNvPr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8F00990C-5CA5-443D-B542-01850750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BDF3-3EEF-46DF-93F6-E655F99A697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5ACBD2B1-2059-4831-B50B-F73BA43B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63172BF1-73AC-4AA9-A4FA-0A007403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DDF19-4E75-4914-B60A-809531A5F6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69768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7F85196-D1DC-4B18-97A5-E7D07580C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1EDD7-8C00-47B1-9899-E5F18905EFD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3E03B61-8E4B-4F4C-8E7B-0BC953F68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69350E2-91AE-47C8-8CF5-BB074DE1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EA0DB-BC9D-4187-862F-E90BD4AEA7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574125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8AE629AF-D23E-4CD6-9D04-22661EC23A6C}"/>
              </a:ext>
            </a:extLst>
          </p:cNvPr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0">
            <a:extLst>
              <a:ext uri="{FF2B5EF4-FFF2-40B4-BE49-F238E27FC236}">
                <a16:creationId xmlns:a16="http://schemas.microsoft.com/office/drawing/2014/main" id="{E5B0C0D3-70B5-4122-9646-60BF4F58E7D6}"/>
              </a:ext>
            </a:extLst>
          </p:cNvPr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F43A7E88-CD67-47BA-B50D-F15FFBE8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C995D-C597-42DF-92EA-A853A4B93DE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0CF47FFC-16E6-48F8-9CFA-1A268809F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1CA7E3D6-7714-450C-90A9-AA7FC17D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A742C8-E985-469A-B4EF-12870A213B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1097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C933A9A-3945-42A9-AF14-3A5D0CA82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862EE-1D42-4287-B9F2-E6856C5053A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E888F53-6140-48B4-9FA8-7588A192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9F06A35-8448-43AD-9858-A4581E6A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396E8-DB70-4B33-AD9F-8BC86F7DCC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44800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4EB95555-9D5B-4B32-9E31-BCDB2ECE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F6F92-F341-48B2-919F-39A7614AEFB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B624E4E2-8FB3-41DA-AD3E-8438F57F0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CBABC8D6-BE40-40AA-9FF3-044675AAC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A1710-B0E9-4187-923F-5664ABACB6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79672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DB0DB7E7-E8DB-45D4-8197-F992EC1C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63FB2-6892-4855-AE19-56B99B68720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36764DD0-45E9-46B8-A801-5742EAC3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D34004C0-EC77-45B8-96AE-F9DD1951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91C8D-53F0-4892-B088-8FBBA7F18E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13179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>
            <a:extLst>
              <a:ext uri="{FF2B5EF4-FFF2-40B4-BE49-F238E27FC236}">
                <a16:creationId xmlns:a16="http://schemas.microsoft.com/office/drawing/2014/main" id="{0A649C12-DBD7-4E50-A729-7F3D9A34D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65B50-3A03-476C-8AFE-A206E71845D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31208D01-7FEA-4276-A03E-C2FDBAE5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AB67CEA1-07CB-405C-9625-CE707AF2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324F5-2CB8-499A-8E5B-4279A3960A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482734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8">
            <a:extLst>
              <a:ext uri="{FF2B5EF4-FFF2-40B4-BE49-F238E27FC236}">
                <a16:creationId xmlns:a16="http://schemas.microsoft.com/office/drawing/2014/main" id="{39458042-121D-4A50-9DD7-26B2C598560B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9928C291-7B80-4611-A4CB-E2AE487618B4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4">
            <a:extLst>
              <a:ext uri="{FF2B5EF4-FFF2-40B4-BE49-F238E27FC236}">
                <a16:creationId xmlns:a16="http://schemas.microsoft.com/office/drawing/2014/main" id="{B0E5A8D1-1EFE-412C-8B2E-D0012A595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7D400-5938-49CC-B9A4-936CFBAC9D8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5">
            <a:extLst>
              <a:ext uri="{FF2B5EF4-FFF2-40B4-BE49-F238E27FC236}">
                <a16:creationId xmlns:a16="http://schemas.microsoft.com/office/drawing/2014/main" id="{82AC7AC5-3A6D-4DF0-9B86-F13A9AA22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6">
            <a:extLst>
              <a:ext uri="{FF2B5EF4-FFF2-40B4-BE49-F238E27FC236}">
                <a16:creationId xmlns:a16="http://schemas.microsoft.com/office/drawing/2014/main" id="{CAE5C0AE-7FF3-4C87-BDFD-3E1F7054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E7F5D-D632-4A6B-B294-C3DD3BB63A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63949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8">
            <a:extLst>
              <a:ext uri="{FF2B5EF4-FFF2-40B4-BE49-F238E27FC236}">
                <a16:creationId xmlns:a16="http://schemas.microsoft.com/office/drawing/2014/main" id="{1DC6AF24-044F-428E-A0EA-AA57F676BE42}"/>
              </a:ext>
            </a:extLst>
          </p:cNvPr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080ACE53-7C73-41AC-90AF-DF9E199F2366}"/>
              </a:ext>
            </a:extLst>
          </p:cNvPr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4">
            <a:extLst>
              <a:ext uri="{FF2B5EF4-FFF2-40B4-BE49-F238E27FC236}">
                <a16:creationId xmlns:a16="http://schemas.microsoft.com/office/drawing/2014/main" id="{8B7B4294-BE96-4B88-83D2-4E7E31EF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C6392-3B95-41F0-9C2A-EDA1FDDD657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5">
            <a:extLst>
              <a:ext uri="{FF2B5EF4-FFF2-40B4-BE49-F238E27FC236}">
                <a16:creationId xmlns:a16="http://schemas.microsoft.com/office/drawing/2014/main" id="{171C3B3D-C41C-455E-8060-9B2257D2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6">
            <a:extLst>
              <a:ext uri="{FF2B5EF4-FFF2-40B4-BE49-F238E27FC236}">
                <a16:creationId xmlns:a16="http://schemas.microsoft.com/office/drawing/2014/main" id="{F38E42D9-7E84-43B4-ACEE-3DCB3EF1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3C6E1B26-9564-4BDD-AA33-A8FD2A8DDE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39188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729BBD42-127D-463E-90B1-E6DB5E52BB72}"/>
              </a:ext>
            </a:extLst>
          </p:cNvPr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711157C6-D180-4FD2-AEAA-05A129ADB71E}"/>
              </a:ext>
            </a:extLst>
          </p:cNvPr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Ograda naslova 1">
            <a:extLst>
              <a:ext uri="{FF2B5EF4-FFF2-40B4-BE49-F238E27FC236}">
                <a16:creationId xmlns:a16="http://schemas.microsoft.com/office/drawing/2014/main" id="{5D07D8D7-C22C-4A8B-9F11-291A0E8E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9" name="Ograda besedila 2">
            <a:extLst>
              <a:ext uri="{FF2B5EF4-FFF2-40B4-BE49-F238E27FC236}">
                <a16:creationId xmlns:a16="http://schemas.microsoft.com/office/drawing/2014/main" id="{D171ADDA-077A-45BB-94C0-3F4EEC5DCA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15D6DD5-5B88-4A95-8F1E-31B7CECD3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C0E1605-1658-4E4C-BDE8-E89ED3FF2DB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B753244-E52B-41F6-AC12-B973B699F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62BF51C-8DC9-40F9-982E-5FFF32E8B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4CF53C70-E509-4B7E-811B-8C718C2C310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5" r:id="rId7"/>
    <p:sldLayoutId id="2147483686" r:id="rId8"/>
    <p:sldLayoutId id="2147483687" r:id="rId9"/>
    <p:sldLayoutId id="2147483682" r:id="rId10"/>
    <p:sldLayoutId id="214748368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Romantika" TargetMode="External"/><Relationship Id="rId2" Type="http://schemas.openxmlformats.org/officeDocument/2006/relationships/hyperlink" Target="http://sl.wikipedia.org/wiki/Jevgenij_Onjegi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1F4301-4084-457A-8ECE-30CF39232E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satMod val="150000"/>
                  </a:schemeClr>
                </a:solidFill>
              </a:rPr>
              <a:t>Jevgenij Onjegin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667EC65-B04B-4A26-A769-B11F73B6BE4C}"/>
              </a:ext>
            </a:extLst>
          </p:cNvPr>
          <p:cNvSpPr txBox="1"/>
          <p:nvPr/>
        </p:nvSpPr>
        <p:spPr>
          <a:xfrm>
            <a:off x="755650" y="2924175"/>
            <a:ext cx="5400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Aleksander </a:t>
            </a:r>
            <a:r>
              <a:rPr lang="sl-SI" sz="2400" b="1" dirty="0" err="1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Sergejevič</a:t>
            </a:r>
            <a:r>
              <a:rPr lang="sl-SI" sz="24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 Puškin: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6A3A90-FBFF-40D3-A7AB-DEEC0879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satMod val="150000"/>
                  </a:schemeClr>
                </a:solidFill>
              </a:rPr>
              <a:t>OBDOBJE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357DBEC-0545-49CB-99A4-65E670982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600"/>
              <a:t>ROMANTIKA</a:t>
            </a:r>
          </a:p>
          <a:p>
            <a:r>
              <a:rPr lang="sl-SI" altLang="sl-SI" sz="1600"/>
              <a:t>Romantika je umetnostna smer v Evropi iz prve polovice 19. stoletja.</a:t>
            </a:r>
          </a:p>
          <a:p>
            <a:r>
              <a:rPr lang="sl-SI" altLang="sl-SI" sz="1600"/>
              <a:t>Razvila se je iz predromantike konec 18.stol.</a:t>
            </a:r>
          </a:p>
          <a:p>
            <a:r>
              <a:rPr lang="sl-SI" altLang="sl-SI" sz="1600"/>
              <a:t>Izražanje čustev</a:t>
            </a:r>
          </a:p>
          <a:p>
            <a:r>
              <a:rPr lang="sl-SI" altLang="sl-SI" sz="1600"/>
              <a:t>Osrednja tema je bila narava</a:t>
            </a:r>
          </a:p>
          <a:p>
            <a:r>
              <a:rPr lang="sl-SI" altLang="sl-SI" sz="1600"/>
              <a:t>V 1. polovici 19.stol. So  skladatelji pisali intimno glasbo, v drugi polovici pa se je veliko romantičnih skladateljev opiralo na narodne glasbe.</a:t>
            </a:r>
          </a:p>
          <a:p>
            <a:r>
              <a:rPr lang="sl-SI" altLang="sl-SI" sz="1600"/>
              <a:t>Ideje dobivali iz ljudskih in tradicionalnih pesmi</a:t>
            </a:r>
          </a:p>
          <a:p>
            <a:r>
              <a:rPr lang="sl-SI" altLang="sl-SI" sz="1600"/>
              <a:t>medtem ko se je v drugi polovici 19. stoletja veliko romantičnih skladateljev opiralo na narodne glasbe</a:t>
            </a:r>
          </a:p>
          <a:p>
            <a:r>
              <a:rPr lang="sl-SI" altLang="sl-SI" sz="1600"/>
              <a:t>Predstavnik France Prešeren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20B4770-1774-4BFF-ADA5-A21DE00B4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149725"/>
            <a:ext cx="3338513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0A5B4F-5DDF-44D9-9028-7AEEEF05E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satMod val="150000"/>
                  </a:schemeClr>
                </a:solidFill>
              </a:rPr>
              <a:t>Aleksander </a:t>
            </a:r>
            <a:r>
              <a:rPr lang="sl-SI" dirty="0" err="1">
                <a:solidFill>
                  <a:schemeClr val="accent1">
                    <a:satMod val="150000"/>
                  </a:schemeClr>
                </a:solidFill>
              </a:rPr>
              <a:t>Sergejevič</a:t>
            </a:r>
            <a:r>
              <a:rPr lang="sl-SI" dirty="0">
                <a:solidFill>
                  <a:schemeClr val="accent1">
                    <a:satMod val="150000"/>
                  </a:schemeClr>
                </a:solidFill>
              </a:rPr>
              <a:t> Puškin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6CAFB21-5AB8-452A-AD13-57C34DDDA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600"/>
              <a:t>Rodil se je leta 1799 v Moskvi.</a:t>
            </a:r>
          </a:p>
          <a:p>
            <a:r>
              <a:rPr lang="sl-SI" altLang="sl-SI" sz="1600"/>
              <a:t>Rojen v plemiški družini.</a:t>
            </a:r>
          </a:p>
          <a:p>
            <a:r>
              <a:rPr lang="sl-SI" altLang="sl-SI" sz="1600"/>
              <a:t>Pri 12 letih se je začel šolati na liceju v Carskem selu.</a:t>
            </a:r>
          </a:p>
          <a:p>
            <a:r>
              <a:rPr lang="sl-SI" altLang="sl-SI" sz="1600"/>
              <a:t>Puškin leta 1815 objavil svojo prvo pesem v takratni ugledni literarni reviji.</a:t>
            </a:r>
          </a:p>
          <a:p>
            <a:r>
              <a:rPr lang="sl-SI" altLang="sl-SI" sz="1600"/>
              <a:t>Leta 1820 so ga oblasti zaradi političnih pesmi izgnale iz ruske prestolnice.</a:t>
            </a:r>
          </a:p>
          <a:p>
            <a:r>
              <a:rPr lang="sl-SI" altLang="sl-SI" sz="1600"/>
              <a:t>V tem času se je seznanil tudi z Byronovimi deli.</a:t>
            </a:r>
          </a:p>
          <a:p>
            <a:r>
              <a:rPr lang="sl-SI" altLang="sl-SI" sz="1600"/>
              <a:t>Takrat se je začela romantična faza Puškinovega ustvarjanja, tam je pričel s pisanjem Onjegina.</a:t>
            </a:r>
          </a:p>
          <a:p>
            <a:r>
              <a:rPr lang="sl-SI" altLang="sl-SI" sz="1600"/>
              <a:t>pisal vse 3 literarne vrste.</a:t>
            </a:r>
          </a:p>
          <a:p>
            <a:r>
              <a:rPr lang="sl-SI" altLang="sl-SI" sz="1600"/>
              <a:t>osrednja osebnost ruske romantike.</a:t>
            </a:r>
          </a:p>
          <a:p>
            <a:r>
              <a:rPr lang="sl-SI" altLang="sl-SI" sz="1600"/>
              <a:t>največji vpliv nanj sta imela Byron in Scott.</a:t>
            </a:r>
          </a:p>
          <a:p>
            <a:r>
              <a:rPr lang="sl-SI" altLang="sl-SI" sz="1600"/>
              <a:t>čudaška smrt- umre v dvoboju, ko je branil ženino čast,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600"/>
              <a:t>	to naj bi bila po mnenju nekaterih politična past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EF957A-ADB7-4AE6-92CF-447E095B3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60800"/>
            <a:ext cx="223361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8A7149A-E16C-4673-BF26-73EBC8EE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33825"/>
            <a:ext cx="2087562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AE1D57C-8DC4-4052-8523-E296D469B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00500"/>
            <a:ext cx="23034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FE5D67-3198-4237-8998-7EAFDAED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satMod val="150000"/>
                  </a:schemeClr>
                </a:solidFill>
              </a:rPr>
              <a:t>DELO: Jevgenij Onjegin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94F58DC-6997-482D-8D55-840376343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4900" dirty="0"/>
              <a:t>KAKO JE NASTALO: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sl-SI" sz="4900" dirty="0"/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4900" dirty="0"/>
              <a:t>Knjiga Jevgenij Onjegin je začela nastajati v romantični fazi Puškinovega ustvarjanja.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4900" dirty="0"/>
              <a:t>To delo je roman v verzih.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4900" dirty="0"/>
              <a:t>V tem delu je združil verz in prozo.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4900" dirty="0"/>
              <a:t> Leta 1823 je Puškin o Onjeginu takole pisal svojemu prijatelju: ˝Ne pišem romana, temveč roman v verzih – hudičeva razlika!˝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4900" dirty="0"/>
              <a:t>Roman je pisal 7 let.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4900" dirty="0"/>
              <a:t>Prvič je bil natisnjen leta 1833.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4900" dirty="0"/>
              <a:t>Slovenski literaturi pa se delo prvič pojavilo leta 1967,ki ga je prevedel Mile Klopčič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sl-SI" sz="4900" dirty="0"/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sl-SI" sz="4900" dirty="0"/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sl-SI" sz="4900" dirty="0"/>
          </a:p>
          <a:p>
            <a:pPr marL="731520" lvl="1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sz="4900" dirty="0"/>
          </a:p>
          <a:p>
            <a:pPr marL="731520" lvl="1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sz="4900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4900" dirty="0"/>
              <a:t>TEMA DELA: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4900" dirty="0"/>
              <a:t>Ljubezenska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sz="4900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sl-SI" sz="4900" dirty="0"/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sl-SI" sz="4900" dirty="0"/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sl-SI" sz="4900" dirty="0"/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sl-SI" sz="4900" dirty="0"/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sl-SI" sz="4900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sl-SI" sz="4900" dirty="0"/>
          </a:p>
          <a:p>
            <a:pPr marL="731520" lvl="1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4900" dirty="0"/>
              <a:t>				</a:t>
            </a:r>
            <a:r>
              <a:rPr lang="sl-SI" sz="1200" dirty="0"/>
              <a:t>									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sl-SI" sz="1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EB1BA1-3B8C-41FE-B6F4-2F0C369AA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213100"/>
            <a:ext cx="21605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E324268D-2C3E-404A-86EE-26B03E127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860800"/>
            <a:ext cx="35433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4">
            <a:extLst>
              <a:ext uri="{FF2B5EF4-FFF2-40B4-BE49-F238E27FC236}">
                <a16:creationId xmlns:a16="http://schemas.microsoft.com/office/drawing/2014/main" id="{3B3A5B66-B48C-4C20-A469-45E6624E9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28775"/>
            <a:ext cx="8291512" cy="5721350"/>
          </a:xfrm>
        </p:spPr>
        <p:txBody>
          <a:bodyPr/>
          <a:lstStyle/>
          <a:p>
            <a:pPr marL="514350" indent="-514350">
              <a:buFont typeface="Wingdings 2" panose="05020102010507070707" pitchFamily="18" charset="2"/>
              <a:buNone/>
            </a:pPr>
            <a:r>
              <a:rPr lang="sl-SI" altLang="sl-SI" sz="1600"/>
              <a:t>3. VSEBINA DELA :</a:t>
            </a:r>
          </a:p>
          <a:p>
            <a:pPr marL="914400" lvl="1" indent="-514350"/>
            <a:r>
              <a:rPr lang="sl-SI" altLang="sl-SI" sz="1200"/>
              <a:t>Govori o Jevgeniju Onjeginu, ki se je rodil v premožni družini.</a:t>
            </a:r>
          </a:p>
          <a:p>
            <a:pPr marL="914400" lvl="1" indent="-514350"/>
            <a:r>
              <a:rPr lang="sl-SI" altLang="sl-SI" sz="1200"/>
              <a:t>Ko mu je umrl oče, so njegovi upniki na vsak način hoteli dobiti dediščino. </a:t>
            </a:r>
          </a:p>
          <a:p>
            <a:pPr marL="914400" lvl="1" indent="-514350"/>
            <a:r>
              <a:rPr lang="sl-SI" altLang="sl-SI" sz="1200"/>
              <a:t>Onjegin je bil miren človek in se ni hotel prepirati, jim je vso dediščino prepustil.</a:t>
            </a:r>
          </a:p>
          <a:p>
            <a:pPr marL="914400" lvl="1" indent="-514350"/>
            <a:r>
              <a:rPr lang="sl-SI" altLang="sl-SI" sz="1200"/>
              <a:t>Po očetovi smrti umre stric od katerega podeduje tovarne,gozdove in pašnike.</a:t>
            </a:r>
          </a:p>
          <a:p>
            <a:pPr marL="914400" lvl="1" indent="-514350"/>
            <a:r>
              <a:rPr lang="sl-SI" altLang="sl-SI" sz="1200"/>
              <a:t> v soseščino pride pesnik Vladimir Lenski,pravo nasprotje Ogjenina.</a:t>
            </a:r>
          </a:p>
          <a:p>
            <a:pPr marL="914400" lvl="1" indent="-514350"/>
            <a:r>
              <a:rPr lang="sl-SI" altLang="sl-SI" sz="1200"/>
              <a:t>Spozna tudi njegovo zaročenko Olgo in njeno sestro Tatjano</a:t>
            </a:r>
          </a:p>
          <a:p>
            <a:pPr marL="914400" lvl="1" indent="-514350"/>
            <a:r>
              <a:rPr lang="sl-SI" altLang="sl-SI" sz="1200"/>
              <a:t>Tatjana se zaljubi v Onjegina in mu svojo ljubezen izpove v pismu</a:t>
            </a:r>
          </a:p>
          <a:p>
            <a:pPr marL="914400" lvl="1" indent="-514350"/>
            <a:r>
              <a:rPr lang="sl-SI" altLang="sl-SI" sz="1200"/>
              <a:t>Onjegin pa ji ljubezen ne vrača.</a:t>
            </a:r>
          </a:p>
          <a:p>
            <a:pPr marL="914400" lvl="1" indent="-514350"/>
            <a:r>
              <a:rPr lang="sl-SI" altLang="sl-SI" sz="1200"/>
              <a:t>Na praznovanju Tatjaninega goda Onjegin osvaja Olgo,zato ga Lenski pozove v dvoboj.</a:t>
            </a:r>
          </a:p>
          <a:p>
            <a:pPr marL="914400" lvl="1" indent="-514350"/>
            <a:r>
              <a:rPr lang="sl-SI" altLang="sl-SI" sz="1200"/>
              <a:t>Zmaga Onjegin,</a:t>
            </a:r>
          </a:p>
          <a:p>
            <a:pPr marL="914400" lvl="1" indent="-514350"/>
            <a:r>
              <a:rPr lang="sl-SI" altLang="sl-SI" sz="1200"/>
              <a:t>Čez nekaj časa sreča Tatjano na razkošni zabavi v visoki ruski družbi.</a:t>
            </a:r>
          </a:p>
          <a:p>
            <a:pPr marL="914400" lvl="1" indent="-514350"/>
            <a:r>
              <a:rPr lang="sl-SI" altLang="sl-SI" sz="1200"/>
              <a:t>Izve da je poročena z njegovim bratrancem.</a:t>
            </a:r>
          </a:p>
          <a:p>
            <a:pPr marL="914400" lvl="1" indent="-514350"/>
            <a:r>
              <a:rPr lang="sl-SI" altLang="sl-SI" sz="1200"/>
              <a:t>Onjegin spozna, da jo ljubi. Vendar je bilo prepozno, saj je bila Tatjana že poročena in zvesta svojemu možu. </a:t>
            </a:r>
          </a:p>
          <a:p>
            <a:pPr marL="914400" lvl="1" indent="-514350"/>
            <a:r>
              <a:rPr lang="sl-SI" altLang="sl-SI" sz="1200"/>
              <a:t>V ospredju je duhovna podoba glavnega junaka, Jevgenija Onjegina</a:t>
            </a:r>
          </a:p>
          <a:p>
            <a:pPr marL="914400" lvl="1" indent="-514350"/>
            <a:r>
              <a:rPr lang="sl-SI" altLang="sl-SI" sz="1200"/>
              <a:t>Ta preživlja noči tako, da se udeležuje zabav, dneve pa prespi. </a:t>
            </a:r>
          </a:p>
          <a:p>
            <a:pPr marL="914400" lvl="1" indent="-514350"/>
            <a:r>
              <a:rPr lang="sl-SI" altLang="sl-SI" sz="1200"/>
              <a:t>Sčasoma ga začne tako življenje dolgočasiti.</a:t>
            </a:r>
          </a:p>
          <a:p>
            <a:pPr marL="914400" lvl="1" indent="-514350"/>
            <a:r>
              <a:rPr lang="sl-SI" altLang="sl-SI" sz="1200"/>
              <a:t>Onjeginu ni več obstanka, zato razočaran blodi po svetu.</a:t>
            </a:r>
          </a:p>
          <a:p>
            <a:pPr marL="914400" lvl="1" indent="-514350">
              <a:buFont typeface="Wingdings" panose="05000000000000000000" pitchFamily="2" charset="2"/>
              <a:buNone/>
            </a:pPr>
            <a:r>
              <a:rPr lang="sl-SI" altLang="sl-SI" sz="1200"/>
              <a:t> </a:t>
            </a:r>
          </a:p>
          <a:p>
            <a:pPr marL="914400" lvl="1" indent="-514350"/>
            <a:endParaRPr lang="sl-SI" altLang="sl-SI" sz="1200"/>
          </a:p>
          <a:p>
            <a:pPr marL="914400" lvl="1" indent="-514350"/>
            <a:endParaRPr lang="sl-SI" altLang="sl-SI" sz="1200"/>
          </a:p>
          <a:p>
            <a:pPr marL="914400" lvl="1" indent="-514350"/>
            <a:endParaRPr lang="sl-SI" altLang="sl-SI" sz="1200"/>
          </a:p>
          <a:p>
            <a:pPr marL="914400" lvl="1" indent="-514350"/>
            <a:endParaRPr lang="sl-SI" altLang="sl-SI" sz="1200"/>
          </a:p>
          <a:p>
            <a:pPr marL="914400" lvl="1" indent="-514350"/>
            <a:endParaRPr lang="sl-SI" altLang="sl-SI" sz="1200"/>
          </a:p>
          <a:p>
            <a:pPr marL="914400" lvl="1" indent="-514350"/>
            <a:endParaRPr lang="sl-SI" altLang="sl-SI" sz="120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C568C9A-2B25-4023-A512-D55919ADF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060575"/>
            <a:ext cx="21431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8F707A38-3B17-4A2E-A156-4B6D565F2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147050" cy="586581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1600"/>
              <a:t>4. ZUNANJA ZGRADBA:</a:t>
            </a:r>
          </a:p>
          <a:p>
            <a:pPr lvl="1"/>
            <a:r>
              <a:rPr lang="sl-SI" altLang="sl-SI" sz="1200"/>
              <a:t>kitica ima 14 verzov</a:t>
            </a:r>
          </a:p>
          <a:p>
            <a:pPr lvl="1"/>
            <a:r>
              <a:rPr lang="sl-SI" altLang="sl-SI" sz="1200"/>
              <a:t>verzi so rimani</a:t>
            </a:r>
          </a:p>
          <a:p>
            <a:pPr lvl="1"/>
            <a:r>
              <a:rPr lang="sl-SI" altLang="sl-SI" sz="1200"/>
              <a:t>Verzni in tudi kitični prestopi.</a:t>
            </a:r>
          </a:p>
          <a:p>
            <a:pPr lvl="1"/>
            <a:r>
              <a:rPr lang="sl-SI" altLang="sl-SI" sz="1200"/>
              <a:t>9 zložni jamb = onjeginska kitica (4jambi+1 nepoudarjen zlog)</a:t>
            </a:r>
          </a:p>
          <a:p>
            <a:pPr lvl="1"/>
            <a:r>
              <a:rPr lang="sl-SI" altLang="sl-SI" sz="1200"/>
              <a:t>avtor menjava pripovedno perspektivo in sicer prvoosebnega in vsevednega pripovedovalca</a:t>
            </a:r>
          </a:p>
          <a:p>
            <a:pPr lvl="1"/>
            <a:r>
              <a:rPr lang="sl-SI" altLang="sl-SI" sz="1200"/>
              <a:t>romanu je na koncu dodan obsežen komentar, zaradi števila arhaizmov in nastopajočih resničnih oseb (omenil je preko 100 umetnikov tistega časa), zato romanu rečemo tudi enciklopedija ruskega življenja.</a:t>
            </a:r>
          </a:p>
          <a:p>
            <a:pPr lvl="1"/>
            <a:endParaRPr lang="sl-SI" altLang="sl-SI" sz="1200"/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			</a:t>
            </a:r>
            <a:r>
              <a:rPr lang="sl-SI" altLang="sl-SI" sz="1600"/>
              <a:t>						</a:t>
            </a:r>
          </a:p>
          <a:p>
            <a:r>
              <a:rPr lang="sl-SI" altLang="sl-SI" sz="1600"/>
              <a:t>			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A9A536E-51D9-4EE8-95F9-45498CF58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357563"/>
            <a:ext cx="4968875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EA4B2-D4A7-4A98-A442-A614F494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satMod val="150000"/>
                  </a:schemeClr>
                </a:solidFill>
              </a:rPr>
              <a:t>LITERARNI POJMI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599B4C7-FB69-44AA-A918-FD71F6F1A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600" b="1"/>
              <a:t>Roman: </a:t>
            </a:r>
          </a:p>
          <a:p>
            <a:pPr lvl="1"/>
            <a:r>
              <a:rPr lang="sl-SI" altLang="sl-SI" sz="1200"/>
              <a:t>je epska ali </a:t>
            </a:r>
            <a:r>
              <a:rPr lang="sl-SI" altLang="sl-SI" sz="1200" b="1"/>
              <a:t>pripovedna literarna zvrst/vrsta</a:t>
            </a:r>
            <a:r>
              <a:rPr lang="sl-SI" altLang="sl-SI" sz="1200"/>
              <a:t>, napisan je lahko v poeziji ali prozi.</a:t>
            </a:r>
          </a:p>
          <a:p>
            <a:pPr lvl="1">
              <a:buFont typeface="Wingdings" panose="05000000000000000000" pitchFamily="2" charset="2"/>
              <a:buNone/>
            </a:pPr>
            <a:endParaRPr lang="sl-SI" altLang="sl-SI" sz="1200"/>
          </a:p>
          <a:p>
            <a:r>
              <a:rPr lang="sl-SI" altLang="sl-SI" sz="1600" b="1"/>
              <a:t>Roman v verzih:</a:t>
            </a:r>
          </a:p>
          <a:p>
            <a:pPr lvl="1"/>
            <a:r>
              <a:rPr lang="sl-SI" altLang="sl-SI" sz="1200"/>
              <a:t>Tak tip romana je bil značilen v romantiki oz. predromantiki. </a:t>
            </a:r>
          </a:p>
          <a:p>
            <a:pPr lvl="1"/>
            <a:r>
              <a:rPr lang="sl-SI" altLang="sl-SI" sz="1200"/>
              <a:t>Pripovedovalec v njem nastopa tudi kot lirski subjekt.</a:t>
            </a:r>
          </a:p>
          <a:p>
            <a:pPr lvl="1">
              <a:buFont typeface="Wingdings" panose="05000000000000000000" pitchFamily="2" charset="2"/>
              <a:buNone/>
            </a:pPr>
            <a:endParaRPr lang="sl-SI" altLang="sl-SI" sz="1200"/>
          </a:p>
          <a:p>
            <a:r>
              <a:rPr lang="sl-SI" altLang="sl-SI" sz="1600" b="1"/>
              <a:t>Poezija:</a:t>
            </a:r>
          </a:p>
          <a:p>
            <a:pPr lvl="1"/>
            <a:r>
              <a:rPr lang="sl-SI" altLang="sl-SI" sz="1200"/>
              <a:t>pesništvo, literarno ustvarjanje v vezani besedi.</a:t>
            </a:r>
          </a:p>
          <a:p>
            <a:pPr lvl="1"/>
            <a:r>
              <a:rPr lang="sl-SI" altLang="sl-SI" sz="1200"/>
              <a:t>ekspresiven izraz za čustvenost, lepoto ali užitek.</a:t>
            </a:r>
          </a:p>
          <a:p>
            <a:pPr lvl="1">
              <a:buFont typeface="Wingdings" panose="05000000000000000000" pitchFamily="2" charset="2"/>
              <a:buNone/>
            </a:pPr>
            <a:endParaRPr lang="sl-SI" altLang="sl-SI" sz="1200"/>
          </a:p>
          <a:p>
            <a:r>
              <a:rPr lang="sl-SI" altLang="sl-SI" sz="1600" b="1"/>
              <a:t>Proza :</a:t>
            </a:r>
          </a:p>
          <a:p>
            <a:pPr lvl="1"/>
            <a:r>
              <a:rPr lang="sl-SI" altLang="sl-SI" sz="1200"/>
              <a:t>je izrazna oblika v besedni komunikaciji, za katero je za razliko od poezije značilno besedilo v nevezani besedi in katere osnovna enota je stavek.</a:t>
            </a:r>
            <a:endParaRPr lang="sl-SI" altLang="sl-SI" sz="1200" b="1"/>
          </a:p>
          <a:p>
            <a:endParaRPr lang="sl-SI" altLang="sl-SI" sz="1600"/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200"/>
              <a:t> </a:t>
            </a:r>
          </a:p>
          <a:p>
            <a:pPr lvl="1"/>
            <a:endParaRPr lang="sl-SI" altLang="sl-SI" sz="1200"/>
          </a:p>
          <a:p>
            <a:endParaRPr lang="sl-SI" altLang="sl-SI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955724-3A83-4B74-8369-EDDB42CF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satMod val="150000"/>
                  </a:schemeClr>
                </a:solidFill>
              </a:rPr>
              <a:t>VIRI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67EF230-FBD3-419C-B294-966EEA997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sl-SI" sz="1200" dirty="0" err="1"/>
              <a:t>ttp</a:t>
            </a:r>
            <a:r>
              <a:rPr lang="sl-SI" sz="1200" dirty="0"/>
              <a:t>://</a:t>
            </a:r>
            <a:r>
              <a:rPr lang="sl-SI" sz="1200" dirty="0" err="1"/>
              <a:t>www</a:t>
            </a:r>
            <a:r>
              <a:rPr lang="sl-SI" sz="1200" dirty="0"/>
              <a:t>.</a:t>
            </a:r>
            <a:r>
              <a:rPr lang="sl-SI" sz="1200" dirty="0" err="1"/>
              <a:t>google</a:t>
            </a:r>
            <a:r>
              <a:rPr lang="sl-SI" sz="1200" dirty="0"/>
              <a:t>.si/#</a:t>
            </a:r>
            <a:r>
              <a:rPr lang="sl-SI" sz="1200" dirty="0" err="1"/>
              <a:t>hl</a:t>
            </a:r>
            <a:r>
              <a:rPr lang="sl-SI" sz="1200" dirty="0"/>
              <a:t>=sl&amp;</a:t>
            </a:r>
            <a:r>
              <a:rPr lang="sl-SI" sz="1200" dirty="0" err="1"/>
              <a:t>tbo</a:t>
            </a:r>
            <a:r>
              <a:rPr lang="sl-SI" sz="1200" dirty="0"/>
              <a:t>=d&amp;</a:t>
            </a:r>
            <a:r>
              <a:rPr lang="sl-SI" sz="1200" dirty="0" err="1"/>
              <a:t>sclient</a:t>
            </a:r>
            <a:r>
              <a:rPr lang="sl-SI" sz="1200" dirty="0"/>
              <a:t>=</a:t>
            </a:r>
            <a:r>
              <a:rPr lang="sl-SI" sz="1200" dirty="0" err="1"/>
              <a:t>psy</a:t>
            </a:r>
            <a:r>
              <a:rPr lang="sl-SI" sz="1200" dirty="0"/>
              <a:t>-</a:t>
            </a:r>
            <a:r>
              <a:rPr lang="sl-SI" sz="1200" dirty="0" err="1"/>
              <a:t>ab</a:t>
            </a:r>
            <a:r>
              <a:rPr lang="sl-SI" sz="1200" dirty="0"/>
              <a:t>&amp;q=</a:t>
            </a:r>
            <a:r>
              <a:rPr lang="sl-SI" sz="1200" dirty="0" err="1"/>
              <a:t>onjegin</a:t>
            </a:r>
            <a:r>
              <a:rPr lang="sl-SI" sz="1200" dirty="0"/>
              <a:t>+</a:t>
            </a:r>
            <a:r>
              <a:rPr lang="sl-SI" sz="1200" dirty="0" err="1"/>
              <a:t>jevgenij</a:t>
            </a:r>
            <a:r>
              <a:rPr lang="sl-SI" sz="1200" dirty="0"/>
              <a:t>+obnova&amp;</a:t>
            </a:r>
            <a:r>
              <a:rPr lang="sl-SI" sz="1200" dirty="0" err="1"/>
              <a:t>oq</a:t>
            </a:r>
            <a:r>
              <a:rPr lang="sl-SI" sz="1200" dirty="0"/>
              <a:t>=ONJEGI&amp;</a:t>
            </a:r>
            <a:r>
              <a:rPr lang="sl-SI" sz="1200" dirty="0" err="1"/>
              <a:t>gs</a:t>
            </a:r>
            <a:r>
              <a:rPr lang="sl-SI" sz="1200" dirty="0"/>
              <a:t>_l=</a:t>
            </a:r>
            <a:r>
              <a:rPr lang="sl-SI" sz="1200" dirty="0" err="1"/>
              <a:t>serp</a:t>
            </a:r>
            <a:r>
              <a:rPr lang="sl-SI" sz="1200" dirty="0"/>
              <a:t>.1.2.0l4.2339.7619.0.10106.10.8.0.1.1.1.777.2098.0j3j0j1j0j1j1.6.0...0.0...1c.1.-B3U5DC89cI&amp;</a:t>
            </a:r>
            <a:r>
              <a:rPr lang="sl-SI" sz="1200" dirty="0" err="1"/>
              <a:t>pbx</a:t>
            </a:r>
            <a:r>
              <a:rPr lang="sl-SI" sz="1200" dirty="0"/>
              <a:t>=1&amp;</a:t>
            </a:r>
            <a:r>
              <a:rPr lang="sl-SI" sz="1200" dirty="0" err="1"/>
              <a:t>bav</a:t>
            </a:r>
            <a:r>
              <a:rPr lang="sl-SI" sz="1200" dirty="0"/>
              <a:t>=</a:t>
            </a:r>
            <a:r>
              <a:rPr lang="sl-SI" sz="1200" dirty="0" err="1"/>
              <a:t>on.2</a:t>
            </a:r>
            <a:r>
              <a:rPr lang="sl-SI" sz="1200" dirty="0"/>
              <a:t>,</a:t>
            </a:r>
            <a:r>
              <a:rPr lang="sl-SI" sz="1200" dirty="0" err="1"/>
              <a:t>or.r</a:t>
            </a:r>
            <a:r>
              <a:rPr lang="sl-SI" sz="1200" dirty="0"/>
              <a:t>_</a:t>
            </a:r>
            <a:r>
              <a:rPr lang="sl-SI" sz="1200" dirty="0" err="1"/>
              <a:t>gc.r</a:t>
            </a:r>
            <a:r>
              <a:rPr lang="sl-SI" sz="1200" dirty="0"/>
              <a:t>_</a:t>
            </a:r>
            <a:r>
              <a:rPr lang="sl-SI" sz="1200" dirty="0" err="1"/>
              <a:t>pw.r</a:t>
            </a:r>
            <a:r>
              <a:rPr lang="sl-SI" sz="1200" dirty="0"/>
              <a:t>_</a:t>
            </a:r>
            <a:r>
              <a:rPr lang="sl-SI" sz="1200" dirty="0" err="1"/>
              <a:t>qf</a:t>
            </a:r>
            <a:r>
              <a:rPr lang="sl-SI" sz="1200" dirty="0"/>
              <a:t>.&amp;</a:t>
            </a:r>
            <a:r>
              <a:rPr lang="sl-SI" sz="1200" dirty="0" err="1"/>
              <a:t>fp</a:t>
            </a:r>
            <a:r>
              <a:rPr lang="sl-SI" sz="1200" dirty="0"/>
              <a:t>=e5fec0c26221a7fd&amp;</a:t>
            </a:r>
            <a:r>
              <a:rPr lang="sl-SI" sz="1200" dirty="0" err="1"/>
              <a:t>bpcl</a:t>
            </a:r>
            <a:r>
              <a:rPr lang="sl-SI" sz="1200" dirty="0"/>
              <a:t>=38897761&amp;</a:t>
            </a:r>
            <a:r>
              <a:rPr lang="sl-SI" sz="1200" dirty="0" err="1"/>
              <a:t>biw</a:t>
            </a:r>
            <a:r>
              <a:rPr lang="sl-SI" sz="1200" dirty="0"/>
              <a:t>=1280&amp;</a:t>
            </a:r>
            <a:r>
              <a:rPr lang="sl-SI" sz="1200" dirty="0" err="1"/>
              <a:t>bih</a:t>
            </a:r>
            <a:r>
              <a:rPr lang="sl-SI" sz="1200" dirty="0"/>
              <a:t>=874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sl-SI" sz="12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http://sl.wikipedia.org/wiki/Jevgenij_Onjegin</a:t>
            </a:r>
            <a:endParaRPr lang="sl-SI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sl-SI" sz="12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http://sl.wikipedia.org/wiki/Romantika</a:t>
            </a:r>
            <a:endParaRPr lang="sl-SI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sl-SI" sz="1200" dirty="0"/>
              <a:t>Stezice do besedne umetnosti 2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sl-SI" sz="1200" dirty="0"/>
              <a:t>Branja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754</Words>
  <Application>Microsoft Office PowerPoint</Application>
  <PresentationFormat>On-screen Show (4:3)</PresentationFormat>
  <Paragraphs>108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Corbel</vt:lpstr>
      <vt:lpstr>Wingdings</vt:lpstr>
      <vt:lpstr>Wingdings 2</vt:lpstr>
      <vt:lpstr>Wingdings 3</vt:lpstr>
      <vt:lpstr>Modul</vt:lpstr>
      <vt:lpstr>Jevgenij Onjegin</vt:lpstr>
      <vt:lpstr>OBDOBJE</vt:lpstr>
      <vt:lpstr>Aleksander Sergejevič Puškin</vt:lpstr>
      <vt:lpstr>DELO: Jevgenij Onjegin</vt:lpstr>
      <vt:lpstr>PowerPoint Presentation</vt:lpstr>
      <vt:lpstr>PowerPoint Presentation</vt:lpstr>
      <vt:lpstr>LITERARNI POJMI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2019-06-03T09:08:59Z</dcterms:created>
  <dcterms:modified xsi:type="dcterms:W3CDTF">2019-06-03T09:08:59Z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