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2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7D32E0-ABE2-4BF3-A62C-82594B658D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82C8D-A391-4518-A190-1762968F9D9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D121F3-17B7-4DFD-8B17-EEB289EDEFB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B4A7763-09F9-4EE1-965A-4882A441E45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04B901-7C41-43C1-AF75-9FF39273C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Click to edit Master text styles</a:t>
            </a:r>
          </a:p>
          <a:p>
            <a:pPr lvl="1"/>
            <a:r>
              <a:rPr lang="sl-SI" noProof="0"/>
              <a:t>Second level</a:t>
            </a:r>
          </a:p>
          <a:p>
            <a:pPr lvl="2"/>
            <a:r>
              <a:rPr lang="sl-SI" noProof="0"/>
              <a:t>Third level</a:t>
            </a:r>
          </a:p>
          <a:p>
            <a:pPr lvl="3"/>
            <a:r>
              <a:rPr lang="sl-SI" noProof="0"/>
              <a:t>Fourth level</a:t>
            </a:r>
          </a:p>
          <a:p>
            <a:pPr lvl="4"/>
            <a:r>
              <a:rPr lang="sl-SI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F2DF8-4E13-4C70-B7A7-4B2EC68113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D6C22-8F6D-425F-A6CB-DDC2356E77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0A62D9F-A32C-4AF3-92E4-18F1108D39D3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A2D49BDB-27D1-43E1-842A-70C0D9F78A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B2189DDF-3900-45D7-A42B-18E09A42E4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sl-SI"/>
              <a:t>Curve up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A299D946-D2C7-40F8-8605-CA3E8320E2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9pPr>
          </a:lstStyle>
          <a:p>
            <a:fld id="{68B972A9-E0A5-4B2A-AEDE-6DA23648C82D}" type="slidenum">
              <a:rPr lang="en-US" altLang="sl-SI">
                <a:latin typeface="Calibri" panose="020F0502020204030204" pitchFamily="34" charset="0"/>
              </a:rPr>
              <a:pPr/>
              <a:t>3</a:t>
            </a:fld>
            <a:endParaRPr lang="en-US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PageOverlay.png">
            <a:extLst>
              <a:ext uri="{FF2B5EF4-FFF2-40B4-BE49-F238E27FC236}">
                <a16:creationId xmlns:a16="http://schemas.microsoft.com/office/drawing/2014/main" id="{E727D5A9-3659-4CBD-A9E6-FF500C955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tandardRule.png">
            <a:extLst>
              <a:ext uri="{FF2B5EF4-FFF2-40B4-BE49-F238E27FC236}">
                <a16:creationId xmlns:a16="http://schemas.microsoft.com/office/drawing/2014/main" id="{76B810A8-CEFF-4FFA-9E2A-A246ACFB3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8CC2A4F-9108-4F63-BB2D-4F8D0CE9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03AE-9769-4760-97D9-06C11F621CF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794B7D-A917-485B-81E8-3FBFFED5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6243867-3D0E-4205-A6DF-03DA72AD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A77B0-98ED-409A-9AD6-3029094A30C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1953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ortRule.png">
            <a:extLst>
              <a:ext uri="{FF2B5EF4-FFF2-40B4-BE49-F238E27FC236}">
                <a16:creationId xmlns:a16="http://schemas.microsoft.com/office/drawing/2014/main" id="{DF532418-9519-44C6-ACB9-C6BBE7403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375" y="2305050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8" descr="parAvion.png">
            <a:extLst>
              <a:ext uri="{FF2B5EF4-FFF2-40B4-BE49-F238E27FC236}">
                <a16:creationId xmlns:a16="http://schemas.microsoft.com/office/drawing/2014/main" id="{D208E007-D96A-4048-867C-2B07CC6B5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222">
            <a:off x="6797675" y="538163"/>
            <a:ext cx="1808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85CA6D8-5CCA-4B7B-ACE8-4625ECDCD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88D49-AEAC-4B4B-B13A-AB671AC4133A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9352716-0587-48AF-A48E-33030DF0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1F4A875-4332-43CC-96AE-8E912D1F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E9815-7658-4AE0-BBD5-D34EC1B8271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127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itlePageOverlay.png">
            <a:extLst>
              <a:ext uri="{FF2B5EF4-FFF2-40B4-BE49-F238E27FC236}">
                <a16:creationId xmlns:a16="http://schemas.microsoft.com/office/drawing/2014/main" id="{5F588A03-805B-44EF-9DA7-366D7AC8F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hortRule.png">
            <a:extLst>
              <a:ext uri="{FF2B5EF4-FFF2-40B4-BE49-F238E27FC236}">
                <a16:creationId xmlns:a16="http://schemas.microsoft.com/office/drawing/2014/main" id="{36E2A52F-EFCC-4C79-84D2-BE24702C9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5663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088361E-F9B0-420D-BCB3-71006F33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AE33E-11FC-4C04-B795-F7C33CC75F3A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C5E8CAC-0088-4E5C-BAE5-56D0F12E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24D96C7-479A-4746-9F98-BBCE6B1A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AAC3D-061A-4889-BB27-EFFC7DFAEE9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1858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TitlePageOverlay.png">
            <a:extLst>
              <a:ext uri="{FF2B5EF4-FFF2-40B4-BE49-F238E27FC236}">
                <a16:creationId xmlns:a16="http://schemas.microsoft.com/office/drawing/2014/main" id="{B5A9E429-B386-4B09-8193-49201FD47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parAvion.png">
            <a:extLst>
              <a:ext uri="{FF2B5EF4-FFF2-40B4-BE49-F238E27FC236}">
                <a16:creationId xmlns:a16="http://schemas.microsoft.com/office/drawing/2014/main" id="{08D0B5A5-50E7-47C9-8C6C-3E85881D5E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222">
            <a:off x="6835775" y="279400"/>
            <a:ext cx="16954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hortRule.png">
            <a:extLst>
              <a:ext uri="{FF2B5EF4-FFF2-40B4-BE49-F238E27FC236}">
                <a16:creationId xmlns:a16="http://schemas.microsoft.com/office/drawing/2014/main" id="{2714362C-B3E9-445C-A191-1FCDEAC15F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5663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10" descr="parAvion.png">
            <a:extLst>
              <a:ext uri="{FF2B5EF4-FFF2-40B4-BE49-F238E27FC236}">
                <a16:creationId xmlns:a16="http://schemas.microsoft.com/office/drawing/2014/main" id="{67250A55-1352-4ED9-AB49-AC1F3AADC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5255">
            <a:off x="2865438" y="3182938"/>
            <a:ext cx="16970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1435CAD0-14A0-4182-A2F5-AAC63747452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978B9-0BA0-4D9C-A33B-9C2F9954CA7E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B26CB3B5-8FD8-4FFA-84ED-11E46D76FCD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032BC0A6-8124-4088-B3F3-EEBFDDA3F8A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D2290F4-AA5E-4D62-A4ED-7F6A0276CF0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33039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tlePageOverlay.png">
            <a:extLst>
              <a:ext uri="{FF2B5EF4-FFF2-40B4-BE49-F238E27FC236}">
                <a16:creationId xmlns:a16="http://schemas.microsoft.com/office/drawing/2014/main" id="{71B47261-DF42-45B3-820F-4D0B5CAF0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lvl="0"/>
            <a:r>
              <a:rPr lang="sl-SI"/>
              <a:t>Click to edit Master title style</a:t>
            </a:r>
            <a:endParaRPr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641C6CA7-A84F-4CB4-9F24-6E3216AD707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8C24F-7309-4BD6-9245-6B36740269E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0AED1A9-BA3B-40C5-8F74-BE7FD55DBFB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B7DF27B5-D8C2-4512-A2DF-EC6ED9E52CE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AF11CC3-DBB7-4AEC-AB57-FC1D52EEDBA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00252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>
            <a:extLst>
              <a:ext uri="{FF2B5EF4-FFF2-40B4-BE49-F238E27FC236}">
                <a16:creationId xmlns:a16="http://schemas.microsoft.com/office/drawing/2014/main" id="{C4B92DC7-DA65-48EC-AD3E-F059F9AB0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parAvion.png">
            <a:extLst>
              <a:ext uri="{FF2B5EF4-FFF2-40B4-BE49-F238E27FC236}">
                <a16:creationId xmlns:a16="http://schemas.microsoft.com/office/drawing/2014/main" id="{8E55829F-28EC-45B9-9821-B39BEF84E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222">
            <a:off x="7427913" y="2619375"/>
            <a:ext cx="15811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pictureStamp-Frame.png">
            <a:extLst>
              <a:ext uri="{FF2B5EF4-FFF2-40B4-BE49-F238E27FC236}">
                <a16:creationId xmlns:a16="http://schemas.microsoft.com/office/drawing/2014/main" id="{C9D0151C-4A40-43BF-BE3D-6A9E933D81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2260">
            <a:off x="6338888" y="604838"/>
            <a:ext cx="1611312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pictureStamp-Frame.png">
            <a:extLst>
              <a:ext uri="{FF2B5EF4-FFF2-40B4-BE49-F238E27FC236}">
                <a16:creationId xmlns:a16="http://schemas.microsoft.com/office/drawing/2014/main" id="{1718A21E-0476-433B-800C-D9FB1603B3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2260">
            <a:off x="4891088" y="985838"/>
            <a:ext cx="1611312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lvl="0"/>
            <a:r>
              <a:rPr lang="sl-SI"/>
              <a:t>Click to edit Master title style</a:t>
            </a:r>
            <a:endParaRPr/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CDF599E2-B19F-4713-966D-3CC1E04AB52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FC816-CABA-4F59-A0AE-979E5FB25F4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424BE649-8800-4F5E-9815-2F02A083730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4785DF31-AAA0-4F39-9FCF-036DEA1CE8F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528A16C-8B44-437D-81F7-AE928E9A3D4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89868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Rule.png">
            <a:extLst>
              <a:ext uri="{FF2B5EF4-FFF2-40B4-BE49-F238E27FC236}">
                <a16:creationId xmlns:a16="http://schemas.microsoft.com/office/drawing/2014/main" id="{72A2CF36-DD74-468F-B4DA-32B4C6577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17B5F7-194E-4A3E-AC65-3A7CE851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E812-EF77-4F65-B5ED-EBAAC92842A6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4FF95-AD04-4050-8A7D-9518CFA3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6F64D7-C874-4DE7-BF61-7622F3577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13631-9A4D-40C7-95D0-94548EEFAC2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79323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rticalRule.png">
            <a:extLst>
              <a:ext uri="{FF2B5EF4-FFF2-40B4-BE49-F238E27FC236}">
                <a16:creationId xmlns:a16="http://schemas.microsoft.com/office/drawing/2014/main" id="{D630779E-4C21-4E6B-A8E2-6A60C73C2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513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38C750-026B-48D0-BB5F-5A1F0B8E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5E78B-BB40-4AA8-AB63-9C7F99F8901C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1C2D14-37A3-45F8-84AC-4E73AC11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844CA5-8FBF-4F92-8A74-7733E78C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FF4BF-64FC-4BBE-B037-A0FBD82D432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7847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Rule.png">
            <a:extLst>
              <a:ext uri="{FF2B5EF4-FFF2-40B4-BE49-F238E27FC236}">
                <a16:creationId xmlns:a16="http://schemas.microsoft.com/office/drawing/2014/main" id="{5A3351BE-E620-4AB3-9D74-B6B51E1C5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F9B349-E225-4AA9-B7F4-16D11269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46987-CCF1-40AD-AC31-BD0D1C06F858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CF600E-1F2F-4C74-A123-1825D8E2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05F58F-7358-4D56-8615-C2BDE1FF8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00788-5FC8-4980-8D10-267F68AF961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8939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tlePageOverlay.png">
            <a:extLst>
              <a:ext uri="{FF2B5EF4-FFF2-40B4-BE49-F238E27FC236}">
                <a16:creationId xmlns:a16="http://schemas.microsoft.com/office/drawing/2014/main" id="{C96F29E4-D6FB-48D4-BB10-4EF8DAF3A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tandardRule.png">
            <a:extLst>
              <a:ext uri="{FF2B5EF4-FFF2-40B4-BE49-F238E27FC236}">
                <a16:creationId xmlns:a16="http://schemas.microsoft.com/office/drawing/2014/main" id="{21289956-553C-4908-A5E8-425F98458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9" descr="pictureStamp-Frame.png">
            <a:extLst>
              <a:ext uri="{FF2B5EF4-FFF2-40B4-BE49-F238E27FC236}">
                <a16:creationId xmlns:a16="http://schemas.microsoft.com/office/drawing/2014/main" id="{5696D6AC-B9E3-46C0-B874-ED61A6FA56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6660">
            <a:off x="5138738" y="600075"/>
            <a:ext cx="1609725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pictureStamp-Frame.png">
            <a:extLst>
              <a:ext uri="{FF2B5EF4-FFF2-40B4-BE49-F238E27FC236}">
                <a16:creationId xmlns:a16="http://schemas.microsoft.com/office/drawing/2014/main" id="{D100C47F-8794-4DD9-8AF3-CEA820FC8B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9776">
            <a:off x="2073275" y="555625"/>
            <a:ext cx="1609725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pictureStamp-Frame.png">
            <a:extLst>
              <a:ext uri="{FF2B5EF4-FFF2-40B4-BE49-F238E27FC236}">
                <a16:creationId xmlns:a16="http://schemas.microsoft.com/office/drawing/2014/main" id="{EB42E110-AD8F-4C0F-A558-699F3F2279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790">
            <a:off x="3592513" y="936625"/>
            <a:ext cx="1609725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Drag picture to placeholder or click icon to add</a:t>
            </a:r>
            <a:endParaRPr noProof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9EBD3CD-3850-416F-BAB9-4A21E0CF411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6639A-CFBA-495C-859E-476C93504C48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FAB49568-FF5D-41CB-94EC-424EF996711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C83B5CA-C202-44A6-9B39-C1264FC4EF9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CC84A014-54CE-40B6-A81E-8B990152B29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5144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Rule.png">
            <a:extLst>
              <a:ext uri="{FF2B5EF4-FFF2-40B4-BE49-F238E27FC236}">
                <a16:creationId xmlns:a16="http://schemas.microsoft.com/office/drawing/2014/main" id="{52315EF5-1450-41AF-B89B-D9AE584B2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41289E-2B79-4970-B490-900C51B9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5D6A-3D29-4000-BB07-7D2F950ACDEA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790D88-BD4C-4E06-9BC2-EA18D7FD4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123331-8617-4EF1-A36A-D382526E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86D69-1B47-4E60-AF5E-0E4F0215140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4182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Rule.png">
            <a:extLst>
              <a:ext uri="{FF2B5EF4-FFF2-40B4-BE49-F238E27FC236}">
                <a16:creationId xmlns:a16="http://schemas.microsoft.com/office/drawing/2014/main" id="{0663CBC0-928E-4366-8362-A6EA08EA3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D048134-8C68-4D3C-A15E-A581D6E2B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55341-C5ED-4735-B37C-9ACAE7C21BB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8309612-2816-4176-AB58-A3274DE7E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C3B2BC8-A14F-40D0-B417-A63D5682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75C69-E074-4253-9E26-2D3FF0A1739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1976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Rule.png">
            <a:extLst>
              <a:ext uri="{FF2B5EF4-FFF2-40B4-BE49-F238E27FC236}">
                <a16:creationId xmlns:a16="http://schemas.microsoft.com/office/drawing/2014/main" id="{869602A6-48B6-4E6E-92B7-7AF2A1437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7D3D08E7-881D-447A-B4A2-A59860FC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211C-9AD7-40C3-8B6C-91012277943C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BC7C3580-FBD2-4B6F-9064-E1D2DBF19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4B238563-1D69-4829-A6AA-46451F6C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A130-F047-48A0-B6DD-46B68BA3D66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1582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48022E3-245F-407A-86D1-3C4A2C1B89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53A1C-8797-44A5-9424-2F7CD17947E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22480-BDE6-491F-9A9D-DDCEAFF72CF5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429B0D9-A681-42B6-8533-650F90CE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1A09E-1C2C-435D-BD86-7E2ECE6FF96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9751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C0FA0086-6651-4E59-A111-CB92F842B5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4DBAE3C-74A0-4591-B6A1-3F0D2169C7F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1049-1875-406C-8A53-E1DA99C0FA8D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DEF7B1-E5A0-46A1-B7E2-3F515E80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E078D-343C-4104-B821-9551BC037EB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905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ortRule.png">
            <a:extLst>
              <a:ext uri="{FF2B5EF4-FFF2-40B4-BE49-F238E27FC236}">
                <a16:creationId xmlns:a16="http://schemas.microsoft.com/office/drawing/2014/main" id="{9AA8B2CA-28FA-408B-ABA3-DC00F495F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375" y="2305050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C150D56-D858-4E4E-8FE4-3D1D40CB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6CAB3-56B6-4C22-93D3-0292F64915FC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5D42E3A-2E59-4F72-BC9F-35C91FE20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35E824E-6F51-4103-8A32-308B2785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31B58-2EDF-4036-8EDA-DEFD457D5AD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0293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PageOverlay.png">
            <a:extLst>
              <a:ext uri="{FF2B5EF4-FFF2-40B4-BE49-F238E27FC236}">
                <a16:creationId xmlns:a16="http://schemas.microsoft.com/office/drawing/2014/main" id="{54C43FAF-2FD2-416A-AA62-9FE9C87B4A6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266D1-1CCC-40F9-86B4-238C354DD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" y="61595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BB908133-436C-41E5-9BE7-FF192A9BE57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3A152E03-A4F9-41E3-A7D3-59AC5223C0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71500" y="19050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5C9CA-BE19-4A86-8F70-4E442E159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72100" y="61595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778809-013E-4FE5-BC5E-B190CE31698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4F25-7FCF-410C-A70C-EA54DCC33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46538" y="6159500"/>
            <a:ext cx="10509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94F061E1-21D3-4633-8F04-EAC77890DA4C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1" r:id="rId7"/>
    <p:sldLayoutId id="2147483692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</a:defRPr>
      </a:lvl9pPr>
    </p:titleStyle>
    <p:bodyStyle>
      <a:lvl1pPr marL="457200" indent="-457200" algn="l" rtl="0" fontAlgn="base">
        <a:spcBef>
          <a:spcPct val="0"/>
        </a:spcBef>
        <a:spcAft>
          <a:spcPts val="2000"/>
        </a:spcAft>
        <a:buFont typeface="Wingdings 2" panose="05020102010507070707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fontAlgn="base">
        <a:spcBef>
          <a:spcPct val="0"/>
        </a:spcBef>
        <a:spcAft>
          <a:spcPts val="1000"/>
        </a:spcAft>
        <a:buClr>
          <a:schemeClr val="bg2"/>
        </a:buClr>
        <a:buFont typeface="Wingdings 2" panose="05020102010507070707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fontAlgn="base">
        <a:spcBef>
          <a:spcPct val="0"/>
        </a:spcBef>
        <a:spcAft>
          <a:spcPts val="1000"/>
        </a:spcAft>
        <a:buFont typeface="Wingdings 2" panose="05020102010507070707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fontAlgn="base">
        <a:spcBef>
          <a:spcPct val="0"/>
        </a:spcBef>
        <a:spcAft>
          <a:spcPts val="1000"/>
        </a:spcAft>
        <a:buClr>
          <a:schemeClr val="bg2"/>
        </a:buClr>
        <a:buFont typeface="Wingdings 2" panose="05020102010507070707" pitchFamily="18" charset="2"/>
        <a:buChar char="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fontAlgn="base">
        <a:spcBef>
          <a:spcPct val="0"/>
        </a:spcBef>
        <a:spcAft>
          <a:spcPts val="1000"/>
        </a:spcAft>
        <a:buFont typeface="Wingdings 2" panose="05020102010507070707" pitchFamily="18" charset="2"/>
        <a:buChar char="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177A0-6961-4106-AE31-F04C45D83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676400"/>
            <a:ext cx="8001000" cy="2424113"/>
          </a:xfrm>
        </p:spPr>
        <p:txBody>
          <a:bodyPr/>
          <a:lstStyle/>
          <a:p>
            <a:r>
              <a:rPr lang="en-US" altLang="sl-SI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</a:rPr>
              <a:t>Jevgenij Onjegin</a:t>
            </a:r>
          </a:p>
        </p:txBody>
      </p:sp>
      <p:sp>
        <p:nvSpPr>
          <p:cNvPr id="16387" name="Subtitle 2">
            <a:extLst>
              <a:ext uri="{FF2B5EF4-FFF2-40B4-BE49-F238E27FC236}">
                <a16:creationId xmlns:a16="http://schemas.microsoft.com/office/drawing/2014/main" id="{0D76E061-87B1-45FF-8282-E7C326268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ct val="0"/>
              </a:spcAft>
            </a:pPr>
            <a:r>
              <a:rPr lang="en-US" altLang="sl-SI" dirty="0" err="1"/>
              <a:t>A.S.Puškin</a:t>
            </a:r>
            <a:endParaRPr lang="en-US" altLang="sl-SI" dirty="0"/>
          </a:p>
          <a:p>
            <a:pPr>
              <a:spcAft>
                <a:spcPct val="0"/>
              </a:spcAft>
            </a:pPr>
            <a:endParaRPr lang="en-US" altLang="sl-SI" dirty="0"/>
          </a:p>
          <a:p>
            <a:pPr>
              <a:spcAft>
                <a:spcPct val="0"/>
              </a:spcAft>
            </a:pPr>
            <a:endParaRPr lang="en-US" alt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4C85DB5-E41C-4642-BD6E-5EDE0A9F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</a:rPr>
              <a:t>Onjegin zavrne Tatjano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5DD495-87B0-4B2D-9BCF-C97CF5E04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0" y="1693863"/>
            <a:ext cx="3598863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9pPr>
          </a:lstStyle>
          <a:p>
            <a:r>
              <a:rPr lang="sl-SI" altLang="sl-SI" sz="1900">
                <a:latin typeface="Arial" panose="020B0604020202020204" pitchFamily="34" charset="0"/>
              </a:rPr>
              <a:t>A zame ni na svetu sreče, 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nikdar mi v dušo ne prodre; 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zaman odlike so bleščeče,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ker nisem vreden jih, jaz ne! 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Moj čut že danes bistro vidi: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v peklo se nama zakon spridi. 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Če ljubil bi vas še tako, 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privada bi zatrla to.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Jokali boste, jok ne gane zakrknjenega mi srca,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le z divjo jezo ga navda.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Tako, zdaj rože so vam znane, 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ki Himen bo jih nama v cvet 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pognal... morda za vrsto let.</a:t>
            </a:r>
            <a:endParaRPr lang="en-US" altLang="sl-SI" sz="1900">
              <a:latin typeface="Arial" panose="020B0604020202020204" pitchFamily="34" charset="0"/>
            </a:endParaRPr>
          </a:p>
          <a:p>
            <a:r>
              <a:rPr lang="sl-SI" altLang="sl-SI" sz="1900">
                <a:latin typeface="Arial" panose="020B0604020202020204" pitchFamily="34" charset="0"/>
              </a:rPr>
              <a:t>(četrto poglavje, štirinajsti spev)</a:t>
            </a:r>
            <a:endParaRPr lang="en-US" altLang="sl-SI" sz="1900">
              <a:latin typeface="Arial" panose="020B0604020202020204" pitchFamily="34" charset="0"/>
            </a:endParaRPr>
          </a:p>
          <a:p>
            <a:endParaRPr lang="en-US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CCD5AEBA-4868-4B02-954B-B2E775129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</a:rPr>
              <a:t>Tatjana zavrne Onjegina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A5E7D3-E03A-4048-A0BB-2EF58D64DB26}"/>
              </a:ext>
            </a:extLst>
          </p:cNvPr>
          <p:cNvSpPr txBox="1"/>
          <p:nvPr/>
        </p:nvSpPr>
        <p:spPr>
          <a:xfrm>
            <a:off x="2306638" y="2243138"/>
            <a:ext cx="4043362" cy="369887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40B5E6-5D5F-46F7-A991-8769F8591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449388"/>
            <a:ext cx="4572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9pPr>
          </a:lstStyle>
          <a:p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Takrat v samoti, ne tajite,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ko ste prišli v naš mirni kraj,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bila vam nisem všeč... Recite,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zakaj preganjate me zdaj!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Zakaj na lepem vam ugajam? 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Ne mar zato, ker zdaj zahajam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v visoki svet in me časte,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imam bogastvo in ime,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ker nosi mož iz bojev rane,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za kar nas dvor ima v časteh?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Zato, ker zdaj bi tak moj greh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zaposlil obrekljivce znane,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a vam bi v družbi tak blebet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prinesel pohujšljiv ugled?</a:t>
            </a:r>
            <a:endParaRPr lang="en-US" altLang="sl-SI" sz="2000">
              <a:latin typeface="Arial" panose="020B0604020202020204" pitchFamily="34" charset="0"/>
            </a:endParaRPr>
          </a:p>
          <a:p>
            <a:r>
              <a:rPr lang="sl-SI" altLang="sl-SI" sz="2000">
                <a:latin typeface="Arial" panose="020B0604020202020204" pitchFamily="34" charset="0"/>
              </a:rPr>
              <a:t>(osmo poglavje, štiriinštirideseti spev)</a:t>
            </a:r>
            <a:endParaRPr lang="en-US" altLang="sl-SI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732A892-2550-47A2-83A9-1D0833B04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</a:rPr>
              <a:t>Aleksander Sergejevič Puškin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FC06D-D6F2-4E0B-B543-D77890984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953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Bef>
                <a:spcPts val="0"/>
              </a:spcBef>
              <a:defRPr/>
            </a:pPr>
            <a:r>
              <a:rPr lang="en-US" dirty="0" err="1"/>
              <a:t>Rojen</a:t>
            </a:r>
            <a:r>
              <a:rPr lang="en-US" dirty="0"/>
              <a:t> v </a:t>
            </a:r>
            <a:r>
              <a:rPr lang="en-US" dirty="0" err="1"/>
              <a:t>Moskvi</a:t>
            </a:r>
            <a:endParaRPr lang="en-US" dirty="0"/>
          </a:p>
          <a:p>
            <a:pPr fontAlgn="auto">
              <a:spcBef>
                <a:spcPts val="0"/>
              </a:spcBef>
              <a:defRPr/>
            </a:pPr>
            <a:r>
              <a:rPr lang="en-US" dirty="0" err="1"/>
              <a:t>Pisati</a:t>
            </a:r>
            <a:r>
              <a:rPr lang="en-US" dirty="0"/>
              <a:t> </a:t>
            </a:r>
            <a:r>
              <a:rPr lang="en-US" dirty="0" err="1"/>
              <a:t>začne</a:t>
            </a:r>
            <a:r>
              <a:rPr lang="en-US" dirty="0"/>
              <a:t> </a:t>
            </a:r>
            <a:r>
              <a:rPr lang="en-US" dirty="0" err="1"/>
              <a:t>kot</a:t>
            </a:r>
            <a:r>
              <a:rPr lang="en-US" dirty="0"/>
              <a:t> </a:t>
            </a:r>
            <a:r>
              <a:rPr lang="en-US" dirty="0" err="1"/>
              <a:t>dijak</a:t>
            </a:r>
            <a:endParaRPr lang="en-US" dirty="0"/>
          </a:p>
          <a:p>
            <a:pPr fontAlgn="auto">
              <a:spcBef>
                <a:spcPts val="0"/>
              </a:spcBef>
              <a:defRPr/>
            </a:pPr>
            <a:r>
              <a:rPr lang="en-US" dirty="0"/>
              <a:t>1817 </a:t>
            </a:r>
            <a:r>
              <a:rPr lang="en-US" dirty="0">
                <a:sym typeface="Wingdings"/>
              </a:rPr>
              <a:t> Petersburg</a:t>
            </a:r>
          </a:p>
          <a:p>
            <a:pPr fontAlgn="auto">
              <a:spcBef>
                <a:spcPts val="0"/>
              </a:spcBef>
              <a:defRPr/>
            </a:pPr>
            <a:r>
              <a:rPr lang="en-US" dirty="0">
                <a:sym typeface="Wingdings"/>
              </a:rPr>
              <a:t>1820  </a:t>
            </a:r>
            <a:r>
              <a:rPr lang="en-US" dirty="0" err="1">
                <a:sym typeface="Wingdings"/>
              </a:rPr>
              <a:t>izgnan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na</a:t>
            </a:r>
            <a:r>
              <a:rPr lang="en-US" dirty="0">
                <a:sym typeface="Wingdings"/>
              </a:rPr>
              <a:t> jug </a:t>
            </a:r>
            <a:r>
              <a:rPr lang="en-US" dirty="0" err="1">
                <a:sym typeface="Wingdings"/>
              </a:rPr>
              <a:t>Rusije</a:t>
            </a:r>
            <a:r>
              <a:rPr lang="en-US" dirty="0">
                <a:sym typeface="Wingdings"/>
              </a:rPr>
              <a:t>  </a:t>
            </a:r>
            <a:r>
              <a:rPr lang="en-US" dirty="0" err="1">
                <a:sym typeface="Wingdings"/>
              </a:rPr>
              <a:t>Kavkaz</a:t>
            </a:r>
            <a:r>
              <a:rPr lang="en-US" dirty="0">
                <a:sym typeface="Wingdings"/>
              </a:rPr>
              <a:t>  </a:t>
            </a:r>
            <a:r>
              <a:rPr lang="en-US" dirty="0" err="1">
                <a:sym typeface="Wingdings"/>
              </a:rPr>
              <a:t>Odesa</a:t>
            </a:r>
            <a:endParaRPr lang="en-US" dirty="0">
              <a:sym typeface="Wingdings"/>
            </a:endParaRPr>
          </a:p>
          <a:p>
            <a:pPr fontAlgn="auto">
              <a:spcBef>
                <a:spcPts val="0"/>
              </a:spcBef>
              <a:defRPr/>
            </a:pPr>
            <a:r>
              <a:rPr lang="en-US" dirty="0" err="1">
                <a:sym typeface="Wingdings"/>
              </a:rPr>
              <a:t>Poročen</a:t>
            </a:r>
            <a:r>
              <a:rPr lang="en-US" dirty="0">
                <a:sym typeface="Wingdings"/>
              </a:rPr>
              <a:t> s 17-letnico, </a:t>
            </a:r>
            <a:r>
              <a:rPr lang="en-US" dirty="0" err="1">
                <a:sym typeface="Wingdings"/>
              </a:rPr>
              <a:t>dvori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ji</a:t>
            </a:r>
            <a:r>
              <a:rPr lang="en-US" dirty="0">
                <a:sym typeface="Wingdings"/>
              </a:rPr>
              <a:t> drug </a:t>
            </a:r>
            <a:r>
              <a:rPr lang="en-US" dirty="0" err="1">
                <a:sym typeface="Wingdings"/>
              </a:rPr>
              <a:t>moški</a:t>
            </a:r>
            <a:endParaRPr lang="en-US" dirty="0">
              <a:sym typeface="Wingdings"/>
            </a:endParaRPr>
          </a:p>
          <a:p>
            <a:pPr fontAlgn="auto">
              <a:spcBef>
                <a:spcPts val="0"/>
              </a:spcBef>
              <a:defRPr/>
            </a:pPr>
            <a:r>
              <a:rPr lang="en-US" dirty="0" err="1">
                <a:sym typeface="Wingdings"/>
              </a:rPr>
              <a:t>Puškin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ga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izzove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dvoboj</a:t>
            </a:r>
            <a:r>
              <a:rPr lang="en-US" dirty="0">
                <a:sym typeface="Wingdings"/>
              </a:rPr>
              <a:t> in </a:t>
            </a:r>
            <a:r>
              <a:rPr lang="en-US" dirty="0" err="1">
                <a:sym typeface="Wingdings"/>
              </a:rPr>
              <a:t>izgubi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bitko</a:t>
            </a:r>
            <a:endParaRPr lang="en-US" dirty="0">
              <a:sym typeface="Wingdings"/>
            </a:endParaRPr>
          </a:p>
          <a:p>
            <a:pPr fontAlgn="auto">
              <a:spcBef>
                <a:spcPts val="0"/>
              </a:spcBef>
              <a:defRPr/>
            </a:pPr>
            <a:r>
              <a:rPr lang="en-US" dirty="0" err="1"/>
              <a:t>Puškin</a:t>
            </a:r>
            <a:r>
              <a:rPr lang="en-US" dirty="0"/>
              <a:t> je s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delom</a:t>
            </a:r>
            <a:r>
              <a:rPr lang="en-US" dirty="0"/>
              <a:t> </a:t>
            </a:r>
            <a:r>
              <a:rPr lang="en-US" dirty="0" err="1"/>
              <a:t>vse</a:t>
            </a:r>
            <a:r>
              <a:rPr lang="en-US" dirty="0"/>
              <a:t> </a:t>
            </a:r>
            <a:r>
              <a:rPr lang="en-US" dirty="0" err="1"/>
              <a:t>zvrsti</a:t>
            </a:r>
            <a:r>
              <a:rPr lang="en-US" dirty="0"/>
              <a:t> </a:t>
            </a:r>
            <a:r>
              <a:rPr lang="en-US" dirty="0" err="1"/>
              <a:t>ruske</a:t>
            </a:r>
            <a:r>
              <a:rPr lang="en-US" dirty="0"/>
              <a:t> </a:t>
            </a:r>
            <a:r>
              <a:rPr lang="en-US" dirty="0" err="1"/>
              <a:t>književnosti</a:t>
            </a:r>
            <a:r>
              <a:rPr lang="en-US" dirty="0"/>
              <a:t> </a:t>
            </a:r>
            <a:r>
              <a:rPr lang="en-US" dirty="0" err="1"/>
              <a:t>postavil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evropsko</a:t>
            </a:r>
            <a:r>
              <a:rPr lang="en-US" dirty="0"/>
              <a:t> raven in </a:t>
            </a:r>
            <a:r>
              <a:rPr lang="en-US" dirty="0" err="1"/>
              <a:t>začrtal</a:t>
            </a:r>
            <a:r>
              <a:rPr lang="en-US" dirty="0"/>
              <a:t> </a:t>
            </a:r>
            <a:r>
              <a:rPr lang="en-US" dirty="0" err="1"/>
              <a:t>smer</a:t>
            </a:r>
            <a:r>
              <a:rPr lang="en-US" dirty="0"/>
              <a:t> </a:t>
            </a:r>
            <a:r>
              <a:rPr lang="en-US" dirty="0" err="1"/>
              <a:t>knjižnemu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. </a:t>
            </a:r>
          </a:p>
          <a:p>
            <a:pPr fontAlgn="auto">
              <a:spcBef>
                <a:spcPts val="0"/>
              </a:spcBef>
              <a:defRPr/>
            </a:pPr>
            <a:r>
              <a:rPr lang="en-US" dirty="0" err="1"/>
              <a:t>Pomembnejša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: </a:t>
            </a:r>
            <a:r>
              <a:rPr lang="en-US" dirty="0" err="1"/>
              <a:t>Ruslan</a:t>
            </a:r>
            <a:r>
              <a:rPr lang="en-US" dirty="0"/>
              <a:t> in </a:t>
            </a:r>
            <a:r>
              <a:rPr lang="en-US" dirty="0" err="1"/>
              <a:t>Ljudmila</a:t>
            </a:r>
            <a:r>
              <a:rPr lang="en-US" dirty="0"/>
              <a:t>, Boris Godunov, </a:t>
            </a:r>
            <a:r>
              <a:rPr lang="en-US" dirty="0" err="1"/>
              <a:t>Stotnikova</a:t>
            </a:r>
            <a:r>
              <a:rPr lang="en-US" dirty="0"/>
              <a:t> </a:t>
            </a:r>
            <a:r>
              <a:rPr lang="en-US" dirty="0" err="1"/>
              <a:t>hči</a:t>
            </a:r>
            <a:r>
              <a:rPr lang="en-US" dirty="0"/>
              <a:t>, </a:t>
            </a:r>
            <a:r>
              <a:rPr lang="en-US" dirty="0" err="1"/>
              <a:t>Pikova</a:t>
            </a:r>
            <a:r>
              <a:rPr lang="en-US" dirty="0"/>
              <a:t> </a:t>
            </a:r>
            <a:r>
              <a:rPr lang="en-US" dirty="0" err="1"/>
              <a:t>dama</a:t>
            </a:r>
            <a:r>
              <a:rPr lang="en-US" dirty="0"/>
              <a:t>…</a:t>
            </a:r>
          </a:p>
          <a:p>
            <a:pPr fontAlgn="auto">
              <a:spcBef>
                <a:spcPts val="0"/>
              </a:spcBef>
              <a:defRPr/>
            </a:pPr>
            <a:endParaRPr lang="en-US" dirty="0">
              <a:sym typeface="Wingdings"/>
            </a:endParaRPr>
          </a:p>
          <a:p>
            <a:pPr fontAlgn="auto">
              <a:spcBef>
                <a:spcPts val="0"/>
              </a:spcBef>
              <a:defRPr/>
            </a:pPr>
            <a:endParaRPr lang="en-US" dirty="0">
              <a:sym typeface="Wingdings"/>
            </a:endParaRPr>
          </a:p>
          <a:p>
            <a:pPr fontAlgn="auto">
              <a:spcBef>
                <a:spcPts val="0"/>
              </a:spcBef>
              <a:defRPr/>
            </a:pPr>
            <a:endParaRPr lang="en-US" dirty="0">
              <a:sym typeface="Wingdings"/>
            </a:endParaRPr>
          </a:p>
          <a:p>
            <a:pPr fontAlgn="auto">
              <a:spcBef>
                <a:spcPts val="0"/>
              </a:spcBef>
              <a:defRPr/>
            </a:pPr>
            <a:endParaRPr lang="en-US" dirty="0">
              <a:sym typeface="Wingdings"/>
            </a:endParaRPr>
          </a:p>
          <a:p>
            <a:pPr fontAlgn="auto">
              <a:spcBef>
                <a:spcPts val="0"/>
              </a:spcBef>
              <a:defRPr/>
            </a:pPr>
            <a:endParaRPr lang="en-US" dirty="0"/>
          </a:p>
        </p:txBody>
      </p:sp>
      <p:pic>
        <p:nvPicPr>
          <p:cNvPr id="4" name="Picture 3" descr="240px-A.S.Pushkin.jpg">
            <a:extLst>
              <a:ext uri="{FF2B5EF4-FFF2-40B4-BE49-F238E27FC236}">
                <a16:creationId xmlns:a16="http://schemas.microsoft.com/office/drawing/2014/main" id="{AA179287-7D27-41A5-AAA6-74DAB91D5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1250950"/>
            <a:ext cx="3916362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E1BB27-CD56-4E10-8EB0-388E3D225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1008355"/>
            <a:ext cx="671036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9pPr>
          </a:lstStyle>
          <a:p>
            <a:r>
              <a:rPr lang="en-US" altLang="sl-SI" sz="4400" dirty="0">
                <a:latin typeface="Cracked"/>
                <a:ea typeface="Cracked"/>
                <a:cs typeface="Cracked"/>
              </a:rPr>
              <a:t>‘’I loved you: and, it may be, from my soul </a:t>
            </a:r>
          </a:p>
          <a:p>
            <a:r>
              <a:rPr lang="en-US" altLang="sl-SI" sz="4400" dirty="0">
                <a:latin typeface="Cracked"/>
                <a:ea typeface="Cracked"/>
                <a:cs typeface="Cracked"/>
              </a:rPr>
              <a:t>The former love has never gone away, </a:t>
            </a:r>
          </a:p>
          <a:p>
            <a:r>
              <a:rPr lang="en-US" altLang="sl-SI" sz="4400" dirty="0">
                <a:latin typeface="Cracked"/>
                <a:ea typeface="Cracked"/>
                <a:cs typeface="Cracked"/>
              </a:rPr>
              <a:t>But let it not recall to you my dole; </a:t>
            </a:r>
          </a:p>
          <a:p>
            <a:r>
              <a:rPr lang="en-US" altLang="sl-SI" sz="4400" dirty="0">
                <a:latin typeface="Cracked"/>
                <a:ea typeface="Cracked"/>
                <a:cs typeface="Cracked"/>
              </a:rPr>
              <a:t>I wish not sadden you in any way.’’</a:t>
            </a:r>
          </a:p>
          <a:p>
            <a:endParaRPr lang="en-US" altLang="sl-SI" sz="4400" dirty="0">
              <a:latin typeface="Cracked"/>
              <a:ea typeface="Cracked"/>
              <a:cs typeface="Cracked"/>
            </a:endParaRPr>
          </a:p>
          <a:p>
            <a:r>
              <a:rPr lang="en-US" altLang="sl-SI" sz="4400" dirty="0">
                <a:latin typeface="Cracked"/>
                <a:ea typeface="Cracked"/>
                <a:cs typeface="Cracked"/>
              </a:rPr>
              <a:t>-</a:t>
            </a:r>
            <a:r>
              <a:rPr lang="en-US" altLang="sl-SI" sz="4400" dirty="0" err="1">
                <a:latin typeface="Cracked"/>
                <a:ea typeface="Cracked"/>
                <a:cs typeface="Cracked"/>
              </a:rPr>
              <a:t>Puškin</a:t>
            </a:r>
            <a:endParaRPr lang="en-US" altLang="sl-SI" sz="4400" dirty="0">
              <a:latin typeface="Cracked"/>
              <a:ea typeface="Cracked"/>
              <a:cs typeface="Cracke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E74FF3-E534-4721-B054-376758CE8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984375"/>
            <a:ext cx="83185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9pPr>
          </a:lstStyle>
          <a:p>
            <a:r>
              <a:rPr lang="en-US" altLang="sl-SI" sz="8000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</a:rPr>
              <a:t>HVALA ZA POZORNOST </a:t>
            </a:r>
            <a:r>
              <a:rPr lang="en-US" altLang="sl-SI" sz="8000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  <a:sym typeface="Wingdings" panose="05000000000000000000" pitchFamily="2" charset="2"/>
              </a:rPr>
              <a:t></a:t>
            </a:r>
            <a:endParaRPr lang="en-US" altLang="sl-SI" sz="8000">
              <a:latin typeface="Papyrus" panose="03070502060502030205" pitchFamily="66" charset="0"/>
              <a:ea typeface="Papyrus" panose="03070502060502030205" pitchFamily="66" charset="0"/>
              <a:cs typeface="Papyrus" panose="03070502060502030205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DFDAEAF-3140-4878-BF54-473A74F67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</a:rPr>
              <a:t>Kaj je roman?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04CB5-E5CE-4A51-A60D-1BDBFFC1E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l-SI"/>
              <a:t>Epska ali pripovedna literarna zvrst</a:t>
            </a:r>
          </a:p>
          <a:p>
            <a:r>
              <a:rPr lang="en-US" altLang="sl-SI"/>
              <a:t>Poezija ali proza</a:t>
            </a:r>
          </a:p>
          <a:p>
            <a:r>
              <a:rPr lang="en-US" altLang="sl-SI"/>
              <a:t>Časovna in prostorska širitev</a:t>
            </a:r>
          </a:p>
          <a:p>
            <a:r>
              <a:rPr lang="sl-SI" altLang="sl-SI"/>
              <a:t>Pripovedovalec: prvoosebni, personalni ali avktorialni</a:t>
            </a:r>
          </a:p>
          <a:p>
            <a:r>
              <a:rPr lang="sl-SI" altLang="sl-SI"/>
              <a:t> Perspektiva: scenska ali panoramska</a:t>
            </a:r>
            <a:r>
              <a:rPr lang="en-US" altLang="sl-SI"/>
              <a:t> </a:t>
            </a:r>
          </a:p>
          <a:p>
            <a:r>
              <a:rPr lang="en-US" altLang="sl-SI"/>
              <a:t>Jevgenij Onjegin </a:t>
            </a:r>
            <a:r>
              <a:rPr lang="en-US" altLang="sl-SI">
                <a:sym typeface="Wingdings" panose="05000000000000000000" pitchFamily="2" charset="2"/>
              </a:rPr>
              <a:t> roman v verzih (značilen za romantiko in predromantiko)</a:t>
            </a:r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0D9ED98-8FFA-4B54-80C0-822713B4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</a:rPr>
              <a:t>Odvečni človek…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FD65A-14A7-43F6-9562-CE89310D3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349500"/>
            <a:ext cx="8001000" cy="3332163"/>
          </a:xfrm>
        </p:spPr>
        <p:txBody>
          <a:bodyPr/>
          <a:lstStyle/>
          <a:p>
            <a:r>
              <a:rPr lang="en-US" altLang="sl-SI"/>
              <a:t>Lik ne najde pravega odziva v stvarnosti</a:t>
            </a:r>
          </a:p>
          <a:p>
            <a:r>
              <a:rPr lang="en-US" altLang="sl-SI"/>
              <a:t>Počuti se odvečnega</a:t>
            </a:r>
          </a:p>
          <a:p>
            <a:r>
              <a:rPr lang="en-US" altLang="sl-SI"/>
              <a:t>Osamljen, nesrečen, razdvojen, brez cilja, otopel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95EB10E-1C35-411C-A8EB-5226B80EC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Romantika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34CAF-B219-46B0-ACEC-14A240C62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30363"/>
            <a:ext cx="8001000" cy="522763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Bef>
                <a:spcPts val="0"/>
              </a:spcBef>
              <a:defRPr/>
            </a:pPr>
            <a:r>
              <a:rPr lang="en-US" dirty="0"/>
              <a:t>Od </a:t>
            </a:r>
            <a:r>
              <a:rPr lang="en-US" dirty="0" err="1"/>
              <a:t>začetka</a:t>
            </a:r>
            <a:r>
              <a:rPr lang="en-US" dirty="0"/>
              <a:t> do </a:t>
            </a:r>
            <a:r>
              <a:rPr lang="en-US" dirty="0" err="1"/>
              <a:t>srede</a:t>
            </a:r>
            <a:r>
              <a:rPr lang="en-US" dirty="0"/>
              <a:t> 19. </a:t>
            </a:r>
            <a:r>
              <a:rPr lang="en-US" dirty="0" err="1"/>
              <a:t>st.</a:t>
            </a:r>
            <a:endParaRPr lang="en-US" dirty="0"/>
          </a:p>
          <a:p>
            <a:pPr fontAlgn="auto">
              <a:spcBef>
                <a:spcPts val="0"/>
              </a:spcBef>
              <a:defRPr/>
            </a:pPr>
            <a:r>
              <a:rPr lang="en-US" dirty="0" err="1"/>
              <a:t>Odziv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razsvetljenstvo</a:t>
            </a:r>
            <a:endParaRPr lang="en-US" dirty="0"/>
          </a:p>
          <a:p>
            <a:pPr fontAlgn="auto">
              <a:spcBef>
                <a:spcPts val="0"/>
              </a:spcBef>
              <a:defRPr/>
            </a:pPr>
            <a:r>
              <a:rPr lang="en-US" dirty="0" err="1"/>
              <a:t>Predhodnik</a:t>
            </a:r>
            <a:r>
              <a:rPr lang="en-US" dirty="0"/>
              <a:t> </a:t>
            </a:r>
            <a:r>
              <a:rPr lang="en-US" dirty="0" err="1"/>
              <a:t>Rosseau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 err="1">
                <a:sym typeface="Wingdings"/>
              </a:rPr>
              <a:t>francoski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pisatelj</a:t>
            </a:r>
            <a:r>
              <a:rPr lang="en-US" dirty="0">
                <a:sym typeface="Wingdings"/>
              </a:rPr>
              <a:t> in </a:t>
            </a:r>
            <a:r>
              <a:rPr lang="en-US" dirty="0" err="1">
                <a:sym typeface="Wingdings"/>
              </a:rPr>
              <a:t>filozof</a:t>
            </a:r>
            <a:endParaRPr lang="en-US" dirty="0">
              <a:sym typeface="Wingdings"/>
            </a:endParaRPr>
          </a:p>
          <a:p>
            <a:pPr fontAlgn="auto">
              <a:spcBef>
                <a:spcPts val="0"/>
              </a:spcBef>
              <a:defRPr/>
            </a:pPr>
            <a:r>
              <a:rPr lang="en-US" dirty="0" err="1">
                <a:sym typeface="Wingdings"/>
              </a:rPr>
              <a:t>Poudarja</a:t>
            </a:r>
            <a:r>
              <a:rPr lang="en-US" dirty="0">
                <a:sym typeface="Wingdings"/>
              </a:rPr>
              <a:t> </a:t>
            </a:r>
            <a:r>
              <a:rPr lang="en-US" dirty="0" err="1"/>
              <a:t>čustveno</a:t>
            </a:r>
            <a:r>
              <a:rPr lang="en-US" dirty="0"/>
              <a:t>, </a:t>
            </a:r>
            <a:r>
              <a:rPr lang="en-US" dirty="0" err="1"/>
              <a:t>individualno</a:t>
            </a:r>
            <a:r>
              <a:rPr lang="en-US" dirty="0"/>
              <a:t>, </a:t>
            </a:r>
            <a:r>
              <a:rPr lang="en-US" dirty="0" err="1"/>
              <a:t>subjektivno</a:t>
            </a:r>
            <a:r>
              <a:rPr lang="en-US" dirty="0"/>
              <a:t>, </a:t>
            </a:r>
            <a:r>
              <a:rPr lang="en-US" dirty="0" err="1"/>
              <a:t>iracionalno</a:t>
            </a:r>
            <a:r>
              <a:rPr lang="en-US" dirty="0"/>
              <a:t>, </a:t>
            </a:r>
            <a:r>
              <a:rPr lang="en-US" dirty="0" err="1"/>
              <a:t>domiselno</a:t>
            </a:r>
            <a:r>
              <a:rPr lang="en-US" dirty="0"/>
              <a:t>, </a:t>
            </a:r>
            <a:r>
              <a:rPr lang="en-US" dirty="0" err="1"/>
              <a:t>spontano</a:t>
            </a:r>
            <a:endParaRPr lang="en-US" dirty="0"/>
          </a:p>
          <a:p>
            <a:pPr fontAlgn="auto">
              <a:spcBef>
                <a:spcPts val="0"/>
              </a:spcBef>
              <a:defRPr/>
            </a:pPr>
            <a:r>
              <a:rPr lang="en-US" dirty="0" err="1"/>
              <a:t>Terjanje</a:t>
            </a:r>
            <a:r>
              <a:rPr lang="en-US" dirty="0"/>
              <a:t> </a:t>
            </a:r>
            <a:r>
              <a:rPr lang="en-US" dirty="0" err="1"/>
              <a:t>popolne</a:t>
            </a:r>
            <a:r>
              <a:rPr lang="en-US" dirty="0"/>
              <a:t> </a:t>
            </a:r>
            <a:r>
              <a:rPr lang="en-US" dirty="0" err="1"/>
              <a:t>ustvarjalne</a:t>
            </a:r>
            <a:r>
              <a:rPr lang="en-US" dirty="0"/>
              <a:t> </a:t>
            </a:r>
            <a:r>
              <a:rPr lang="en-US" dirty="0" err="1"/>
              <a:t>svobode</a:t>
            </a:r>
            <a:endParaRPr lang="en-US" dirty="0"/>
          </a:p>
          <a:p>
            <a:pPr fontAlgn="auto">
              <a:spcBef>
                <a:spcPts val="0"/>
              </a:spcBef>
              <a:defRPr/>
            </a:pPr>
            <a:r>
              <a:rPr lang="en-US" dirty="0" err="1">
                <a:sym typeface="Wingdings"/>
              </a:rPr>
              <a:t>Zanimanje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ljudsko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kulturo</a:t>
            </a:r>
            <a:endParaRPr lang="en-US" dirty="0">
              <a:sym typeface="Wingdings"/>
            </a:endParaRPr>
          </a:p>
          <a:p>
            <a:pPr fontAlgn="auto">
              <a:spcBef>
                <a:spcPts val="0"/>
              </a:spcBef>
              <a:defRPr/>
            </a:pPr>
            <a:r>
              <a:rPr lang="en-US" dirty="0" err="1">
                <a:sym typeface="Wingdings"/>
              </a:rPr>
              <a:t>Poglobljena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presoja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naravnih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lepot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poveličevanje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čustev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poudarjanje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človeške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osebnosti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osredotočanje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notranje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boje</a:t>
            </a:r>
            <a:endParaRPr lang="en-US" dirty="0">
              <a:sym typeface="Wingdings"/>
            </a:endParaRPr>
          </a:p>
          <a:p>
            <a:pPr fontAlgn="auto">
              <a:spcBef>
                <a:spcPts val="0"/>
              </a:spcBef>
              <a:defRPr/>
            </a:pPr>
            <a:r>
              <a:rPr lang="en-US" dirty="0" err="1">
                <a:sym typeface="Wingdings"/>
              </a:rPr>
              <a:t>Prešeren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Kopitar</a:t>
            </a:r>
            <a:endParaRPr lang="en-US" dirty="0">
              <a:sym typeface="Wingdings"/>
            </a:endParaRPr>
          </a:p>
          <a:p>
            <a:pPr fontAlgn="auto">
              <a:spcBef>
                <a:spcPts val="0"/>
              </a:spcBef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2151239-217D-4942-95CC-4604DD4C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</a:rPr>
              <a:t>Zgradba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DF5F8-368C-435F-9802-B51FAF9A7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l-SI"/>
              <a:t>Onjeginske kitice s 14 verzi</a:t>
            </a:r>
          </a:p>
          <a:p>
            <a:r>
              <a:rPr lang="en-US" altLang="sl-SI"/>
              <a:t>Štiristopični jamb</a:t>
            </a:r>
          </a:p>
          <a:p>
            <a:r>
              <a:rPr lang="en-US" altLang="sl-SI"/>
              <a:t>Rima</a:t>
            </a:r>
          </a:p>
          <a:p>
            <a:r>
              <a:rPr lang="en-US" altLang="sl-SI"/>
              <a:t>8 poglavji</a:t>
            </a:r>
          </a:p>
          <a:p>
            <a:r>
              <a:rPr lang="en-US" altLang="sl-SI"/>
              <a:t>Menjavanje perspektiv</a:t>
            </a:r>
          </a:p>
          <a:p>
            <a:r>
              <a:rPr lang="en-US" altLang="sl-SI"/>
              <a:t>Na začetku vsakega poglavja je moto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7AC4F36-569F-4B65-A5E1-1C5C605F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</a:rPr>
              <a:t>Nastanek dela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BA324-D479-4458-A838-3B8D44BF9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7 let, 4 mesece in 17 dni</a:t>
            </a:r>
            <a:r>
              <a:rPr lang="en-US" altLang="sl-SI"/>
              <a:t> </a:t>
            </a:r>
          </a:p>
          <a:p>
            <a:r>
              <a:rPr lang="en-US" altLang="sl-SI"/>
              <a:t>Izdano 1833</a:t>
            </a:r>
          </a:p>
          <a:p>
            <a:r>
              <a:rPr lang="en-US" altLang="sl-SI"/>
              <a:t>J</a:t>
            </a:r>
            <a:r>
              <a:rPr lang="sl-SI" altLang="sl-SI"/>
              <a:t>ezik, zgodba, različni žanri </a:t>
            </a:r>
            <a:r>
              <a:rPr lang="sl-SI" altLang="sl-SI">
                <a:sym typeface="Wingdings" panose="05000000000000000000" pitchFamily="2" charset="2"/>
              </a:rPr>
              <a:t> izražanje do določenega časa in prostora</a:t>
            </a:r>
            <a:endParaRPr lang="en-US" altLang="sl-SI"/>
          </a:p>
          <a:p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57D1EA-7979-4F00-9844-EA0A182D13D9}"/>
              </a:ext>
            </a:extLst>
          </p:cNvPr>
          <p:cNvSpPr txBox="1"/>
          <p:nvPr/>
        </p:nvSpPr>
        <p:spPr>
          <a:xfrm>
            <a:off x="296333" y="1989667"/>
            <a:ext cx="8572500" cy="4524315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Truden od hrupa in plesišča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ter jutro v noč spreminjajoč,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je naš otrok zabav in blišča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spal v blagem mraku sanjajoč.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Popoldne, ko se pač predrami,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ga spet življenje to zamami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in pustno, pisano bo šlo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kot dan za dnem, noč za nočjo. 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No, pa je srečen bil Jevgenij,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takole prost, ko rosa mlad,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vsak dan deležen vseh naslad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in zmag bleščečih, dragocenih?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In ali je vihrav ostal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ob teh gostijah čil in zdrav?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Ne, zgodaj so mu čustva umrla,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uprl se mu je šum sveta,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za dneve le dekleta vdrla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gospodujoč so mu v duha.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Izdajstvo ga je izučilo,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prijateljstvo ga je minilo,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ni šlo, da vsak dan neutrudljiv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s šampanjcem bi zalival bil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beefsteaks in strassburške kolače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in da z bolečo bi glavo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še duhovičil s tem in s to.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Čeprav na moč vzkipljiv drugače,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ni maral zadnje čase več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  <a:cs typeface="+mn-cs"/>
              </a:rPr>
              <a:t>za boje na smodnik in meč.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531" name="TextBox 4">
            <a:extLst>
              <a:ext uri="{FF2B5EF4-FFF2-40B4-BE49-F238E27FC236}">
                <a16:creationId xmlns:a16="http://schemas.microsoft.com/office/drawing/2014/main" id="{3072F56A-F03B-4BB9-A3FD-4CE985847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381000"/>
            <a:ext cx="96313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9pPr>
          </a:lstStyle>
          <a:p>
            <a:r>
              <a:rPr lang="en-US" altLang="sl-SI" sz="4400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</a:rPr>
              <a:t>Puškin predstavi Onjegina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60C9E61-79AF-4B69-918C-AACF5565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>
                <a:latin typeface="Papyrus" panose="03070502060502030205" pitchFamily="66" charset="0"/>
                <a:ea typeface="Papyrus" panose="03070502060502030205" pitchFamily="66" charset="0"/>
                <a:cs typeface="Papyrus" panose="03070502060502030205" pitchFamily="66" charset="0"/>
              </a:rPr>
              <a:t>Predstavitev oseb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5E91F-46B4-406C-BA25-E99567F78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l-SI"/>
              <a:t>ONJEGIN:</a:t>
            </a:r>
          </a:p>
          <a:p>
            <a:pPr lvl="1"/>
            <a:r>
              <a:rPr lang="en-US" altLang="sl-SI"/>
              <a:t>Naveličan</a:t>
            </a:r>
          </a:p>
          <a:p>
            <a:pPr lvl="1"/>
            <a:r>
              <a:rPr lang="en-US" altLang="sl-SI"/>
              <a:t>Otopel</a:t>
            </a:r>
          </a:p>
          <a:p>
            <a:pPr lvl="1"/>
            <a:r>
              <a:rPr lang="en-US" altLang="sl-SI"/>
              <a:t>Ponočnjak</a:t>
            </a:r>
          </a:p>
          <a:p>
            <a:pPr lvl="1"/>
            <a:r>
              <a:rPr lang="en-US" altLang="sl-SI"/>
              <a:t>Ženskar</a:t>
            </a:r>
          </a:p>
          <a:p>
            <a:pPr lvl="1"/>
            <a:r>
              <a:rPr lang="en-US" altLang="sl-SI"/>
              <a:t>Mlad, izobražen, privlačen</a:t>
            </a:r>
          </a:p>
          <a:p>
            <a:pPr lvl="1"/>
            <a:r>
              <a:rPr lang="en-US" altLang="sl-SI"/>
              <a:t>Razočaran</a:t>
            </a:r>
          </a:p>
          <a:p>
            <a:pPr lvl="1"/>
            <a:r>
              <a:rPr lang="en-US" altLang="sl-SI"/>
              <a:t>Strah pred javnim mnenjem</a:t>
            </a:r>
          </a:p>
        </p:txBody>
      </p:sp>
      <p:pic>
        <p:nvPicPr>
          <p:cNvPr id="4" name="Picture 3" descr="onjegin 3.jpg">
            <a:extLst>
              <a:ext uri="{FF2B5EF4-FFF2-40B4-BE49-F238E27FC236}">
                <a16:creationId xmlns:a16="http://schemas.microsoft.com/office/drawing/2014/main" id="{5EEFD53B-A86B-4762-BD18-200BE89E03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0" y="1905000"/>
            <a:ext cx="29654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0CEF4E2B-86FC-4678-9E56-1A4E9755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CAE14-B37A-42D4-BDE8-28704300D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925638"/>
            <a:ext cx="8001000" cy="41148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defRPr/>
            </a:pPr>
            <a:r>
              <a:rPr lang="en-US" dirty="0" err="1"/>
              <a:t>Tatjana</a:t>
            </a:r>
            <a:r>
              <a:rPr lang="en-US" dirty="0"/>
              <a:t> </a:t>
            </a:r>
            <a:r>
              <a:rPr lang="en-US" dirty="0" err="1"/>
              <a:t>Larin</a:t>
            </a:r>
            <a:endParaRPr lang="en-US" dirty="0"/>
          </a:p>
          <a:p>
            <a:pPr lvl="1" fontAlgn="auto">
              <a:spcBef>
                <a:spcPts val="0"/>
              </a:spcBef>
              <a:defRPr/>
            </a:pPr>
            <a:r>
              <a:rPr lang="en-US" sz="2000" dirty="0" err="1"/>
              <a:t>Čudaška</a:t>
            </a:r>
            <a:endParaRPr lang="en-US" sz="2000" dirty="0"/>
          </a:p>
          <a:p>
            <a:pPr lvl="1" fontAlgn="auto">
              <a:spcBef>
                <a:spcPts val="0"/>
              </a:spcBef>
              <a:defRPr/>
            </a:pPr>
            <a:r>
              <a:rPr lang="en-US" sz="2000" dirty="0" err="1"/>
              <a:t>Sanjava</a:t>
            </a:r>
            <a:endParaRPr lang="en-US" sz="2000" dirty="0"/>
          </a:p>
          <a:p>
            <a:pPr lvl="1" fontAlgn="auto">
              <a:spcBef>
                <a:spcPts val="0"/>
              </a:spcBef>
              <a:defRPr/>
            </a:pPr>
            <a:r>
              <a:rPr lang="en-US" sz="2000" dirty="0" err="1"/>
              <a:t>Zamišljena</a:t>
            </a:r>
            <a:r>
              <a:rPr lang="en-US" sz="2000" dirty="0"/>
              <a:t>…</a:t>
            </a:r>
          </a:p>
          <a:p>
            <a:pPr fontAlgn="auto">
              <a:spcBef>
                <a:spcPts val="0"/>
              </a:spcBef>
              <a:defRPr/>
            </a:pPr>
            <a:r>
              <a:rPr lang="en-US" dirty="0"/>
              <a:t>Vladimir </a:t>
            </a:r>
            <a:r>
              <a:rPr lang="en-US" dirty="0" err="1"/>
              <a:t>Lenski</a:t>
            </a:r>
            <a:r>
              <a:rPr lang="en-US" dirty="0"/>
              <a:t> 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 err="1"/>
              <a:t>Svet</a:t>
            </a:r>
            <a:r>
              <a:rPr lang="en-US" dirty="0"/>
              <a:t> </a:t>
            </a:r>
            <a:r>
              <a:rPr lang="en-US" dirty="0" err="1"/>
              <a:t>idealizira</a:t>
            </a:r>
            <a:endParaRPr lang="en-US" dirty="0"/>
          </a:p>
          <a:p>
            <a:pPr lvl="1" fontAlgn="auto">
              <a:spcBef>
                <a:spcPts val="0"/>
              </a:spcBef>
              <a:defRPr/>
            </a:pPr>
            <a:r>
              <a:rPr lang="en-US" dirty="0" err="1"/>
              <a:t>Iskren</a:t>
            </a:r>
            <a:endParaRPr lang="en-US" dirty="0"/>
          </a:p>
          <a:p>
            <a:pPr lvl="1" fontAlgn="auto">
              <a:spcBef>
                <a:spcPts val="0"/>
              </a:spcBef>
              <a:defRPr/>
            </a:pPr>
            <a:r>
              <a:rPr lang="en-US" dirty="0"/>
              <a:t>OLGA: </a:t>
            </a:r>
            <a:r>
              <a:rPr lang="en-US" dirty="0" err="1"/>
              <a:t>Tatjanina</a:t>
            </a:r>
            <a:r>
              <a:rPr lang="en-US" dirty="0"/>
              <a:t> </a:t>
            </a:r>
            <a:r>
              <a:rPr lang="en-US" dirty="0" err="1"/>
              <a:t>mlajša</a:t>
            </a:r>
            <a:r>
              <a:rPr lang="en-US" dirty="0"/>
              <a:t> </a:t>
            </a:r>
            <a:r>
              <a:rPr lang="en-US" dirty="0" err="1"/>
              <a:t>sestra</a:t>
            </a:r>
            <a:r>
              <a:rPr lang="en-US" dirty="0"/>
              <a:t> v </a:t>
            </a:r>
            <a:r>
              <a:rPr lang="en-US" dirty="0" err="1"/>
              <a:t>katero</a:t>
            </a:r>
            <a:r>
              <a:rPr lang="en-US" dirty="0"/>
              <a:t> se </a:t>
            </a:r>
            <a:r>
              <a:rPr lang="en-US" dirty="0" err="1"/>
              <a:t>zaljubi</a:t>
            </a:r>
            <a:r>
              <a:rPr lang="en-US" dirty="0"/>
              <a:t> </a:t>
            </a:r>
            <a:r>
              <a:rPr lang="en-US" dirty="0" err="1"/>
              <a:t>Lenski</a:t>
            </a:r>
            <a:endParaRPr lang="en-US" dirty="0"/>
          </a:p>
          <a:p>
            <a:pPr marL="457200" lvl="1" indent="0" fontAlgn="auto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endParaRPr lang="en-US" sz="2000" dirty="0"/>
          </a:p>
        </p:txBody>
      </p:sp>
      <p:pic>
        <p:nvPicPr>
          <p:cNvPr id="4" name="Picture 3" descr="tatjana3s.jpg">
            <a:extLst>
              <a:ext uri="{FF2B5EF4-FFF2-40B4-BE49-F238E27FC236}">
                <a16:creationId xmlns:a16="http://schemas.microsoft.com/office/drawing/2014/main" id="{78299118-FA47-4B8C-BAA0-625F3426A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1925638"/>
            <a:ext cx="17335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lenskiolga.jpg">
            <a:extLst>
              <a:ext uri="{FF2B5EF4-FFF2-40B4-BE49-F238E27FC236}">
                <a16:creationId xmlns:a16="http://schemas.microsoft.com/office/drawing/2014/main" id="{D7DBBF8C-08AB-4265-9E9B-103579A51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8" y="2709863"/>
            <a:ext cx="31432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0</TotalTime>
  <Words>610</Words>
  <Application>Microsoft Office PowerPoint</Application>
  <PresentationFormat>On-screen Show (4:3)</PresentationFormat>
  <Paragraphs>132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Calisto MT</vt:lpstr>
      <vt:lpstr>Cracked</vt:lpstr>
      <vt:lpstr>Mistral</vt:lpstr>
      <vt:lpstr>Papyrus</vt:lpstr>
      <vt:lpstr>Wingdings 2</vt:lpstr>
      <vt:lpstr>Travelogue</vt:lpstr>
      <vt:lpstr>Jevgenij Onjegin</vt:lpstr>
      <vt:lpstr>Kaj je roman?</vt:lpstr>
      <vt:lpstr>Odvečni človek…</vt:lpstr>
      <vt:lpstr>Romantika</vt:lpstr>
      <vt:lpstr>Zgradba</vt:lpstr>
      <vt:lpstr>Nastanek dela</vt:lpstr>
      <vt:lpstr>PowerPoint Presentation</vt:lpstr>
      <vt:lpstr>Predstavitev oseb</vt:lpstr>
      <vt:lpstr>PowerPoint Presentation</vt:lpstr>
      <vt:lpstr>Onjegin zavrne Tatjano</vt:lpstr>
      <vt:lpstr>Tatjana zavrne Onjegina</vt:lpstr>
      <vt:lpstr>Aleksander Sergejevič Puškin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2019-06-03T09:09:00Z</dcterms:created>
  <dcterms:modified xsi:type="dcterms:W3CDTF">2019-06-03T09:09:00Z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