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8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0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67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27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07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68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51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0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72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45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5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6CDE-E6EB-498B-993A-4E4AEEDB9180}" type="datetimeFigureOut">
              <a:rPr lang="sl-SI" smtClean="0"/>
              <a:t>8. 07. 2019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71D4-ECD4-45EE-A2C7-BE1CA28A2D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709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XX-tr0gz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4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0"/>
            <a:ext cx="9144000" cy="685800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688632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Edmond</a:t>
            </a: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Rostand: Cyrano de </a:t>
            </a:r>
            <a:r>
              <a:rPr lang="sl-SI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Bergerac</a:t>
            </a: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sl-S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Zaključek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Zanimiva komedija</a:t>
            </a:r>
          </a:p>
          <a:p>
            <a:r>
              <a:rPr lang="sl-SI" sz="2400" dirty="0"/>
              <a:t>Smešne situacije</a:t>
            </a:r>
          </a:p>
          <a:p>
            <a:r>
              <a:rPr lang="sl-SI" sz="2400" dirty="0"/>
              <a:t>Zmeda dramskih oseb (več kot 40)</a:t>
            </a:r>
          </a:p>
          <a:p>
            <a:r>
              <a:rPr lang="sl-SI" sz="2400" dirty="0"/>
              <a:t>Cyranoja hitro vzljubiš </a:t>
            </a:r>
          </a:p>
          <a:p>
            <a:r>
              <a:rPr lang="sl-SI" sz="2400" dirty="0"/>
              <a:t>Odlični govori in zagovori</a:t>
            </a:r>
          </a:p>
          <a:p>
            <a:r>
              <a:rPr lang="sl-SI" sz="2400" dirty="0"/>
              <a:t>Tekoče rime</a:t>
            </a:r>
          </a:p>
          <a:p>
            <a:r>
              <a:rPr lang="sl-SI" sz="2400" dirty="0"/>
              <a:t>Dober prevod (Oton Župančič)</a:t>
            </a:r>
          </a:p>
          <a:p>
            <a:r>
              <a:rPr lang="sl-SI" sz="2400" dirty="0"/>
              <a:t>Posnet film (Gerard </a:t>
            </a:r>
            <a:r>
              <a:rPr lang="sl-SI" sz="2400" dirty="0" err="1"/>
              <a:t>Depardieu</a:t>
            </a:r>
            <a:r>
              <a:rPr lang="sl-SI" sz="2400" dirty="0"/>
              <a:t> v glavni vlogi)</a:t>
            </a:r>
          </a:p>
          <a:p>
            <a:r>
              <a:rPr lang="sl-SI" sz="2400" dirty="0">
                <a:hlinkClick r:id="rId3"/>
              </a:rPr>
              <a:t>https://www.youtube.com/watch?v=OAXX-tr0gzg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3611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Avtor Rostand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1868 </a:t>
            </a:r>
            <a:r>
              <a:rPr lang="sl-SI" sz="2800" dirty="0" err="1"/>
              <a:t>Marseilles</a:t>
            </a:r>
            <a:endParaRPr lang="sl-SI" sz="2800" dirty="0"/>
          </a:p>
          <a:p>
            <a:r>
              <a:rPr lang="sl-SI" sz="2800" dirty="0"/>
              <a:t>čas poraza Francije proti Prusiji</a:t>
            </a:r>
          </a:p>
          <a:p>
            <a:r>
              <a:rPr lang="sl-SI" sz="2800" dirty="0"/>
              <a:t>pravo</a:t>
            </a:r>
          </a:p>
          <a:p>
            <a:r>
              <a:rPr lang="sl-SI" sz="2800" dirty="0"/>
              <a:t>ni dekadent ali simbolist (neoromantik)</a:t>
            </a:r>
          </a:p>
          <a:p>
            <a:r>
              <a:rPr lang="sl-SI" sz="2800" dirty="0"/>
              <a:t>stara francoska klasika z romantičnimi prvinami</a:t>
            </a:r>
          </a:p>
          <a:p>
            <a:r>
              <a:rPr lang="sl-SI" sz="2800" dirty="0"/>
              <a:t>Gledališče-dramatika</a:t>
            </a:r>
          </a:p>
          <a:p>
            <a:r>
              <a:rPr lang="sl-SI" sz="2800" dirty="0"/>
              <a:t>Cyrano de </a:t>
            </a:r>
            <a:r>
              <a:rPr lang="sl-SI" sz="2800" dirty="0" err="1"/>
              <a:t>Bergerac</a:t>
            </a:r>
            <a:r>
              <a:rPr lang="sl-SI" sz="2800" dirty="0"/>
              <a:t> (1897)</a:t>
            </a:r>
          </a:p>
          <a:p>
            <a:pPr marL="0" indent="0">
              <a:buNone/>
            </a:pPr>
            <a:r>
              <a:rPr lang="sl-SI" sz="2400" dirty="0"/>
              <a:t>                                                                        </a:t>
            </a:r>
            <a:r>
              <a:rPr lang="sl-SI" sz="1200" dirty="0"/>
              <a:t>resnična zgodovinska osebnost ( 1619-1655)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3131840" y="5157192"/>
            <a:ext cx="22322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0070C0"/>
                </a:solidFill>
              </a:rPr>
              <a:t>Vsebina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7021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800" dirty="0">
                <a:solidFill>
                  <a:srgbClr val="002060"/>
                </a:solidFill>
              </a:rPr>
              <a:t>Predstava v Burgundski palači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kadet in poet Cyrano de </a:t>
            </a:r>
            <a:r>
              <a:rPr lang="sl-SI" sz="2000" b="0" dirty="0" err="1"/>
              <a:t>Bergerac</a:t>
            </a:r>
            <a:r>
              <a:rPr lang="sl-SI" sz="20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Cyranojevi prijatelji ga hvalijo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prelepa sestrična </a:t>
            </a:r>
            <a:r>
              <a:rPr lang="sl-SI" sz="2000" b="0" dirty="0" err="1"/>
              <a:t>Roksana</a:t>
            </a:r>
            <a:endParaRPr lang="sl-SI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Všeč je </a:t>
            </a:r>
            <a:r>
              <a:rPr lang="sl-SI" sz="2000" b="0" dirty="0" err="1"/>
              <a:t>Cyranu</a:t>
            </a:r>
            <a:r>
              <a:rPr lang="sl-SI" sz="2000" b="0" dirty="0"/>
              <a:t>, grofu, </a:t>
            </a:r>
            <a:r>
              <a:rPr lang="sl-SI" sz="2000" b="0" dirty="0" err="1"/>
              <a:t>Montfleuryju</a:t>
            </a:r>
            <a:r>
              <a:rPr lang="sl-SI" sz="2000" b="0" dirty="0"/>
              <a:t> in Kristijanu.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Besedni in fizični dvoboj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/>
              <a:t>Velik nos – samopodoba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0" dirty="0" err="1"/>
              <a:t>Ligniere</a:t>
            </a:r>
            <a:r>
              <a:rPr lang="sl-SI" sz="2000" b="0" dirty="0"/>
              <a:t> se zameri grofu de </a:t>
            </a:r>
            <a:r>
              <a:rPr lang="sl-SI" sz="2000" b="0" dirty="0" err="1"/>
              <a:t>Guichu</a:t>
            </a:r>
            <a:endParaRPr lang="sl-SI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0" dirty="0"/>
          </a:p>
          <a:p>
            <a:endParaRPr lang="sl-SI" sz="1600" b="0" dirty="0"/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4176464"/>
          </a:xfrm>
        </p:spPr>
        <p:txBody>
          <a:bodyPr>
            <a:normAutofit fontScale="77500" lnSpcReduction="20000"/>
          </a:bodyPr>
          <a:lstStyle/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r>
              <a:rPr lang="sl-SI" sz="2800" dirty="0">
                <a:solidFill>
                  <a:srgbClr val="002060"/>
                </a:solidFill>
              </a:rPr>
              <a:t>2. Poetska kuhinja</a:t>
            </a:r>
          </a:p>
          <a:p>
            <a:endParaRPr lang="sl-SI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Sestanek z </a:t>
            </a:r>
            <a:r>
              <a:rPr lang="sl-SI" sz="2600" b="0" dirty="0" err="1"/>
              <a:t>Roksano</a:t>
            </a:r>
            <a:endParaRPr lang="sl-SI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 err="1"/>
              <a:t>Roksana</a:t>
            </a:r>
            <a:r>
              <a:rPr lang="sl-SI" sz="2600" b="0" dirty="0"/>
              <a:t> ljubi Kristijana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Cyrano je odgnal 100 mož</a:t>
            </a:r>
            <a:r>
              <a:rPr lang="sl-SI" sz="2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Najel jih je grof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Kristijan se norčuje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Cyranojeva pisma za </a:t>
            </a:r>
            <a:r>
              <a:rPr lang="sl-SI" sz="2600" b="0" dirty="0" err="1"/>
              <a:t>Roksano</a:t>
            </a:r>
            <a:endParaRPr lang="sl-SI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b="0" dirty="0"/>
              <a:t>Kristijan ne zna lepo pisati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</p:txBody>
      </p:sp>
    </p:spTree>
    <p:extLst>
      <p:ext uri="{BB962C8B-B14F-4D97-AF65-F5344CB8AC3E}">
        <p14:creationId xmlns:p14="http://schemas.microsoft.com/office/powerpoint/2010/main" val="57872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dirty="0">
                <a:solidFill>
                  <a:srgbClr val="0070C0"/>
                </a:solidFill>
              </a:rPr>
              <a:t>Vsebina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702199"/>
          </a:xfrm>
        </p:spPr>
        <p:txBody>
          <a:bodyPr/>
          <a:lstStyle/>
          <a:p>
            <a:r>
              <a:rPr lang="sl-SI" sz="2800" dirty="0">
                <a:solidFill>
                  <a:srgbClr val="002060"/>
                </a:solidFill>
              </a:rPr>
              <a:t>3. </a:t>
            </a:r>
            <a:r>
              <a:rPr lang="sl-SI" sz="2800" dirty="0" err="1">
                <a:solidFill>
                  <a:srgbClr val="002060"/>
                </a:solidFill>
              </a:rPr>
              <a:t>Roksanin</a:t>
            </a:r>
            <a:r>
              <a:rPr lang="sl-SI" sz="2800" dirty="0">
                <a:solidFill>
                  <a:srgbClr val="002060"/>
                </a:solidFill>
              </a:rPr>
              <a:t> poljub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 err="1"/>
              <a:t>Roksanina</a:t>
            </a:r>
            <a:r>
              <a:rPr lang="sl-SI" sz="2000" b="0" dirty="0"/>
              <a:t> hiša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Zaljublja se v pisma-Kristijana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Grof pravi, da gredo v boj s Španci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Cyrano v imenu Kristijana dvori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Poljub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Poroka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0" dirty="0"/>
              <a:t>Prevara grofa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endParaRPr lang="sl-SI" sz="1600" b="0" dirty="0"/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4536504"/>
          </a:xfrm>
        </p:spPr>
        <p:txBody>
          <a:bodyPr>
            <a:normAutofit fontScale="47500" lnSpcReduction="20000"/>
          </a:bodyPr>
          <a:lstStyle/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endParaRPr lang="sl-SI" sz="2800" dirty="0">
              <a:solidFill>
                <a:srgbClr val="002060"/>
              </a:solidFill>
            </a:endParaRPr>
          </a:p>
          <a:p>
            <a:r>
              <a:rPr lang="sl-SI" sz="5900" dirty="0">
                <a:solidFill>
                  <a:srgbClr val="002060"/>
                </a:solidFill>
              </a:rPr>
              <a:t>4. </a:t>
            </a:r>
            <a:r>
              <a:rPr lang="sl-SI" sz="5900" dirty="0" err="1">
                <a:solidFill>
                  <a:srgbClr val="002060"/>
                </a:solidFill>
              </a:rPr>
              <a:t>Gaskonjski</a:t>
            </a:r>
            <a:r>
              <a:rPr lang="sl-SI" sz="5900" dirty="0">
                <a:solidFill>
                  <a:srgbClr val="002060"/>
                </a:solidFill>
              </a:rPr>
              <a:t> kadeti</a:t>
            </a:r>
          </a:p>
          <a:p>
            <a:endParaRPr lang="sl-SI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Ob Špancih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Lakota, utrujenost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Vsak dan pisma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Kočija-</a:t>
            </a:r>
            <a:r>
              <a:rPr lang="sl-SI" sz="4200" b="0" dirty="0" err="1"/>
              <a:t>Roksana</a:t>
            </a:r>
            <a:r>
              <a:rPr lang="sl-SI" sz="4200" b="0" dirty="0"/>
              <a:t> (hrana)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Kristijan ugotovi, da ona ljubi pisma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4200" b="0" dirty="0"/>
              <a:t>Kristijan umre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0" dirty="0"/>
          </a:p>
        </p:txBody>
      </p:sp>
    </p:spTree>
    <p:extLst>
      <p:ext uri="{BB962C8B-B14F-4D97-AF65-F5344CB8AC3E}">
        <p14:creationId xmlns:p14="http://schemas.microsoft.com/office/powerpoint/2010/main" val="51085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002060"/>
                </a:solidFill>
              </a:rPr>
              <a:t>5. Cyrano novičar</a:t>
            </a:r>
          </a:p>
          <a:p>
            <a:r>
              <a:rPr lang="sl-SI" sz="2400" dirty="0"/>
              <a:t>15 let kasneje</a:t>
            </a:r>
          </a:p>
          <a:p>
            <a:r>
              <a:rPr lang="sl-SI" sz="2400" dirty="0" err="1"/>
              <a:t>Roksana</a:t>
            </a:r>
            <a:r>
              <a:rPr lang="sl-SI" sz="2400" dirty="0"/>
              <a:t> žaluje</a:t>
            </a:r>
          </a:p>
          <a:p>
            <a:r>
              <a:rPr lang="sl-SI" sz="2400" dirty="0"/>
              <a:t>Lakaj poškoduje </a:t>
            </a:r>
            <a:r>
              <a:rPr lang="sl-SI" sz="2400" dirty="0" err="1"/>
              <a:t>Cyrana</a:t>
            </a:r>
            <a:endParaRPr lang="sl-SI" sz="2400" dirty="0"/>
          </a:p>
          <a:p>
            <a:r>
              <a:rPr lang="sl-SI" sz="2400" dirty="0"/>
              <a:t>Prebere pismo</a:t>
            </a:r>
          </a:p>
          <a:p>
            <a:r>
              <a:rPr lang="sl-SI" sz="2400" dirty="0" err="1"/>
              <a:t>Roksana</a:t>
            </a:r>
            <a:r>
              <a:rPr lang="sl-SI" sz="2400" dirty="0"/>
              <a:t> spozna, da jo ljubi</a:t>
            </a:r>
          </a:p>
          <a:p>
            <a:r>
              <a:rPr lang="sl-SI" sz="2400" dirty="0"/>
              <a:t>Cyrano umre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143552" cy="36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3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70C0"/>
                </a:solidFill>
              </a:rPr>
              <a:t>Književno obdobje, zvrst in vrsta</a:t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+ ideja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Evropska moderna</a:t>
            </a:r>
          </a:p>
          <a:p>
            <a:r>
              <a:rPr lang="sl-SI" sz="2400" dirty="0"/>
              <a:t>Neoromantika</a:t>
            </a:r>
          </a:p>
          <a:p>
            <a:r>
              <a:rPr lang="sl-SI" sz="2400" dirty="0"/>
              <a:t>Dramatika</a:t>
            </a:r>
          </a:p>
          <a:p>
            <a:r>
              <a:rPr lang="sl-SI" sz="2400" dirty="0"/>
              <a:t>Heroična komedija</a:t>
            </a:r>
          </a:p>
          <a:p>
            <a:endParaRPr lang="sl-SI" sz="2400" dirty="0"/>
          </a:p>
          <a:p>
            <a:r>
              <a:rPr lang="sl-SI" sz="2400" dirty="0"/>
              <a:t>Ideja komedije je, da ne smemo dvomiti vase, da bi lahko kaj dosegli na primer v ljubezni.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1963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Motivi in teme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Teme: </a:t>
            </a:r>
          </a:p>
          <a:p>
            <a:pPr marL="0" indent="0">
              <a:buNone/>
            </a:pPr>
            <a:r>
              <a:rPr lang="sl-SI" sz="2400" dirty="0"/>
              <a:t>     zunanja in notranja lepota</a:t>
            </a:r>
          </a:p>
          <a:p>
            <a:pPr marL="0" indent="0">
              <a:buNone/>
            </a:pPr>
            <a:r>
              <a:rPr lang="sl-SI" sz="2400" dirty="0"/>
              <a:t>     ljubezen</a:t>
            </a:r>
          </a:p>
          <a:p>
            <a:r>
              <a:rPr lang="sl-SI" sz="2400" dirty="0"/>
              <a:t>Motivi:</a:t>
            </a:r>
          </a:p>
          <a:p>
            <a:pPr marL="0" indent="0">
              <a:buNone/>
            </a:pPr>
            <a:r>
              <a:rPr lang="sl-SI" sz="2400" dirty="0"/>
              <a:t>     prevara</a:t>
            </a:r>
          </a:p>
          <a:p>
            <a:pPr marL="0" indent="0">
              <a:buNone/>
            </a:pPr>
            <a:r>
              <a:rPr lang="sl-SI" sz="2400" dirty="0"/>
              <a:t>     pismo </a:t>
            </a:r>
          </a:p>
          <a:p>
            <a:pPr marL="0" indent="0">
              <a:buNone/>
            </a:pPr>
            <a:r>
              <a:rPr lang="sl-SI" sz="2400" dirty="0"/>
              <a:t>      vojna</a:t>
            </a:r>
          </a:p>
          <a:p>
            <a:pPr marL="0" indent="0">
              <a:buNone/>
            </a:pPr>
            <a:r>
              <a:rPr lang="sl-SI" sz="2400" dirty="0"/>
              <a:t>      posmeh</a:t>
            </a:r>
          </a:p>
          <a:p>
            <a:r>
              <a:rPr lang="sl-SI" sz="2400" dirty="0"/>
              <a:t>Simbol nosu</a:t>
            </a:r>
          </a:p>
        </p:txBody>
      </p:sp>
    </p:spTree>
    <p:extLst>
      <p:ext uri="{BB962C8B-B14F-4D97-AF65-F5344CB8AC3E}">
        <p14:creationId xmlns:p14="http://schemas.microsoft.com/office/powerpoint/2010/main" val="144233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Slog in zgradba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200" dirty="0"/>
              <a:t>Heroična komedija s petimi dejanji</a:t>
            </a:r>
          </a:p>
          <a:p>
            <a:r>
              <a:rPr lang="sl-SI" sz="2200" dirty="0"/>
              <a:t>Besedna komika, situacijska komika, smešne osebe, posmeh</a:t>
            </a:r>
          </a:p>
          <a:p>
            <a:r>
              <a:rPr lang="sl-SI" sz="2200" dirty="0"/>
              <a:t>Ritmičnost, poetičnost, veliko dramskih oseb</a:t>
            </a:r>
          </a:p>
          <a:p>
            <a:r>
              <a:rPr lang="sl-SI" sz="2200" dirty="0"/>
              <a:t>Vključena balada</a:t>
            </a:r>
          </a:p>
          <a:p>
            <a:r>
              <a:rPr lang="sl-SI" sz="2200" dirty="0"/>
              <a:t>Veliko didaskalij</a:t>
            </a:r>
          </a:p>
          <a:p>
            <a:r>
              <a:rPr lang="sl-SI" sz="2200" dirty="0"/>
              <a:t>Bogat jezik</a:t>
            </a:r>
          </a:p>
          <a:p>
            <a:r>
              <a:rPr lang="sl-SI" sz="2200" dirty="0"/>
              <a:t>Dramski trikotnik: ekspozicija (veliko oseb)</a:t>
            </a:r>
          </a:p>
          <a:p>
            <a:pPr marL="0" indent="0">
              <a:buNone/>
            </a:pPr>
            <a:r>
              <a:rPr lang="sl-SI" sz="2200" dirty="0"/>
              <a:t>                                      zaplet (ljubezen do Kristijana, pisma)  </a:t>
            </a:r>
          </a:p>
          <a:p>
            <a:pPr marL="0" indent="0">
              <a:buNone/>
            </a:pPr>
            <a:r>
              <a:rPr lang="sl-SI" sz="2200" dirty="0"/>
              <a:t>                                      vrh (Kristijan umre)</a:t>
            </a:r>
          </a:p>
          <a:p>
            <a:pPr marL="0" indent="0">
              <a:buNone/>
            </a:pPr>
            <a:r>
              <a:rPr lang="sl-SI" sz="2200" dirty="0"/>
              <a:t>                                      razplet (Cyranojeva pomoč9</a:t>
            </a:r>
          </a:p>
          <a:p>
            <a:pPr marL="0" indent="0">
              <a:buNone/>
            </a:pPr>
            <a:r>
              <a:rPr lang="sl-SI" sz="2200" dirty="0"/>
              <a:t>                                      razsnova (Cyrano umre-tragičen)</a:t>
            </a:r>
          </a:p>
          <a:p>
            <a:endParaRPr lang="sl-SI" sz="2200" dirty="0"/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4585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Dramske osebe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Cyrano de </a:t>
            </a:r>
            <a:r>
              <a:rPr lang="sl-SI" sz="2400" dirty="0" err="1"/>
              <a:t>Bergerac</a:t>
            </a:r>
            <a:r>
              <a:rPr lang="sl-SI" sz="2400" dirty="0"/>
              <a:t>: sabljač, kadet </a:t>
            </a:r>
            <a:r>
              <a:rPr lang="sl-SI" sz="2400" dirty="0" err="1"/>
              <a:t>Gaskonje</a:t>
            </a:r>
            <a:r>
              <a:rPr lang="sl-SI" sz="2400" dirty="0"/>
              <a:t>, poet, učen, neupogljiv, ljubeč, dober prijatelj, iskren a zadržan, nesamozavesten, neprivlačen, prevelik nos.</a:t>
            </a:r>
          </a:p>
          <a:p>
            <a:r>
              <a:rPr lang="sl-SI" sz="2400" dirty="0" err="1"/>
              <a:t>Roksana</a:t>
            </a:r>
            <a:r>
              <a:rPr lang="sl-SI" sz="2400" dirty="0"/>
              <a:t>: prelepa in modra dedinja, Cyranojeva sestrična, ljubezenska poezija jo omami, pozitivna, pogumna, materinska</a:t>
            </a:r>
          </a:p>
          <a:p>
            <a:r>
              <a:rPr lang="sl-SI" sz="2400" dirty="0"/>
              <a:t>Grof de </a:t>
            </a:r>
            <a:r>
              <a:rPr lang="sl-SI" sz="2400" dirty="0" err="1"/>
              <a:t>Guiche</a:t>
            </a:r>
            <a:r>
              <a:rPr lang="sl-SI" sz="2400" dirty="0"/>
              <a:t>: vpliven poročen mož, zaljubljen v </a:t>
            </a:r>
            <a:r>
              <a:rPr lang="sl-SI" sz="2400" dirty="0" err="1"/>
              <a:t>Roksano</a:t>
            </a:r>
            <a:r>
              <a:rPr lang="sl-SI" sz="2400" dirty="0"/>
              <a:t>, ne mara </a:t>
            </a:r>
            <a:r>
              <a:rPr lang="sl-SI" sz="2400" dirty="0" err="1"/>
              <a:t>Cyrana</a:t>
            </a:r>
            <a:r>
              <a:rPr lang="sl-SI" sz="2400" dirty="0"/>
              <a:t>, ga da ubiti, </a:t>
            </a:r>
            <a:r>
              <a:rPr lang="sl-SI" sz="2400" dirty="0" err="1"/>
              <a:t>neprestalno</a:t>
            </a:r>
            <a:r>
              <a:rPr lang="sl-SI" sz="2400" dirty="0"/>
              <a:t> jezen</a:t>
            </a:r>
          </a:p>
          <a:p>
            <a:r>
              <a:rPr lang="sl-SI" sz="2400" dirty="0"/>
              <a:t>Kristijan: zunanja lepota, ljubi </a:t>
            </a:r>
            <a:r>
              <a:rPr lang="sl-SI" sz="2400" dirty="0" err="1"/>
              <a:t>Roksano</a:t>
            </a:r>
            <a:r>
              <a:rPr lang="sl-SI" sz="2400" dirty="0"/>
              <a:t>, nasprotje Cyranoju, ne zna izražati čustev prek poezije</a:t>
            </a:r>
          </a:p>
        </p:txBody>
      </p:sp>
    </p:spTree>
    <p:extLst>
      <p:ext uri="{BB962C8B-B14F-4D97-AF65-F5344CB8AC3E}">
        <p14:creationId xmlns:p14="http://schemas.microsoft.com/office/powerpoint/2010/main" val="123435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     Edmond Rostand: Cyrano de Bergerac            </vt:lpstr>
      <vt:lpstr>Avtor Rostand</vt:lpstr>
      <vt:lpstr>Vsebina</vt:lpstr>
      <vt:lpstr>Vsebina</vt:lpstr>
      <vt:lpstr>PowerPoint Presentation</vt:lpstr>
      <vt:lpstr>Književno obdobje, zvrst in vrsta + ideja</vt:lpstr>
      <vt:lpstr>Motivi in teme</vt:lpstr>
      <vt:lpstr>Slog in zgradba</vt:lpstr>
      <vt:lpstr>Dramske osebe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2019-07-08T12:04:36Z</dcterms:created>
  <dcterms:modified xsi:type="dcterms:W3CDTF">2019-07-08T12:04:36Z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