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22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8DAB3AD-A8E1-4E1E-A92D-DB1D6296A0E1}"/>
              </a:ext>
            </a:extLst>
          </p:cNvPr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6EF4CF3-DC9A-4634-9F97-2C1A16798F2E}"/>
              </a:ext>
            </a:extLst>
          </p:cNvPr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72C47029-AE24-444D-AB66-FE7C8B7A3302}"/>
              </a:ext>
            </a:extLst>
          </p:cNvPr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B380163C-5FED-4A43-A3D4-B1BD40F24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2C0C8-FCB5-45CF-BB0A-CE9CC2F311A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Slide Number Placeholder 15">
            <a:extLst>
              <a:ext uri="{FF2B5EF4-FFF2-40B4-BE49-F238E27FC236}">
                <a16:creationId xmlns:a16="http://schemas.microsoft.com/office/drawing/2014/main" id="{79131C30-BB56-4E80-ADFD-DE33E2DED2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AA3141-FC28-4BB8-A615-1046C8668E81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" name="Footer Placeholder 16">
            <a:extLst>
              <a:ext uri="{FF2B5EF4-FFF2-40B4-BE49-F238E27FC236}">
                <a16:creationId xmlns:a16="http://schemas.microsoft.com/office/drawing/2014/main" id="{B8D11B7C-1235-47A4-9702-0ACDE73B924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8376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88208AFA-A0A2-4DB5-91C2-11E8DBC7C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8636D-7F4C-4E7A-A450-FE1ED275407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4DF69696-57A8-4A33-89EE-755EE57DA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D2561F64-1230-4884-B8A5-1A39262C5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9C146-945E-4BDA-A10B-A8F781943B2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7655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83C9C717-7E89-4D10-A277-B4284D84F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DED58-19B4-4FDC-A97A-9CB58DA34E6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03EE3B3F-9A2E-4105-87AC-CABAA624C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35CC999C-343A-4BEA-990A-B0A7216F1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D1DA59-89CB-4701-9508-8E3CBF9E6FC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84765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6B29982D-9A5F-4520-8DD0-32FD89916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5975A-67CC-468A-8926-16019012746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75879969-B16C-4336-B6E2-D335E22A6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060FA4C7-0042-44EB-9FE4-A9ADC41CB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30C6A-CA9F-4AB5-91F7-8D57F7BABE9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33679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1497F37-0644-49FB-8CEC-E8EF7CA0102E}"/>
              </a:ext>
            </a:extLst>
          </p:cNvPr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AA93484-FB1A-4D5E-A88F-E6172CAA3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465B0-FCA0-4315-B913-CF889A6F6E3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7FD6D5E-134F-4C7E-B5DB-CA766A001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A5BF71E-AF0A-4883-B4D0-9B7430586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39D80-3551-430C-926A-2C6C502BFC8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2750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>
            <a:extLst>
              <a:ext uri="{FF2B5EF4-FFF2-40B4-BE49-F238E27FC236}">
                <a16:creationId xmlns:a16="http://schemas.microsoft.com/office/drawing/2014/main" id="{174ECB95-32CB-4FC6-B961-38609AD6B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AF09C-3B1E-4001-AB85-DC8447755DD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D2C4077A-6929-4861-8CD3-21D303472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21">
            <a:extLst>
              <a:ext uri="{FF2B5EF4-FFF2-40B4-BE49-F238E27FC236}">
                <a16:creationId xmlns:a16="http://schemas.microsoft.com/office/drawing/2014/main" id="{649ECEA6-1A4E-4BF3-9464-740C567B6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D78DF-F219-427D-9321-AC9EF9B87BE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76930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9E7B4CD-8FEE-4F5B-855F-8A1E8E29CE80}"/>
              </a:ext>
            </a:extLst>
          </p:cNvPr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3402CB0-8552-476B-A702-6C32CE93F9BE}"/>
              </a:ext>
            </a:extLst>
          </p:cNvPr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DFCFF3-9352-48F6-BEE6-95563962D8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A66E12-2953-4055-99CF-42241D78110E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A306EA66-EF02-4673-A466-02914C250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Date Placeholder 6">
            <a:extLst>
              <a:ext uri="{FF2B5EF4-FFF2-40B4-BE49-F238E27FC236}">
                <a16:creationId xmlns:a16="http://schemas.microsoft.com/office/drawing/2014/main" id="{A9EA7251-7E38-4FDD-96A0-13E9C0AD0BB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3B228-5515-47FE-8B84-8FF92400260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0305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>
            <a:extLst>
              <a:ext uri="{FF2B5EF4-FFF2-40B4-BE49-F238E27FC236}">
                <a16:creationId xmlns:a16="http://schemas.microsoft.com/office/drawing/2014/main" id="{C9F8B3FC-88B1-4348-9E76-C517EEA20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A604C-2622-4053-AE7A-4EF995DE037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Footer Placeholder 9">
            <a:extLst>
              <a:ext uri="{FF2B5EF4-FFF2-40B4-BE49-F238E27FC236}">
                <a16:creationId xmlns:a16="http://schemas.microsoft.com/office/drawing/2014/main" id="{8E625ADA-41FC-462C-A962-C3817DC69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21">
            <a:extLst>
              <a:ext uri="{FF2B5EF4-FFF2-40B4-BE49-F238E27FC236}">
                <a16:creationId xmlns:a16="http://schemas.microsoft.com/office/drawing/2014/main" id="{2F4527FE-3401-4DAD-89C0-D666569C1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C0560-E6F8-42DE-B0A4-1CB1F19D30F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35551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>
            <a:extLst>
              <a:ext uri="{FF2B5EF4-FFF2-40B4-BE49-F238E27FC236}">
                <a16:creationId xmlns:a16="http://schemas.microsoft.com/office/drawing/2014/main" id="{95583BA1-E661-4747-BAAE-31031C3C3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C180D-C570-488F-9E5E-E6769336B5B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9">
            <a:extLst>
              <a:ext uri="{FF2B5EF4-FFF2-40B4-BE49-F238E27FC236}">
                <a16:creationId xmlns:a16="http://schemas.microsoft.com/office/drawing/2014/main" id="{36E240AF-7615-49A7-95FD-F780555B7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21">
            <a:extLst>
              <a:ext uri="{FF2B5EF4-FFF2-40B4-BE49-F238E27FC236}">
                <a16:creationId xmlns:a16="http://schemas.microsoft.com/office/drawing/2014/main" id="{9A60E351-1E76-4FD1-8C71-1F86D523A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1F293-AE84-4DC1-85FD-64ECF3FE5C3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4345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9D67F809-2C5B-48D0-A625-615996697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881F5-FFB0-4874-9398-FAA7A378B20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A486C8FA-AAC1-4E2C-A6EB-98D7C7C843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FA6B6C-B099-4FB2-A2F2-F024D380B29A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Footer Placeholder 9">
            <a:extLst>
              <a:ext uri="{FF2B5EF4-FFF2-40B4-BE49-F238E27FC236}">
                <a16:creationId xmlns:a16="http://schemas.microsoft.com/office/drawing/2014/main" id="{3D132409-2538-4197-82B5-B2D2FD3E406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08798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B2139A33-5DA5-4187-AA82-DDB846CDB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C984F-1052-4064-B951-9BA798A53EE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6E14BDB5-AD6F-42B3-8D04-4753DC4A29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6072E0-66E7-44BC-B519-613AA226A5C8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Footer Placeholder 9">
            <a:extLst>
              <a:ext uri="{FF2B5EF4-FFF2-40B4-BE49-F238E27FC236}">
                <a16:creationId xmlns:a16="http://schemas.microsoft.com/office/drawing/2014/main" id="{DEED92B9-B9B9-4FC1-8129-16CF1A912F2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189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>
            <a:extLst>
              <a:ext uri="{FF2B5EF4-FFF2-40B4-BE49-F238E27FC236}">
                <a16:creationId xmlns:a16="http://schemas.microsoft.com/office/drawing/2014/main" id="{C52B510C-5F16-4695-81A5-5C484A3A5A3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24" name="Date Placeholder 23">
            <a:extLst>
              <a:ext uri="{FF2B5EF4-FFF2-40B4-BE49-F238E27FC236}">
                <a16:creationId xmlns:a16="http://schemas.microsoft.com/office/drawing/2014/main" id="{D140E693-79AC-4B5A-963F-B2324AA99A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05A6D0-D2F9-43AD-9D66-D915530AAC1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92632020-FB03-4308-80B3-39CD8C4BA4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BFAE4752-D300-42E7-BC5D-8AEF14F7A5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fld id="{F1DC6BAF-B8E3-4907-802C-9248D3A1F61E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E7D3663E-C673-42AA-B0B0-787F3933A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89" r:id="rId2"/>
    <p:sldLayoutId id="2147483696" r:id="rId3"/>
    <p:sldLayoutId id="2147483690" r:id="rId4"/>
    <p:sldLayoutId id="2147483697" r:id="rId5"/>
    <p:sldLayoutId id="2147483691" r:id="rId6"/>
    <p:sldLayoutId id="2147483692" r:id="rId7"/>
    <p:sldLayoutId id="2147483698" r:id="rId8"/>
    <p:sldLayoutId id="2147483699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he_Praise_of_Folly" TargetMode="External"/><Relationship Id="rId2" Type="http://schemas.openxmlformats.org/officeDocument/2006/relationships/hyperlink" Target="http://www.gradesaver.com/praise-of-folly/study-guide/short-summar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ndividual.utoronto.ca/hayes/survey2/erasmus.htm" TargetMode="External"/><Relationship Id="rId4" Type="http://schemas.openxmlformats.org/officeDocument/2006/relationships/hyperlink" Target="http://commons.wikimedia.org/wiki/File:Folly_Steps_Down_from_the_Pulpit,_marginal_drawing_by_Hans_Holbein_the_Younger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B234D39-064C-499D-8DF5-D5DBC6AB97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2708275"/>
            <a:ext cx="8305800" cy="1143000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Deziderij Erazem Roterdamski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                </a:t>
            </a:r>
            <a:r>
              <a:rPr lang="sl-SI" sz="1400" dirty="0"/>
              <a:t>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1400"/>
              <a:t>                                                  </a:t>
            </a:r>
            <a:endParaRPr lang="sl-S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FD4365-8134-4E1B-BC32-A9C3DD005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77724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/>
              <a:t>HVALNICA NOROSTI</a:t>
            </a:r>
          </a:p>
        </p:txBody>
      </p:sp>
      <p:pic>
        <p:nvPicPr>
          <p:cNvPr id="7172" name="Picture 2" descr="http://www.gutenberg.org/files/30201/30201-h/images/038.jpg">
            <a:extLst>
              <a:ext uri="{FF2B5EF4-FFF2-40B4-BE49-F238E27FC236}">
                <a16:creationId xmlns:a16="http://schemas.microsoft.com/office/drawing/2014/main" id="{67250C3A-D4E5-4E9C-999B-7210689E83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789363"/>
            <a:ext cx="2420937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36CCE-C857-42D5-A433-CC23133F0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/>
              <a:t>O avtorju in knjigi</a:t>
            </a:r>
          </a:p>
        </p:txBody>
      </p:sp>
      <p:pic>
        <p:nvPicPr>
          <p:cNvPr id="8195" name="Picture 4" descr="http://upload.wikimedia.org/wikipedia/commons/8/89/Hans_Holbein_d._J._047.jpg">
            <a:extLst>
              <a:ext uri="{FF2B5EF4-FFF2-40B4-BE49-F238E27FC236}">
                <a16:creationId xmlns:a16="http://schemas.microsoft.com/office/drawing/2014/main" id="{E1352CC9-FD92-46C0-86B4-0AB8622C2A3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00788" y="765175"/>
            <a:ext cx="2155825" cy="2347913"/>
          </a:xfrm>
        </p:spPr>
      </p:pic>
      <p:sp>
        <p:nvSpPr>
          <p:cNvPr id="8196" name="Content Placeholder 4">
            <a:extLst>
              <a:ext uri="{FF2B5EF4-FFF2-40B4-BE49-F238E27FC236}">
                <a16:creationId xmlns:a16="http://schemas.microsoft.com/office/drawing/2014/main" id="{7BDDE220-16EC-4697-BAE6-20AC1E78F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9750" y="1628775"/>
            <a:ext cx="5472113" cy="4572000"/>
          </a:xfrm>
        </p:spPr>
        <p:txBody>
          <a:bodyPr/>
          <a:lstStyle/>
          <a:p>
            <a:r>
              <a:rPr lang="sl-SI" altLang="sl-SI" sz="2000"/>
              <a:t>Erazem Roterdamski oz. Gert Geerts 1466/1469 – 1536</a:t>
            </a:r>
          </a:p>
          <a:p>
            <a:r>
              <a:rPr lang="sl-SI" altLang="sl-SI" sz="2000"/>
              <a:t>Humanist, književnik, filozof...</a:t>
            </a:r>
          </a:p>
          <a:p>
            <a:r>
              <a:rPr lang="sl-SI" altLang="sl-SI" sz="2000"/>
              <a:t>Najboljz znan po omenjenem delu,satiri -Hvalnica Norosti.</a:t>
            </a:r>
          </a:p>
          <a:p>
            <a:endParaRPr lang="sl-SI" altLang="sl-SI" sz="2000"/>
          </a:p>
          <a:p>
            <a:r>
              <a:rPr lang="sl-SI" altLang="sl-SI" sz="2000"/>
              <a:t>Knjigo je namenil svojemu dobremu prijatelju Thomasu More-u.</a:t>
            </a:r>
          </a:p>
          <a:p>
            <a:endParaRPr lang="sl-SI" altLang="sl-SI" sz="2000"/>
          </a:p>
          <a:p>
            <a:r>
              <a:rPr lang="sl-SI" altLang="sl-SI" sz="2000"/>
              <a:t>Napisal jo je leta 1509, nadgradil leta 1522</a:t>
            </a:r>
          </a:p>
          <a:p>
            <a:endParaRPr lang="sl-SI" altLang="sl-SI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>
            <a:extLst>
              <a:ext uri="{FF2B5EF4-FFF2-40B4-BE49-F238E27FC236}">
                <a16:creationId xmlns:a16="http://schemas.microsoft.com/office/drawing/2014/main" id="{1024AB93-7DC6-43BB-94F4-F950C0D18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Glavna in edina oseba v knjigi je poosebljena Norost,ki prevzema,s ponosom,odgovornost za vse norosti(težave),ki so nastopale v tedanji družbi.</a:t>
            </a:r>
          </a:p>
          <a:p>
            <a:r>
              <a:rPr lang="sl-SI" altLang="sl-SI"/>
              <a:t>Norost nastopa,kot govornica.Njeni poslušalci so pa predstavniki višjega sloja in duhovščine,ki jo poslušajo zelo zavzeto in jo smatrajo za vzornico.</a:t>
            </a:r>
          </a:p>
          <a:p>
            <a:r>
              <a:rPr lang="sl-SI" altLang="sl-SI"/>
              <a:t>Glavna kritika knjige leti na neizobraženost Rimo-katoliških duhovnikov in zapravljivost cerkve,ter na notranjo praznino človeka.</a:t>
            </a:r>
          </a:p>
          <a:p>
            <a:endParaRPr lang="sl-SI" altLang="sl-S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13F570-7BD9-417D-9FFE-3C9553758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/>
              <a:t>Vsebina in pomen</a:t>
            </a:r>
          </a:p>
        </p:txBody>
      </p:sp>
      <p:pic>
        <p:nvPicPr>
          <p:cNvPr id="9220" name="Picture 2" descr="http://www.hellenicaworld.com/Netherlands/Literature/DesideriusErasmus/en/images/100.jpg">
            <a:extLst>
              <a:ext uri="{FF2B5EF4-FFF2-40B4-BE49-F238E27FC236}">
                <a16:creationId xmlns:a16="http://schemas.microsoft.com/office/drawing/2014/main" id="{A981351E-711F-4F59-9398-4235FCDB86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084763"/>
            <a:ext cx="1231900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>
            <a:extLst>
              <a:ext uri="{FF2B5EF4-FFF2-40B4-BE49-F238E27FC236}">
                <a16:creationId xmlns:a16="http://schemas.microsoft.com/office/drawing/2014/main" id="{90D1146C-648C-4DD4-9238-62826C160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Norčuje se pa tudi iz filozofov,plemstva,žensk,ničvrednosti človeka in njegovi duhovni praznini.</a:t>
            </a:r>
          </a:p>
          <a:p>
            <a:r>
              <a:rPr lang="sl-SI" altLang="sl-SI"/>
              <a:t>Knjiga se konča z naštevanjem krščanskim vrednot in idealov in s tem je hotel Erazem R. Skušal pokazati,da so ljudje zašli s poti.</a:t>
            </a:r>
          </a:p>
          <a:p>
            <a:endParaRPr lang="sl-SI" altLang="sl-SI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3D26C9-3E5E-4F81-87FC-28F87AEB3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EE110-56B6-4C4F-B06C-6780E6738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5267325" cy="4572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Knjiga na posmehlijv način skuša prikazati probleme tedanje družbe in skuša ljudem odpreti oči.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Če bi se večina prebivalstva zavedala takratne problematike bi se lahko začela pot iz votline proti razvetljenstvu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A večina ljudi takrat ni bila pismena in tudi nezainteresirana za karšnekoli filozofske nauke in ideologije.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1D466E-9EFB-4080-A848-20BDB0C2C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/>
              <a:t>Primerjava s Platonovo votlino</a:t>
            </a:r>
          </a:p>
        </p:txBody>
      </p:sp>
      <p:pic>
        <p:nvPicPr>
          <p:cNvPr id="11268" name="Picture 2" descr="http://criticalthinking-mc205.wikispaces.com/file/view/plato_cave.jpg/245926209/plato_cave.jpg">
            <a:extLst>
              <a:ext uri="{FF2B5EF4-FFF2-40B4-BE49-F238E27FC236}">
                <a16:creationId xmlns:a16="http://schemas.microsoft.com/office/drawing/2014/main" id="{0BDDFB8D-A28F-433F-9A37-862879C2A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484313"/>
            <a:ext cx="2663825" cy="191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>
            <a:extLst>
              <a:ext uri="{FF2B5EF4-FFF2-40B4-BE49-F238E27FC236}">
                <a16:creationId xmlns:a16="http://schemas.microsoft.com/office/drawing/2014/main" id="{03755FD1-CF33-4C4A-9E5D-8AB8ED13D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4978400" cy="4572000"/>
          </a:xfrm>
        </p:spPr>
        <p:txBody>
          <a:bodyPr/>
          <a:lstStyle/>
          <a:p>
            <a:r>
              <a:rPr lang="sl-SI" altLang="sl-SI"/>
              <a:t>Knjiga je imela velik vpliv na reformacijska gibanja.</a:t>
            </a:r>
          </a:p>
          <a:p>
            <a:r>
              <a:rPr lang="sl-SI" altLang="sl-SI"/>
              <a:t>Martina Luthra je knjiga zelo navdihnila</a:t>
            </a:r>
          </a:p>
          <a:p>
            <a:r>
              <a:rPr lang="sl-SI" altLang="sl-SI"/>
              <a:t>Posledično je zaradi reformacije in delno te knjige umrlo veliko ljudi,čeprav je bil E.Rotterdamski velik pacifist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646BCF-0471-4AFA-BAC1-2AC4838F4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/>
              <a:t>Posledice</a:t>
            </a:r>
          </a:p>
        </p:txBody>
      </p:sp>
      <p:pic>
        <p:nvPicPr>
          <p:cNvPr id="12292" name="Picture 2" descr="http://markrathbun.files.wordpress.com/2010/02/luther.jpg">
            <a:extLst>
              <a:ext uri="{FF2B5EF4-FFF2-40B4-BE49-F238E27FC236}">
                <a16:creationId xmlns:a16="http://schemas.microsoft.com/office/drawing/2014/main" id="{89F2FDF2-16D6-414E-9D46-904542BB4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484313"/>
            <a:ext cx="3467100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>
            <a:extLst>
              <a:ext uri="{FF2B5EF4-FFF2-40B4-BE49-F238E27FC236}">
                <a16:creationId xmlns:a16="http://schemas.microsoft.com/office/drawing/2014/main" id="{512E4597-843E-4C31-84ED-78139471A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Ali poznate definicijo norosti ? Kaj je za vas norost ?</a:t>
            </a:r>
          </a:p>
          <a:p>
            <a:endParaRPr lang="sl-SI" altLang="sl-SI"/>
          </a:p>
          <a:p>
            <a:r>
              <a:rPr lang="sl-SI" altLang="sl-SI"/>
              <a:t>Ali vam je udobje bolj pomebno kot znanje ?</a:t>
            </a:r>
          </a:p>
          <a:p>
            <a:endParaRPr lang="sl-SI" altLang="sl-SI"/>
          </a:p>
          <a:p>
            <a:r>
              <a:rPr lang="sl-SI" altLang="sl-SI"/>
              <a:t>Ali menite da lahko norec doseže razsvetljenstvo ? </a:t>
            </a:r>
          </a:p>
          <a:p>
            <a:endParaRPr lang="sl-SI" altLang="sl-SI"/>
          </a:p>
          <a:p>
            <a:r>
              <a:rPr lang="sl-SI" altLang="sl-SI"/>
              <a:t>Ali mislite, da bi bile danes posledice oz. reakcije kaj drugačne, če bi nekdo napisal isto knjigo samo, da bi v knjigo vključil današnje težave ?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4E198E-01DB-46AD-92F3-6878F5367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/>
              <a:t>Vprašanja za  součenjake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4A03494-44BB-46E4-B48C-80D23D1B9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Erasmus Desiderius:Hvalnica Norosti;Tožba;O svobodni volji.Ljubljana;Studia Humanitatis,2010.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hlinkClick r:id="rId2"/>
              </a:rPr>
              <a:t>http://www.gradesaver.com/praise-of-folly/study-guide/short-summary/</a:t>
            </a:r>
            <a:endParaRPr lang="sl-SI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Slike: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sl-SI" dirty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>
                <a:hlinkClick r:id="rId3"/>
              </a:rPr>
              <a:t>http://en.wikipedia.org/wiki/The_Praise_of_Folly</a:t>
            </a:r>
            <a:endParaRPr lang="sl-SI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sl-SI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hlinkClick r:id="rId4"/>
              </a:rPr>
              <a:t>http://commons.wikimedia.org/wiki/File:Folly_Steps_Down_from_the_Pulpit,_marginal_drawing_by_Hans_Holbein_the_Younger.jpg</a:t>
            </a:r>
            <a:endParaRPr lang="sl-SI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9B569BC-F80A-411C-8F67-D4A017A53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/>
              <a:t>Viri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11C80A48-4C62-400C-B1AF-B37EC5CB0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3284538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>
                <a:hlinkClick r:id="rId5"/>
              </a:rPr>
              <a:t>http://individual.utoronto.ca/hayes/survey2/erasmus.htm</a:t>
            </a:r>
            <a:endParaRPr lang="sl-SI" altLang="sl-SI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436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Constantia</vt:lpstr>
      <vt:lpstr>Wingdings 2</vt:lpstr>
      <vt:lpstr>Paper</vt:lpstr>
      <vt:lpstr>HVALNICA NOROSTI</vt:lpstr>
      <vt:lpstr>O avtorju in knjigi</vt:lpstr>
      <vt:lpstr>Vsebina in pomen</vt:lpstr>
      <vt:lpstr>PowerPoint Presentation</vt:lpstr>
      <vt:lpstr>Primerjava s Platonovo votlino</vt:lpstr>
      <vt:lpstr>Posledice</vt:lpstr>
      <vt:lpstr>Vprašanja za  součenjake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2019-06-03T09:09:02Z</dcterms:created>
  <dcterms:modified xsi:type="dcterms:W3CDTF">2019-06-03T09:09:02Z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