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4B4FF7"/>
    <a:srgbClr val="A3A5FB"/>
    <a:srgbClr val="DEA8F6"/>
    <a:srgbClr val="A9A9F5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94660"/>
  </p:normalViewPr>
  <p:slideViewPr>
    <p:cSldViewPr>
      <p:cViewPr varScale="1">
        <p:scale>
          <a:sx n="108" d="100"/>
          <a:sy n="108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40E26-4798-4DD1-9573-5417F36D2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47B12-C21E-4E29-8D73-B31493309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6BA5B-8CB2-4E83-A2A7-7C2084C3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EE1E3-ED80-45E0-A7E2-B6593A8D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669B8-BBB5-4F21-A7E4-18335BF8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F47CD-44AE-45C3-89A9-83765DD5EE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729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2857A-0ECC-4CBD-AD6A-60611E98F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BC5FA-7C83-4517-9FAB-6C93FFD92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7CADD-58F4-4AE7-9E77-D63B1A79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C8386-33AB-48C9-AA04-3E253B33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CE808-906F-4878-922F-33FFD0B9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B8303-8E09-4C9D-B15E-B19C3184D8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690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6B06F-E1AD-4524-9505-C9314148D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CB880-9BA3-4441-AE4C-255B4D444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D4B36-AF9E-4C93-BF37-9C178081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7326-218E-435E-B249-A658AB97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00E8D-FCB0-4967-8F33-2D47816E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2627B-FBC6-4E55-83F9-23BB5C3A67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53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7C16-58D1-4213-A8FC-62EDE20B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5D509-1134-4CD7-846F-9EE8DAC68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62DF0-8DFC-4BF5-8FEA-94F9B1BB5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AEB02-AF0C-4FE8-A174-3E6BA316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1F076-CA3F-4FF6-93E4-B5F408AC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A7849-8E18-4E2C-8638-210B0BE90C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034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DCE6-6D13-4F66-92F3-22DB6C62E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468AE-3F8A-4226-8E9B-62F0EDB5B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3F4A7-B2A1-4DD9-BB86-AE44C31E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5A675-E403-4105-A589-196F1BC6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EDD53-7D20-4926-B422-F949E3B5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71250-5AA3-4032-B653-9783AEB8C3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401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1AE-A429-42DA-B87C-F1900A3E5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E9DF8-64CF-497A-BD58-096909711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47388-1836-4680-B90D-B1D367B8F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59CE7-491E-4D87-BF51-159AF6AC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DD781-9F4F-480C-9F90-5DE52DDBD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08B1F-E5DD-4E69-A6CB-FA6DDEB1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5395-1584-4753-B88F-5C31EA4EC8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919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64760-7932-44C9-A976-EB9FF3A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8695C-78DA-4151-8743-4E12CF330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E9B9F-BF25-4FEC-BDF8-75C4D2E99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173A4-7512-481A-BD73-F398F9CEC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4684E2-1288-4A02-B7C0-E480546DC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FFCE-0211-4E9D-A45E-2B9D0F40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A162F6-6DFA-43D7-B61B-3D44AFBF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964A44-8571-43C6-8B8C-152A0CAD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3C998-DA9A-445D-A93C-9B093A7C71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842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1F8C3-9D17-4FAC-8968-363C2CB8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F7956-D549-49CA-88FD-26772548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FE173-3BAB-491A-9092-922357BB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C4DFE-D6B5-4667-9A0C-A90988F9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741C7-B4E6-4205-83B9-8C38D2BB45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994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DE4174-59B3-4F97-A8B2-2E46F0BE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DCB1D-61D1-4BD8-87B9-2320D2D3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C2773-48E7-4BE5-BDAC-424E4184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B5708-05C2-4325-A1AA-5251666FB9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356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9B284-A830-42C9-9D21-4C341CEEF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EBDD-27C1-4890-8572-05C48DBC0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D8166-9024-4606-BDBD-EB4A666C5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2A1F6-ECFB-40AC-B7BE-A85AEC61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F2B62-E767-4C4B-9882-B200D7F7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1DDA7-C827-49FF-A766-7A0378A0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D0057-1A31-459B-A096-B0E71DFA92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918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6575-BFDD-4072-B567-0FE7B18C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E7E4C-A691-4D3F-BF97-126CBD270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1F39A-0766-422C-A593-4E9FD49DC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5F805-4202-41E1-B27E-EDBCF84A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9ADC8-DCD2-4436-9375-26DDF498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010C9-2F6B-44DE-A3ED-100D3E28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64C7B-6B09-4801-8F51-FEF35FC679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584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5FCD1D-5F1A-4520-908C-9B4090873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1E1FD6-AE64-46C1-94A1-287E650BC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FB5280-A4CC-4A5A-BDF5-D4CA736960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572661-FADD-4C4A-BAD0-97C87BF841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70FCBD-C2C6-4FAF-8110-5A21F875D1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8929F7-D887-4CDD-A779-DF9251F691E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7F57173-213D-457F-A0FC-FE872D82B8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sl-SI" sz="4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J.J. ROUSSEAU</a:t>
            </a:r>
            <a:endParaRPr lang="sl-SI" altLang="sl-SI" sz="4800" b="1" u="sng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D83CC662-0215-4079-ABC5-AB785BAA3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4B4FF7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F86070D7-9568-4EC5-8554-CCA2042F0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Savojski vikar vidi kot "prvega" gibalca stvarnika vsega sveta in vesolja, ki daje človeku akt svobodne volje. Preko njega pa se človek odloči za manipuliranje s stvarmi, ki ga obdajajo.       </a:t>
            </a:r>
            <a:r>
              <a:rPr lang="sl-SI" altLang="sl-SI">
                <a:solidFill>
                  <a:srgbClr val="FF0000"/>
                </a:solidFill>
              </a:rPr>
              <a:t>Človek </a:t>
            </a:r>
            <a:r>
              <a:rPr lang="sl-SI" altLang="sl-SI"/>
              <a:t>je </a:t>
            </a:r>
            <a:r>
              <a:rPr lang="sl-SI" altLang="sl-SI">
                <a:solidFill>
                  <a:srgbClr val="FF0000"/>
                </a:solidFill>
              </a:rPr>
              <a:t>vmesni člen</a:t>
            </a:r>
            <a:r>
              <a:rPr lang="sl-SI" altLang="sl-SI"/>
              <a:t> med </a:t>
            </a:r>
            <a:r>
              <a:rPr lang="sl-SI" altLang="sl-SI">
                <a:solidFill>
                  <a:srgbClr val="FF0000"/>
                </a:solidFill>
              </a:rPr>
              <a:t>stvarnikom</a:t>
            </a:r>
            <a:r>
              <a:rPr lang="sl-SI" altLang="sl-SI"/>
              <a:t> in </a:t>
            </a:r>
            <a:r>
              <a:rPr lang="sl-SI" altLang="sl-SI">
                <a:solidFill>
                  <a:srgbClr val="FF0000"/>
                </a:solidFill>
              </a:rPr>
              <a:t>materijo</a:t>
            </a:r>
            <a:r>
              <a:rPr lang="sl-SI" altLang="sl-SI"/>
              <a:t>. 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accent2"/>
                </a:solidFill>
              </a:rPr>
              <a:t>bog </a:t>
            </a:r>
            <a:r>
              <a:rPr lang="sl-SI" altLang="sl-SI"/>
              <a:t>oz. stvarnik je bitje, ki ima voljo in moč, da premika vesolje in ureja vse stvari sam od sebe, lik razuma pa kot gibanje materije po določenih zakonih. </a:t>
            </a:r>
          </a:p>
          <a:p>
            <a:pPr>
              <a:lnSpc>
                <a:spcPct val="90000"/>
              </a:lnSpc>
            </a:pPr>
            <a:r>
              <a:rPr lang="sl-SI" altLang="sl-SI"/>
              <a:t>Naša eksistenca je podrejena božji in se moramo ravnati glede na želje, ki jih ima do nas. </a:t>
            </a:r>
          </a:p>
        </p:txBody>
      </p:sp>
      <p:sp>
        <p:nvSpPr>
          <p:cNvPr id="13317" name="AutoShape 5">
            <a:extLst>
              <a:ext uri="{FF2B5EF4-FFF2-40B4-BE49-F238E27FC236}">
                <a16:creationId xmlns:a16="http://schemas.microsoft.com/office/drawing/2014/main" id="{7E540AEB-70CE-4477-9452-CAFE0270C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133600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24CC34BC-8F1A-4782-9815-03DE06B5C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924175"/>
            <a:ext cx="863600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F6256C7-8733-4D2D-B810-94D1E0A2C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l-SI" altLang="sl-SI"/>
              <a:t>Bog je dal človeku razum in voljo.</a:t>
            </a:r>
          </a:p>
          <a:p>
            <a:endParaRPr lang="sl-SI" altLang="sl-SI"/>
          </a:p>
          <a:p>
            <a:pPr>
              <a:buFontTx/>
              <a:buNone/>
            </a:pPr>
            <a:r>
              <a:rPr lang="sl-SI" altLang="sl-SI"/>
              <a:t>se spoji z naravo              pa se od nje  							odmakne</a:t>
            </a:r>
          </a:p>
          <a:p>
            <a:r>
              <a:rPr lang="sl-SI" altLang="sl-SI"/>
              <a:t>Ker volja ni odvisna od čutov, imamo po mnenju Rousseau-a vso pravico, da pri svojem odločanju o nekem delovanju, ne upoštevamo mnenja drugih. Kot oporo pri tem nam da bog vest, ki nas preko čutov dviga nad živali .</a:t>
            </a:r>
          </a:p>
          <a:p>
            <a:r>
              <a:rPr lang="sl-SI" altLang="sl-SI"/>
              <a:t>Edina prava religija je </a:t>
            </a:r>
            <a:r>
              <a:rPr lang="sl-SI" altLang="sl-SI">
                <a:solidFill>
                  <a:srgbClr val="FF0000"/>
                </a:solidFill>
              </a:rPr>
              <a:t>naravna religija</a:t>
            </a:r>
            <a:r>
              <a:rPr lang="sl-SI" altLang="sl-SI"/>
              <a:t>. Taka religija je edina prava in velja ne glede na čas in kraj svoje eksistence. Pot, ki vodi do take religije, predstavlja izključno notranji glas srca.</a:t>
            </a:r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D6523B3A-241E-4D96-9666-63B25828F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49275"/>
            <a:ext cx="504825" cy="1079500"/>
          </a:xfrm>
          <a:prstGeom prst="curvedLeftArrow">
            <a:avLst>
              <a:gd name="adj1" fmla="val 42767"/>
              <a:gd name="adj2" fmla="val 8553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17CC823D-2A64-4FAA-883A-D14896DC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76250"/>
            <a:ext cx="503238" cy="1152525"/>
          </a:xfrm>
          <a:prstGeom prst="curvedRightArrow">
            <a:avLst>
              <a:gd name="adj1" fmla="val 45804"/>
              <a:gd name="adj2" fmla="val 9160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2"/>
            </a:gs>
            <a:gs pos="100000">
              <a:srgbClr val="DDDDDD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2EC771-EFB7-4D53-9297-7F33B0CCE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ENAKOST -Temelj sodobne pedagogike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5D8CF51-1287-4470-834A-B8C4630DC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229600" cy="5949950"/>
          </a:xfrm>
        </p:spPr>
        <p:txBody>
          <a:bodyPr/>
          <a:lstStyle/>
          <a:p>
            <a:r>
              <a:rPr lang="sl-SI" altLang="sl-SI" sz="2800"/>
              <a:t>V prvotnem, naravnem stanju so vsi ljudje enaki, svobodni in je bila tudi njihova narava dobra, nepokvarjena. Z napredovanjem človeštva zaradi modernizacije, pa se pojavi neenakomerno porazdeljena privatna lastnina in s tem neenakost. Taka družbena ureditev ter ustrezna kultura in vzgoja, pa človeka kvari.</a:t>
            </a:r>
          </a:p>
          <a:p>
            <a:endParaRPr lang="sl-SI" altLang="sl-SI" sz="2800"/>
          </a:p>
          <a:p>
            <a:r>
              <a:rPr lang="sl-SI" altLang="sl-SI" sz="2800"/>
              <a:t> V taki družbi ne moremo vzgajati, saj so družbeni interesi nezdružljivi z interesi in svobodo posameznika.</a:t>
            </a:r>
            <a:r>
              <a:rPr lang="sl-SI" altLang="sl-SI"/>
              <a:t> 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F1F09CA-3AD6-4D16-994A-77AA98AF4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CFA605-68A4-4279-988B-A94207EB8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l-SI" altLang="sl-SI"/>
              <a:t>Največ težav je Rousseauju predstavljalo definiranje moralne vzgoje, ki je nujno neke vrste družbena vzgoja .</a:t>
            </a:r>
          </a:p>
          <a:p>
            <a:r>
              <a:rPr lang="sl-SI" altLang="sl-SI">
                <a:solidFill>
                  <a:srgbClr val="4B4FF7"/>
                </a:solidFill>
              </a:rPr>
              <a:t>Srečo </a:t>
            </a:r>
            <a:r>
              <a:rPr lang="sl-SI" altLang="sl-SI"/>
              <a:t>in </a:t>
            </a:r>
            <a:r>
              <a:rPr lang="sl-SI" altLang="sl-SI">
                <a:solidFill>
                  <a:srgbClr val="4B4FF7"/>
                </a:solidFill>
              </a:rPr>
              <a:t>plemenitost</a:t>
            </a:r>
            <a:r>
              <a:rPr lang="sl-SI" altLang="sl-SI"/>
              <a:t> ljudi naj bi omogočili šele </a:t>
            </a:r>
            <a:r>
              <a:rPr lang="sl-SI" altLang="sl-SI">
                <a:solidFill>
                  <a:srgbClr val="4B4FF7"/>
                </a:solidFill>
              </a:rPr>
              <a:t>človekova svoboda</a:t>
            </a:r>
            <a:r>
              <a:rPr lang="sl-SI" altLang="sl-SI"/>
              <a:t> in </a:t>
            </a:r>
            <a:r>
              <a:rPr lang="sl-SI" altLang="sl-SI">
                <a:solidFill>
                  <a:srgbClr val="4B4FF7"/>
                </a:solidFill>
              </a:rPr>
              <a:t>enakost</a:t>
            </a:r>
            <a:r>
              <a:rPr lang="sl-SI" altLang="sl-SI"/>
              <a:t>, ki naj bi ju prinesel pravilen razvoj človeške družbe. </a:t>
            </a:r>
          </a:p>
          <a:p>
            <a:pPr>
              <a:buFontTx/>
              <a:buNone/>
            </a:pPr>
            <a:r>
              <a:rPr lang="sl-SI" altLang="sl-SI"/>
              <a:t>				</a:t>
            </a: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geslo francoske 				revolucije(+BRATSTVO)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7EA2E4D5-0034-4EE3-89C2-7639FE70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4149725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00F1D682-3F4E-4116-B14F-D9CD0B5E3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41497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078413D-BC6A-42D3-BFEB-D1E067F76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57563"/>
            <a:ext cx="8229600" cy="1143000"/>
          </a:xfrm>
        </p:spPr>
        <p:txBody>
          <a:bodyPr/>
          <a:lstStyle/>
          <a:p>
            <a:r>
              <a:rPr lang="sl-SI" altLang="sl-SI" sz="54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anose="04020705040A02060702" pitchFamily="82" charset="0"/>
              </a:rPr>
              <a:t>Lep dan še naprej!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2"/>
            </a:gs>
            <a:gs pos="100000">
              <a:schemeClr val="tx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3DABFD4-159D-40D4-9B11-E989C2366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bg1"/>
                </a:solidFill>
              </a:rPr>
              <a:t>Jean-Jacques Rousseau</a:t>
            </a:r>
            <a:r>
              <a:rPr lang="sl-SI" altLang="sl-SI"/>
              <a:t>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1503416-0C81-47AC-AB18-7ACBE61D3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705725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</a:rPr>
              <a:t>Rodil 28. junij 1712 v Ženevi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</a:rPr>
              <a:t>Umrl v Ermenonville pri Parizu 2. julij 1778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</a:rPr>
              <a:t>Francosko-švicarski književnik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</a:rPr>
              <a:t>Filozof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</a:rPr>
              <a:t>Pedagog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</a:rPr>
              <a:t>Skladatelj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tx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4F5A755A-3270-437B-9E97-9EB7722E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820150" cy="6524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Bil je razsvetljenski mislec.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			delo: </a:t>
            </a:r>
            <a:r>
              <a:rPr lang="sl-SI" altLang="sl-SI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anose="04020705040A02060702" pitchFamily="82" charset="0"/>
              </a:rPr>
              <a:t>Razprava o izvoru in temeljnih neenakosti med ljudmi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“…norci,ki se neprenehoma pritožujete zaradi narave, vedite, da prihajajo vse vaše tegobe od vas samih…”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“…našlo pa se je v vsej Evropi le malo bralcev, ki bi ga razumeli…”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“…napisal sem ga, da bi tekmoval za nagrado…čeprav sem vedel, da nagrade akademij pač niso namenjene delom takšnega kova…”</a:t>
            </a:r>
            <a:endParaRPr lang="sl-SI" altLang="sl-SI" b="1">
              <a:effectLst>
                <a:outerShdw blurRad="38100" dist="38100" dir="2700000" algn="tl">
                  <a:srgbClr val="C0C0C0"/>
                </a:outerShdw>
              </a:effectLst>
              <a:latin typeface="Algerian" panose="04020705040A02060702" pitchFamily="82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49455925-AC11-4DC2-BEBF-01A7A2153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36613"/>
            <a:ext cx="719138" cy="431800"/>
          </a:xfrm>
          <a:prstGeom prst="curvedRightArrow">
            <a:avLst>
              <a:gd name="adj1" fmla="val 20000"/>
              <a:gd name="adj2" fmla="val 40000"/>
              <a:gd name="adj3" fmla="val 555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10767758-E755-4F28-A590-CEBED880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1844675"/>
            <a:ext cx="1008062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5CB9BF21-751D-4099-9762-FAB01197A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7163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1376960A-4DC9-45F9-838D-78B86BE76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86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636BD8E2-CCBA-4FD0-9D28-5FF548A1B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91512" cy="5865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“</a:t>
            </a:r>
            <a:r>
              <a:rPr lang="sl-SI" altLang="sl-SI">
                <a:solidFill>
                  <a:schemeClr val="bg1"/>
                </a:solidFill>
              </a:rPr>
              <a:t>Utemeljitelj” francoske revolucije.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chemeClr val="bg1"/>
                </a:solidFill>
              </a:rPr>
              <a:t>Država je kolektivna pogodba podpisana med ljudstvom in državno oblastjo,če pride do kršitve te pogodbe ima ljudstvo pravico, da se upre in menja oblast.</a:t>
            </a:r>
          </a:p>
          <a:p>
            <a:pPr>
              <a:lnSpc>
                <a:spcPct val="90000"/>
              </a:lnSpc>
            </a:pPr>
            <a:r>
              <a:rPr lang="sl-SI" altLang="sl-SI"/>
              <a:t>S svojimi deli je vplival na razvoj teorije </a:t>
            </a:r>
            <a:r>
              <a:rPr lang="sl-SI" altLang="sl-SI">
                <a:solidFill>
                  <a:srgbClr val="800000"/>
                </a:solidFill>
              </a:rPr>
              <a:t>socializma</a:t>
            </a:r>
            <a:r>
              <a:rPr lang="sl-SI" altLang="sl-SI"/>
              <a:t> in </a:t>
            </a:r>
            <a:r>
              <a:rPr lang="sl-SI" altLang="sl-SI">
                <a:solidFill>
                  <a:srgbClr val="800000"/>
                </a:solidFill>
              </a:rPr>
              <a:t>nacionalizma</a:t>
            </a:r>
            <a:r>
              <a:rPr lang="sl-SI" altLang="sl-SI"/>
              <a:t>.</a:t>
            </a:r>
          </a:p>
          <a:p>
            <a:pPr>
              <a:lnSpc>
                <a:spcPct val="90000"/>
              </a:lnSpc>
            </a:pPr>
            <a:r>
              <a:rPr lang="sl-SI" altLang="sl-SI"/>
              <a:t>V književnosti s subjektivističnimi koncepti sodi med pionirje sodobnega tipa </a:t>
            </a:r>
            <a:r>
              <a:rPr lang="sl-SI" altLang="sl-SI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avtobiografije</a:t>
            </a:r>
            <a:r>
              <a:rPr lang="sl-SI" altLang="sl-SI"/>
              <a:t>.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AAF1BAEE-230A-4186-A16B-6EB2E14FA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268413"/>
            <a:ext cx="1584325" cy="10080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DEC53CD-2696-4EBC-9BFA-B6BAF8FCB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302625" cy="3241675"/>
          </a:xfrm>
        </p:spPr>
        <p:txBody>
          <a:bodyPr/>
          <a:lstStyle/>
          <a:p>
            <a:r>
              <a:rPr lang="sl-SI" altLang="sl-SI" sz="4000">
                <a:solidFill>
                  <a:srgbClr val="66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J.J. ROUSSEAU</a:t>
            </a:r>
            <a:br>
              <a:rPr lang="sl-SI" altLang="sl-SI" sz="4000">
                <a:solidFill>
                  <a:srgbClr val="66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sz="4000">
                <a:solidFill>
                  <a:srgbClr val="6666FF"/>
                </a:solidFill>
              </a:rPr>
              <a:t>VEROIZPOVED SAVOJSKEGA VIKARJA</a:t>
            </a:r>
            <a:br>
              <a:rPr lang="sl-SI" altLang="sl-SI" sz="4000">
                <a:solidFill>
                  <a:srgbClr val="6666FF"/>
                </a:solidFill>
              </a:rPr>
            </a:br>
            <a:r>
              <a:rPr lang="sl-SI" altLang="sl-SI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sl-SI" altLang="sl-SI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 de foi du vicaire savoyard</a:t>
            </a:r>
            <a:r>
              <a:rPr lang="sl-SI" altLang="sl-SI" sz="4000">
                <a:solidFill>
                  <a:schemeClr val="tx1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66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5">
            <a:extLst>
              <a:ext uri="{FF2B5EF4-FFF2-40B4-BE49-F238E27FC236}">
                <a16:creationId xmlns:a16="http://schemas.microsoft.com/office/drawing/2014/main" id="{ED6F528D-600F-4BCF-93EC-3ACE0C32A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476250"/>
            <a:ext cx="647700" cy="3529013"/>
          </a:xfrm>
          <a:prstGeom prst="downArrow">
            <a:avLst>
              <a:gd name="adj1" fmla="val 50000"/>
              <a:gd name="adj2" fmla="val 136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2DF6B9F-F569-4770-ADF1-DA5886A70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642350" cy="6858000"/>
          </a:xfrm>
        </p:spPr>
        <p:txBody>
          <a:bodyPr/>
          <a:lstStyle/>
          <a:p>
            <a:r>
              <a:rPr lang="sl-SI" altLang="sl-SI"/>
              <a:t>V delu temelji na geslu </a:t>
            </a:r>
            <a:r>
              <a:rPr lang="sl-SI" altLang="sl-SI">
                <a:solidFill>
                  <a:srgbClr val="0000FF"/>
                </a:solidFill>
              </a:rPr>
              <a:t>NAZAJ K NARAVI     </a:t>
            </a:r>
          </a:p>
          <a:p>
            <a:pPr>
              <a:buFontTx/>
              <a:buNone/>
            </a:pPr>
            <a:r>
              <a:rPr lang="sl-SI" altLang="sl-SI"/>
              <a:t>delo človeških rok je v nasprotju z naravo in kvari samega sebe in ostale pripadnike človeštva. </a:t>
            </a:r>
          </a:p>
          <a:p>
            <a:r>
              <a:rPr lang="sl-SI" altLang="sl-SI"/>
              <a:t>Delo človeških rok se interpretira skozi </a:t>
            </a:r>
            <a:r>
              <a:rPr lang="sl-SI" altLang="sl-SI">
                <a:solidFill>
                  <a:schemeClr val="hlink"/>
                </a:solidFill>
              </a:rPr>
              <a:t>znanost</a:t>
            </a:r>
            <a:r>
              <a:rPr lang="sl-SI" altLang="sl-SI"/>
              <a:t>,</a:t>
            </a:r>
            <a:r>
              <a:rPr lang="sl-SI" altLang="sl-SI">
                <a:solidFill>
                  <a:srgbClr val="66CCFF"/>
                </a:solidFill>
              </a:rPr>
              <a:t> </a:t>
            </a:r>
            <a:r>
              <a:rPr lang="sl-SI" altLang="sl-SI">
                <a:solidFill>
                  <a:schemeClr val="hlink"/>
                </a:solidFill>
              </a:rPr>
              <a:t>umetnost</a:t>
            </a:r>
            <a:r>
              <a:rPr lang="sl-SI" altLang="sl-SI">
                <a:solidFill>
                  <a:srgbClr val="66CCFF"/>
                </a:solidFill>
              </a:rPr>
              <a:t> </a:t>
            </a:r>
            <a:r>
              <a:rPr lang="sl-SI" altLang="sl-SI"/>
              <a:t>in</a:t>
            </a:r>
            <a:r>
              <a:rPr lang="sl-SI" altLang="sl-SI">
                <a:solidFill>
                  <a:srgbClr val="66CCFF"/>
                </a:solidFill>
              </a:rPr>
              <a:t> </a:t>
            </a:r>
            <a:r>
              <a:rPr lang="sl-SI" altLang="sl-SI">
                <a:solidFill>
                  <a:schemeClr val="hlink"/>
                </a:solidFill>
              </a:rPr>
              <a:t>filozofijo</a:t>
            </a:r>
            <a:r>
              <a:rPr lang="sl-SI" altLang="sl-SI"/>
              <a:t>, ki jih Rouseau zavrača.</a:t>
            </a:r>
          </a:p>
          <a:p>
            <a:pPr>
              <a:buFontTx/>
              <a:buNone/>
            </a:pPr>
            <a:r>
              <a:rPr lang="sl-SI" altLang="sl-SI"/>
              <a:t>        Dobrost primarne človekove narave. </a:t>
            </a:r>
          </a:p>
          <a:p>
            <a:r>
              <a:rPr lang="sl-SI" altLang="sl-SI"/>
              <a:t>Savojski vikar = duhovniški pomočnik, ki plačuje kazen za svoja </a:t>
            </a:r>
            <a:r>
              <a:rPr lang="sl-SI" altLang="sl-SI">
                <a:solidFill>
                  <a:schemeClr val="hlink"/>
                </a:solidFill>
              </a:rPr>
              <a:t>dejanja</a:t>
            </a:r>
          </a:p>
          <a:p>
            <a:pPr>
              <a:buFontTx/>
              <a:buNone/>
            </a:pPr>
            <a:r>
              <a:rPr lang="sl-SI" altLang="sl-SI"/>
              <a:t>      so v skladu z vestjo in ne z takratnimi                        družbenimi zakoni.           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71C8FC35-38FE-49D1-90D9-A186A316E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888" y="0"/>
            <a:ext cx="504825" cy="5492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ED2FE1F6-EE92-41B6-B53E-81FD6C8F1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5013325"/>
            <a:ext cx="2232025" cy="431800"/>
          </a:xfrm>
          <a:prstGeom prst="curvedLeftArrow">
            <a:avLst>
              <a:gd name="adj1" fmla="val 20000"/>
              <a:gd name="adj2" fmla="val 40000"/>
              <a:gd name="adj3" fmla="val 172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B561DB9E-B74D-4F03-B3C8-149BFC381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985000"/>
          </a:xfrm>
        </p:spPr>
        <p:txBody>
          <a:bodyPr/>
          <a:lstStyle/>
          <a:p>
            <a:r>
              <a:rPr lang="sl-SI" altLang="sl-SI"/>
              <a:t>Vikar išče lastno resnico in pri tem tava iz dvoma v dvom       podvržen mnenju </a:t>
            </a:r>
            <a:r>
              <a:rPr lang="sl-SI" altLang="sl-SI">
                <a:solidFill>
                  <a:schemeClr val="hlink"/>
                </a:solidFill>
              </a:rPr>
              <a:t>filozofov.</a:t>
            </a:r>
          </a:p>
          <a:p>
            <a:pPr>
              <a:buFontTx/>
              <a:buNone/>
            </a:pPr>
            <a:r>
              <a:rPr lang="sl-SI" altLang="sl-SI"/>
              <a:t>      Svojo idejo priznavajo kot edino pravo, vidijo vse, a ničesar ne dokažejo, izhajajo iz rušitve drugega filozofa. Natančno vedo, da je njihovo delo le segment v prostranosti in da ne pojasnjujejo vsake potankosti. Svoja dela branijo z vsemi močmi.</a:t>
            </a:r>
          </a:p>
          <a:p>
            <a:pPr>
              <a:buFontTx/>
              <a:buNone/>
            </a:pPr>
            <a:r>
              <a:rPr lang="sl-SI" altLang="sl-SI"/>
              <a:t>                              Primerjava filozofov s Cerkvijo. Iskanje resnice med dogmami prinese zavračanje vseh dogem tudi tistih s katerimi se strinjamo.</a:t>
            </a:r>
          </a:p>
          <a:p>
            <a:endParaRPr lang="sl-SI" altLang="sl-SI"/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8243F0E8-0964-4068-99F7-139C0C357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908050"/>
            <a:ext cx="504825" cy="288925"/>
          </a:xfrm>
          <a:prstGeom prst="rightArrow">
            <a:avLst>
              <a:gd name="adj1" fmla="val 50000"/>
              <a:gd name="adj2" fmla="val 436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48" name="AutoShape 8">
            <a:extLst>
              <a:ext uri="{FF2B5EF4-FFF2-40B4-BE49-F238E27FC236}">
                <a16:creationId xmlns:a16="http://schemas.microsoft.com/office/drawing/2014/main" id="{C93B0261-155E-47B0-8B40-6DB72ECE0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933825"/>
            <a:ext cx="1441450" cy="215900"/>
          </a:xfrm>
          <a:prstGeom prst="curvedDownArrow">
            <a:avLst>
              <a:gd name="adj1" fmla="val 133529"/>
              <a:gd name="adj2" fmla="val 2670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49" name="AutoShape 9">
            <a:extLst>
              <a:ext uri="{FF2B5EF4-FFF2-40B4-BE49-F238E27FC236}">
                <a16:creationId xmlns:a16="http://schemas.microsoft.com/office/drawing/2014/main" id="{A2B78BCC-5B3D-4D81-A7F3-B58803C17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341438"/>
            <a:ext cx="144463" cy="431800"/>
          </a:xfrm>
          <a:prstGeom prst="curvedRightArrow">
            <a:avLst>
              <a:gd name="adj1" fmla="val 59780"/>
              <a:gd name="adj2" fmla="val 1195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0000FF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>
            <a:extLst>
              <a:ext uri="{FF2B5EF4-FFF2-40B4-BE49-F238E27FC236}">
                <a16:creationId xmlns:a16="http://schemas.microsoft.com/office/drawing/2014/main" id="{A7AC23F2-656B-49E4-AD63-241288B42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0438"/>
            <a:ext cx="574675" cy="1584325"/>
          </a:xfrm>
          <a:prstGeom prst="curvedRightArrow">
            <a:avLst>
              <a:gd name="adj1" fmla="val 55138"/>
              <a:gd name="adj2" fmla="val 11027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38C782A-0AC8-45A3-8502-F640E77C1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l-SI" altLang="sl-SI"/>
              <a:t>Vikar iskanje lastne resnice prepusti v roke stvarniku in se nagiba k </a:t>
            </a:r>
            <a:r>
              <a:rPr lang="sl-SI" altLang="sl-SI">
                <a:solidFill>
                  <a:srgbClr val="800000"/>
                </a:solidFill>
              </a:rPr>
              <a:t>vrnitvi k naravi</a:t>
            </a:r>
            <a:r>
              <a:rPr lang="sl-SI" altLang="sl-SI"/>
              <a:t>.</a:t>
            </a:r>
          </a:p>
          <a:p>
            <a:r>
              <a:rPr lang="sl-SI" altLang="sl-SI"/>
              <a:t>Edino pravo delo je delo višje sile, ki nam je dala smisel in možnost življenja. Človek pa lahko tovrstno delo le izmaliči.             Savojski vikar zavrača avtoriteto drugih ljudi in priznava </a:t>
            </a:r>
            <a:r>
              <a:rPr lang="sl-SI" altLang="sl-SI">
                <a:solidFill>
                  <a:srgbClr val="800000"/>
                </a:solidFill>
              </a:rPr>
              <a:t>avtoriteto stvarnika</a:t>
            </a:r>
            <a:r>
              <a:rPr lang="sl-SI" altLang="sl-SI"/>
              <a:t>, ki mu preko vesti podaja resnico ter hkrati najbolj pametna pravila, ki se jih ne da zlahka omajati. </a:t>
            </a:r>
          </a:p>
          <a:p>
            <a:pPr>
              <a:buFontTx/>
              <a:buNone/>
            </a:pPr>
            <a:r>
              <a:rPr lang="sl-SI" altLang="sl-SI"/>
              <a:t>       Orodje, ki nas vodi do resnice, so </a:t>
            </a:r>
            <a:r>
              <a:rPr lang="sl-SI" altLang="sl-SI">
                <a:solidFill>
                  <a:srgbClr val="800000"/>
                </a:solidFill>
              </a:rPr>
              <a:t>čuti</a:t>
            </a:r>
            <a:r>
              <a:rPr lang="sl-SI" altLang="sl-SI"/>
              <a:t>. </a:t>
            </a:r>
          </a:p>
          <a:p>
            <a:pPr>
              <a:buFontTx/>
              <a:buNone/>
            </a:pPr>
            <a:r>
              <a:rPr lang="sl-SI" altLang="sl-SI"/>
              <a:t>                            čuti nam omogočajo zaznavanje   		materije in občutek </a:t>
            </a:r>
            <a:r>
              <a:rPr lang="sl-SI" altLang="sl-SI">
                <a:solidFill>
                  <a:srgbClr val="800000"/>
                </a:solidFill>
              </a:rPr>
              <a:t>BITNOSTI</a:t>
            </a:r>
            <a:r>
              <a:rPr lang="sl-SI" altLang="sl-SI"/>
              <a:t>.  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C046D1BF-16D9-49B6-B370-D3CD52F2A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133600"/>
            <a:ext cx="936625" cy="287338"/>
          </a:xfrm>
          <a:prstGeom prst="rightArrow">
            <a:avLst>
              <a:gd name="adj1" fmla="val 50000"/>
              <a:gd name="adj2" fmla="val 81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70" name="AutoShape 6">
            <a:extLst>
              <a:ext uri="{FF2B5EF4-FFF2-40B4-BE49-F238E27FC236}">
                <a16:creationId xmlns:a16="http://schemas.microsoft.com/office/drawing/2014/main" id="{19F8CBA3-CD2A-40CA-8C9C-0BD85F4E1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868863"/>
            <a:ext cx="504825" cy="1081087"/>
          </a:xfrm>
          <a:prstGeom prst="curvedLeftArrow">
            <a:avLst>
              <a:gd name="adj1" fmla="val 42830"/>
              <a:gd name="adj2" fmla="val 856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4B4FF7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E2733967-8A1E-4DC5-B5FE-F5A750150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38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Človek pa materijo ne le zgolj čuti, ampak mu je, za razliko od drugih bitij, dana aktivnost </a:t>
            </a:r>
            <a:r>
              <a:rPr lang="sl-SI" altLang="sl-SI">
                <a:solidFill>
                  <a:srgbClr val="FF0000"/>
                </a:solidFill>
              </a:rPr>
              <a:t>manipuliranja</a:t>
            </a:r>
            <a:r>
              <a:rPr lang="sl-SI" altLang="sl-SI"/>
              <a:t> s temi stvarmi       primerja in si ustvarja sodbe o stvareh, skratka, da</a:t>
            </a:r>
            <a:r>
              <a:rPr lang="sl-SI" altLang="sl-SI">
                <a:solidFill>
                  <a:srgbClr val="FF0000"/>
                </a:solidFill>
              </a:rPr>
              <a:t> razmišlja</a:t>
            </a:r>
            <a:r>
              <a:rPr lang="sl-SI" altLang="sl-SI"/>
              <a:t>.</a:t>
            </a:r>
          </a:p>
          <a:p>
            <a:pPr>
              <a:lnSpc>
                <a:spcPct val="90000"/>
              </a:lnSpc>
            </a:pPr>
            <a:r>
              <a:rPr lang="sl-SI" altLang="sl-SI"/>
              <a:t>Rousseau gleda na razmišljanje kot poenostavljanje, ki lahko vodi v zmoto     resnica je zgolj v </a:t>
            </a:r>
            <a:r>
              <a:rPr lang="sl-SI" altLang="sl-SI">
                <a:solidFill>
                  <a:srgbClr val="FF0000"/>
                </a:solidFill>
              </a:rPr>
              <a:t>stvareh</a:t>
            </a:r>
            <a:r>
              <a:rPr lang="sl-SI" altLang="sl-SI"/>
              <a:t> oz. </a:t>
            </a:r>
            <a:r>
              <a:rPr lang="sl-SI" altLang="sl-SI">
                <a:solidFill>
                  <a:srgbClr val="FF0000"/>
                </a:solidFill>
              </a:rPr>
              <a:t>materijah</a:t>
            </a:r>
            <a:r>
              <a:rPr lang="sl-SI" altLang="sl-SI"/>
              <a:t> in ne v sodbah, je potrebno </a:t>
            </a:r>
            <a:r>
              <a:rPr lang="sl-SI" altLang="sl-SI">
                <a:solidFill>
                  <a:srgbClr val="FF0000"/>
                </a:solidFill>
              </a:rPr>
              <a:t>zavračati razmišljanje</a:t>
            </a:r>
            <a:r>
              <a:rPr lang="sl-SI" altLang="sl-SI"/>
              <a:t> in </a:t>
            </a:r>
            <a:r>
              <a:rPr lang="sl-SI" altLang="sl-SI">
                <a:solidFill>
                  <a:srgbClr val="FF0000"/>
                </a:solidFill>
              </a:rPr>
              <a:t>poudarjati občutenje</a:t>
            </a:r>
            <a:r>
              <a:rPr lang="sl-SI" altLang="sl-SI"/>
              <a:t>.</a:t>
            </a:r>
          </a:p>
          <a:p>
            <a:pPr>
              <a:lnSpc>
                <a:spcPct val="90000"/>
              </a:lnSpc>
            </a:pPr>
            <a:r>
              <a:rPr lang="sl-SI" altLang="sl-SI"/>
              <a:t>Človek sam ne more razmišljati in čutiti zato rabi glede na zakon gibanja </a:t>
            </a:r>
            <a:r>
              <a:rPr lang="sl-SI" altLang="sl-SI">
                <a:solidFill>
                  <a:srgbClr val="FF0000"/>
                </a:solidFill>
              </a:rPr>
              <a:t>gibalca</a:t>
            </a:r>
            <a:r>
              <a:rPr lang="sl-SI" altLang="sl-SI"/>
              <a:t>, ki je povzdignjen nad njega in ima možnost </a:t>
            </a:r>
            <a:r>
              <a:rPr lang="sl-SI" altLang="sl-SI">
                <a:solidFill>
                  <a:srgbClr val="FF0000"/>
                </a:solidFill>
              </a:rPr>
              <a:t>samodelovanja</a:t>
            </a:r>
            <a:r>
              <a:rPr lang="sl-SI" altLang="sl-SI"/>
              <a:t> ali </a:t>
            </a:r>
            <a:r>
              <a:rPr lang="sl-SI" altLang="sl-SI">
                <a:solidFill>
                  <a:srgbClr val="FF0000"/>
                </a:solidFill>
              </a:rPr>
              <a:t>samogibanja</a:t>
            </a:r>
            <a:r>
              <a:rPr lang="sl-SI" altLang="sl-SI"/>
              <a:t>. 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CA7AC42B-6870-42C9-A8AD-8297D5ECC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981075"/>
            <a:ext cx="649287" cy="287338"/>
          </a:xfrm>
          <a:prstGeom prst="rightArrow">
            <a:avLst>
              <a:gd name="adj1" fmla="val 50000"/>
              <a:gd name="adj2" fmla="val 564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1DC9C5A7-18B2-4A8B-B0DC-9D5345935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2349500"/>
            <a:ext cx="647700" cy="360363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Algerian</vt:lpstr>
      <vt:lpstr>Arial</vt:lpstr>
      <vt:lpstr>Comic Sans MS</vt:lpstr>
      <vt:lpstr>Privzeti načrt</vt:lpstr>
      <vt:lpstr>J.J. ROUSSEAU</vt:lpstr>
      <vt:lpstr>Jean-Jacques Rousseau </vt:lpstr>
      <vt:lpstr>PowerPoint Presentation</vt:lpstr>
      <vt:lpstr>PowerPoint Presentation</vt:lpstr>
      <vt:lpstr>J.J. ROUSSEAU VEROIZPOVED SAVOJSKEGA VIKARJA (Profession de foi du vicaire savoyard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ENAKOST -Temelj sodobne pedagogike</vt:lpstr>
      <vt:lpstr>PowerPoint Presentation</vt:lpstr>
      <vt:lpstr>Lep dan še naprej!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2019-06-03T09:09:03Z</dcterms:created>
  <dcterms:modified xsi:type="dcterms:W3CDTF">2019-06-03T09:09:03Z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