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9A132402-F1D2-4E07-964D-DBF9EA2FA3B0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68B17A52-D274-444E-ABA9-35719A3382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6AA99C59-4E3A-40D5-A413-44D2CC5D24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D02C16A-0BA6-4FAE-B2AE-3EE80BE557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27BD4C5-AC7F-4D28-B84D-D12A26230E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3ECD036-C4D3-4D7A-96D1-2A4DFE8284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D862BB04-E263-4ABC-9026-88246561FE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55DF621-CD27-4771-8464-0A7229FB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60BE-4B86-4F07-9921-DCD5EBACCDF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FE343F6-A389-4030-A8C8-E635D35B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E561155-17CB-4CB8-B4A7-C039C4A0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D5844-7143-4C77-B372-72B2D53A8D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710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8C6E-FCAA-4573-A76B-F174ABFE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E61D-970F-4903-A6AA-17E1C26E69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725C4-6446-4CF7-9FB7-BA45A2DD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397D-2755-45C7-A320-0CD05632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35C4-E154-4B46-B6E0-0AE7ED201D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49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B38A2917-99AC-41BE-8E55-3E119BDBA349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7CC5D3D6-077F-499C-8454-7461BAAE14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81C55CA-9A20-4E29-A070-64347FB7DB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77309BD8-72AF-4FAC-AB02-B9E076B873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E5B7972-7A4E-4D5C-A17B-E0FA687B22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1E5C026C-260A-4FED-9A65-9A66DF855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8C2487D7-7A2E-4980-A71B-7A0CD3E9AB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AA425F6-065D-4C63-89FB-4D327B40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2345-3856-4B40-82DA-AE541B7BAB5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EFE67FC-B00D-4F25-95EF-CD1D800B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A094283-7269-4F7B-9023-F253ADCF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68FDB-D9E1-4871-99F3-CFAA020178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76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0EB9-64CE-4834-B75B-99F2B77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5FFB-21A5-40D6-9863-6E4D52DF72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181D4-EF44-4F56-B5FA-6D2ADADA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0ADC-75C3-43CF-9783-F6393F62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828B9-E816-442D-9EF7-508A7F68A8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365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EB66ABDF-4C82-4F6E-A7F7-F5F71778A8F1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E1F4EC98-75D2-4467-932B-F9829D2C212C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C1E25DE9-27E6-4FB3-9C48-C86531A11E74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B09A1823-FB21-4CB7-9939-072F2F8A6C47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280B4EBD-B653-4AB9-BB76-3052DF7BBD68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1AEFA9E2-4E45-48C0-9662-291714A7291F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A8FF55-4689-4470-A6E4-C47B7660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F94E3-5D4D-45F5-A42F-BA93118644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CF91AE-E3E4-4549-B2EF-BC135532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2B0BA9-199C-4DBB-AA49-F8E34EB6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B0920-806E-4166-9CB6-E42ACA5CA6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617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01432-0844-4792-8DDC-808F132ECF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A94F-A0DA-4342-9226-3C471FC3EF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601C08-B3E0-46F1-9750-062DAA933F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7D1E20-972D-4285-992C-B0D500A948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07E48C0-C5C3-4FD2-8152-D0ABA939A0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69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6A25CF-CDFC-491A-B63B-A875CE03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2B3E-58D6-417A-98EC-21A3393593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1E3EC-89B4-4D35-980E-06634174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003FC5-4C1E-4714-9E24-6C8DF7BD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48D55-CF13-4FB3-B757-06A725090B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4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E088DA-E56B-4534-BB6B-C8FB40E1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FCEB-74B7-4C0C-94E4-32806053D69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7FDA52-D717-4B48-96AC-E8A690B8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C93DA2-EA49-4CE9-AFEC-C91AF0B2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3D921-F3A6-4E0A-9D12-557D2D776A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593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F79773D8-2B23-4FEA-8F7D-E52A46D9685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225C597C-AA3E-4648-B4C6-931ADA4DFE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93962461-3660-4D77-9045-A9D006DB58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63C5ED6-5742-40CD-87CB-10F8E0A4C0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864D8FE4-EB84-4EE6-93BF-9B10E7E9A8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25DC178D-5D5A-46C8-ABAE-B989280003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8F2A50DF-342C-4D8F-A766-856680C60A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EEF976B-7669-4599-9588-3F003D5E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19E8-11FA-4730-859C-5ABF99E441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EDDBCEC-F062-4553-847E-92918B11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D0CEC94-B666-4A3C-8AEA-4D3EBBF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20312-F6FA-427D-8D14-C6826A7EB2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912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C622717E-180A-4813-8DA9-328D3206F4DD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875B1974-A7F8-4002-B726-17A580FD68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EA7B202A-2245-4845-9210-624445CDBA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BB4C941-68C6-46C1-85CE-91FDE6EFE4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EEDFDDE1-D2DF-446E-BB2F-46977E609D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E976487-3FCC-4A68-9AEB-8521D99C41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101B291B-C1D7-48D9-9A38-8862F5E3A2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3F4C071B-623A-4563-A417-C99A3D36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37FE-8DF1-4147-94E2-2D34247CAFD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8A32563-A018-4195-BA52-6D358391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791398AB-7FBC-4C48-AA69-4E363B84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AC6DC-5B9F-4479-856B-D8D5471CAC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381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31AE7E28-94E9-49CB-A837-475ADE60729D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4B72B0EB-9F36-4355-8B7E-C62B7EC443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FFD69D6B-15F5-415F-BD81-02B7580A2F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80DF3DA-B06F-4407-802B-40D79796E4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C5FA77A-5E25-4316-B489-638AE1DEA2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67D9FE8-B918-492D-B8B7-F4F1548937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BC64E90F-6BBD-4985-A8AF-93B6A2AFF4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1D3207C-3C94-4583-91F1-E09D001A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2FCF-C7AF-435A-ACEC-BB083B0A6D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F39498C-6F37-45C8-93DE-57DB3612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9CCFF873-66F3-4AC5-BE7E-B3A57CB1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7CE0-D2FB-48A4-A776-C51B4D4F67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394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D21E8F-6B23-4514-9B16-0E2F487FE48D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359A7019-DFC5-46DD-B3E9-9D5CFD9D56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78EBF985-2C2C-410D-8BAC-2813453DA3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20D7280F-0110-4CC1-8D69-75D202E592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8D2BE477-5102-4F73-8605-A36985F6D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3513B486-EF4E-4500-A665-AC07730515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EDA16C7F-A408-44D6-9D93-4EB9E858DD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5EC68717-3812-48EC-9940-04EB045FE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3A7A-6640-4331-AEF7-B13FD045E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57E4BF-A475-446D-8961-9FF884369F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89CB2-2EA2-4E43-BEEC-A00D6A39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40DB-32E7-4081-A8C3-D6D166232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8E0C2A-35A0-49E6-A23E-F369876DB96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ACDEC5B5-0B23-42D5-A1A7-3C136A3C5C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" TargetMode="External"/><Relationship Id="rId2" Type="http://schemas.openxmlformats.org/officeDocument/2006/relationships/hyperlink" Target="http://www.sazu.si/o-sazu/clani/tomaz-salamu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2355EA0-F544-421D-9B27-445AE3692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779587"/>
          </a:xfrm>
        </p:spPr>
        <p:txBody>
          <a:bodyPr/>
          <a:lstStyle/>
          <a:p>
            <a:r>
              <a:rPr lang="sl-SI" altLang="sl-SI"/>
              <a:t>Tomaž Šalamun: Gobice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592177EA-5F86-457D-BB1C-79B69F22B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3860800"/>
            <a:ext cx="7848600" cy="1473200"/>
          </a:xfrm>
        </p:spPr>
        <p:txBody>
          <a:bodyPr/>
          <a:lstStyle/>
          <a:p>
            <a:pPr algn="l"/>
            <a:r>
              <a:rPr lang="sl-SI" altLang="sl-SI" dirty="0"/>
              <a:t>				          </a:t>
            </a:r>
          </a:p>
          <a:p>
            <a:r>
              <a:rPr lang="sl-SI" altLang="sl-SI" dirty="0"/>
              <a:t>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6AC06819-15EC-4979-9404-050418747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Naslov 2">
            <a:extLst>
              <a:ext uri="{FF2B5EF4-FFF2-40B4-BE49-F238E27FC236}">
                <a16:creationId xmlns:a16="http://schemas.microsoft.com/office/drawing/2014/main" id="{D4F757E6-60E0-4477-A295-E3381964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Vprašanja</a:t>
            </a:r>
          </a:p>
        </p:txBody>
      </p:sp>
      <p:pic>
        <p:nvPicPr>
          <p:cNvPr id="17412" name="Picture 2" descr="https://encrypted-tbn3.gstatic.com/images?q=tbn:ANd9GcSeenDDJjtbmYeXZgV9pgUONSjjgPWCrgG4jfLpw23J2TMR5mak">
            <a:extLst>
              <a:ext uri="{FF2B5EF4-FFF2-40B4-BE49-F238E27FC236}">
                <a16:creationId xmlns:a16="http://schemas.microsoft.com/office/drawing/2014/main" id="{189B9666-08EF-402D-9F8B-77D3705F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2405063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1">
            <a:extLst>
              <a:ext uri="{FF2B5EF4-FFF2-40B4-BE49-F238E27FC236}">
                <a16:creationId xmlns:a16="http://schemas.microsoft.com/office/drawing/2014/main" id="{676C8766-A58D-4F57-A2C1-3643ACCB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Avtor</a:t>
            </a:r>
          </a:p>
          <a:p>
            <a:r>
              <a:rPr lang="sl-SI" altLang="sl-SI"/>
              <a:t>Avantgarda</a:t>
            </a:r>
          </a:p>
          <a:p>
            <a:r>
              <a:rPr lang="sl-SI" altLang="sl-SI"/>
              <a:t>Pesniška zbirka Poker</a:t>
            </a:r>
          </a:p>
          <a:p>
            <a:r>
              <a:rPr lang="sl-SI" altLang="sl-SI"/>
              <a:t>Gobice III</a:t>
            </a:r>
          </a:p>
          <a:p>
            <a:r>
              <a:rPr lang="sl-SI" altLang="sl-SI"/>
              <a:t>O ciklu</a:t>
            </a:r>
          </a:p>
          <a:p>
            <a:r>
              <a:rPr lang="sl-SI" altLang="sl-SI"/>
              <a:t>Zaključek</a:t>
            </a:r>
          </a:p>
          <a:p>
            <a:r>
              <a:rPr lang="sl-SI" altLang="sl-SI"/>
              <a:t>Viri in literatura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9219" name="Naslov 2">
            <a:extLst>
              <a:ext uri="{FF2B5EF4-FFF2-40B4-BE49-F238E27FC236}">
                <a16:creationId xmlns:a16="http://schemas.microsoft.com/office/drawing/2014/main" id="{44958DBB-1C9B-4866-BC24-87DA90A9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Vsebina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88B2C27C-EB1F-4C92-9906-E60C873D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Rojen leta 1942 v Zagrebu</a:t>
            </a:r>
          </a:p>
          <a:p>
            <a:r>
              <a:rPr lang="sl-SI" altLang="sl-SI"/>
              <a:t>Najbolj prevajan pesnik</a:t>
            </a:r>
          </a:p>
          <a:p>
            <a:r>
              <a:rPr lang="sl-SI" altLang="sl-SI"/>
              <a:t>Diplomira iz umetnostne zgodovine</a:t>
            </a:r>
          </a:p>
          <a:p>
            <a:r>
              <a:rPr lang="sl-SI" altLang="sl-SI"/>
              <a:t>Predstavnik avantgarde</a:t>
            </a:r>
          </a:p>
          <a:p>
            <a:r>
              <a:rPr lang="sl-SI" altLang="sl-SI"/>
              <a:t>Potuje v Ameriko</a:t>
            </a:r>
          </a:p>
          <a:p>
            <a:r>
              <a:rPr lang="sl-SI" altLang="sl-SI"/>
              <a:t>Prejemnik Prešernove nagrade</a:t>
            </a:r>
          </a:p>
          <a:p>
            <a:r>
              <a:rPr lang="sl-SI" altLang="sl-SI"/>
              <a:t>Umrl pred kratkim</a:t>
            </a:r>
          </a:p>
          <a:p>
            <a:endParaRPr lang="sl-SI" altLang="sl-SI"/>
          </a:p>
        </p:txBody>
      </p:sp>
      <p:sp>
        <p:nvSpPr>
          <p:cNvPr id="10243" name="Naslov 2">
            <a:extLst>
              <a:ext uri="{FF2B5EF4-FFF2-40B4-BE49-F238E27FC236}">
                <a16:creationId xmlns:a16="http://schemas.microsoft.com/office/drawing/2014/main" id="{2F73D146-BC2F-4F86-8152-3872C76E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Avtor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4FA020A2-080C-470C-A239-244DFE2D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91038"/>
            <a:ext cx="34036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1">
            <a:extLst>
              <a:ext uri="{FF2B5EF4-FFF2-40B4-BE49-F238E27FC236}">
                <a16:creationId xmlns:a16="http://schemas.microsoft.com/office/drawing/2014/main" id="{63D8C0CA-47D8-41AE-AFA3-1D229AF3A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Pomeni „predstraža“</a:t>
            </a:r>
          </a:p>
          <a:p>
            <a:r>
              <a:rPr lang="sl-SI" altLang="sl-SI"/>
              <a:t>Na Slovenskem je pojavi v 60. letih</a:t>
            </a:r>
          </a:p>
          <a:p>
            <a:r>
              <a:rPr lang="sl-SI" altLang="sl-SI"/>
              <a:t>Deli se na več skupin</a:t>
            </a:r>
          </a:p>
          <a:p>
            <a:r>
              <a:rPr lang="sl-SI" altLang="sl-SI"/>
              <a:t>Skupina OHO</a:t>
            </a:r>
          </a:p>
          <a:p>
            <a:endParaRPr lang="sl-SI" altLang="sl-SI"/>
          </a:p>
        </p:txBody>
      </p:sp>
      <p:sp>
        <p:nvSpPr>
          <p:cNvPr id="11267" name="Naslov 2">
            <a:extLst>
              <a:ext uri="{FF2B5EF4-FFF2-40B4-BE49-F238E27FC236}">
                <a16:creationId xmlns:a16="http://schemas.microsoft.com/office/drawing/2014/main" id="{389FB1B0-6E39-44B2-82CE-573E43C7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Avantgarda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B0B33F9B-A363-498A-BFC4-5D39A2F89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Prva pesniška zbirka</a:t>
            </a:r>
          </a:p>
          <a:p>
            <a:r>
              <a:rPr lang="sl-SI" altLang="sl-SI"/>
              <a:t>Izide leta 1966 v samozaložbi</a:t>
            </a:r>
          </a:p>
          <a:p>
            <a:r>
              <a:rPr lang="sl-SI" altLang="sl-SI"/>
              <a:t>4 skupine pesmi (mrk, stvari, poker,</a:t>
            </a:r>
            <a:r>
              <a:rPr lang="sl-SI" altLang="sl-SI">
                <a:solidFill>
                  <a:srgbClr val="FF0000"/>
                </a:solidFill>
              </a:rPr>
              <a:t> gobice</a:t>
            </a:r>
            <a:r>
              <a:rPr lang="sl-SI" altLang="sl-SI"/>
              <a:t>)</a:t>
            </a:r>
          </a:p>
          <a:p>
            <a:r>
              <a:rPr lang="sl-SI" altLang="sl-SI"/>
              <a:t>Ludizem</a:t>
            </a:r>
          </a:p>
          <a:p>
            <a:endParaRPr lang="sl-SI" altLang="sl-SI"/>
          </a:p>
        </p:txBody>
      </p:sp>
      <p:sp>
        <p:nvSpPr>
          <p:cNvPr id="12291" name="Naslov 2">
            <a:extLst>
              <a:ext uri="{FF2B5EF4-FFF2-40B4-BE49-F238E27FC236}">
                <a16:creationId xmlns:a16="http://schemas.microsoft.com/office/drawing/2014/main" id="{7C08EB8D-7EC4-4855-A5CF-98A586D5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Pesniška zbirka Poker</a:t>
            </a:r>
          </a:p>
        </p:txBody>
      </p:sp>
      <p:pic>
        <p:nvPicPr>
          <p:cNvPr id="12292" name="Picture 2" descr="http://www.uglyducklingpresse.org/wp/CatalogAdmin/uploads/poker_72dpi.jpg">
            <a:extLst>
              <a:ext uri="{FF2B5EF4-FFF2-40B4-BE49-F238E27FC236}">
                <a16:creationId xmlns:a16="http://schemas.microsoft.com/office/drawing/2014/main" id="{AA734650-9404-42D3-B00C-ACE80694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1724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9A4EFA10-4D4B-4242-9650-AC7F293E6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Naslov 2">
            <a:extLst>
              <a:ext uri="{FF2B5EF4-FFF2-40B4-BE49-F238E27FC236}">
                <a16:creationId xmlns:a16="http://schemas.microsoft.com/office/drawing/2014/main" id="{FF93C5E4-2761-4F84-95EB-13A5A6C8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					Gobice III</a:t>
            </a:r>
          </a:p>
        </p:txBody>
      </p:sp>
      <p:pic>
        <p:nvPicPr>
          <p:cNvPr id="13316" name="Picture 2" descr="C:\Users\Mark\Documents\Scanned Documents\Slika (2).jpg">
            <a:extLst>
              <a:ext uri="{FF2B5EF4-FFF2-40B4-BE49-F238E27FC236}">
                <a16:creationId xmlns:a16="http://schemas.microsoft.com/office/drawing/2014/main" id="{614D7A5C-D338-4485-81CA-0606D889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3384550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Mark\Documents\Scanned Documents\Slika (3).jpg">
            <a:extLst>
              <a:ext uri="{FF2B5EF4-FFF2-40B4-BE49-F238E27FC236}">
                <a16:creationId xmlns:a16="http://schemas.microsoft.com/office/drawing/2014/main" id="{C521181D-E179-4911-B07B-A21DA25D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46422">
            <a:off x="4153694" y="2791619"/>
            <a:ext cx="3752850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63F19C64-E96B-4C30-AADA-B0B7DDC74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Sestavljen iz 6 pesmi</a:t>
            </a:r>
          </a:p>
          <a:p>
            <a:r>
              <a:rPr lang="sl-SI" altLang="sl-SI"/>
              <a:t>Označene z rimskimi številkami</a:t>
            </a:r>
          </a:p>
          <a:p>
            <a:r>
              <a:rPr lang="sl-SI" altLang="sl-SI"/>
              <a:t>Svobodni verz</a:t>
            </a:r>
          </a:p>
          <a:p>
            <a:r>
              <a:rPr lang="sl-SI" altLang="sl-SI"/>
              <a:t>Glavni motiv so gobice</a:t>
            </a:r>
          </a:p>
          <a:p>
            <a:r>
              <a:rPr lang="sl-SI" altLang="sl-SI"/>
              <a:t>Brez logike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14339" name="Naslov 2">
            <a:extLst>
              <a:ext uri="{FF2B5EF4-FFF2-40B4-BE49-F238E27FC236}">
                <a16:creationId xmlns:a16="http://schemas.microsoft.com/office/drawing/2014/main" id="{8AAB0456-5798-4A8B-999A-22666117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 ciklu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13496C8-7E9D-4E5E-868D-35F3C9E93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 err="1"/>
              <a:t>Najplodovitejši</a:t>
            </a:r>
            <a:r>
              <a:rPr lang="sl-SI" dirty="0"/>
              <a:t> pesnik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Prelomil je tradicijo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5363" name="Naslov 2">
            <a:extLst>
              <a:ext uri="{FF2B5EF4-FFF2-40B4-BE49-F238E27FC236}">
                <a16:creationId xmlns:a16="http://schemas.microsoft.com/office/drawing/2014/main" id="{C1990058-B829-4B7B-B6FE-D19DF2B5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BF2B8AE-40CD-4CC2-BC02-F35C2A33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dirty="0"/>
              <a:t>Literatura: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sl-SI" sz="1800" dirty="0">
                <a:solidFill>
                  <a:prstClr val="black"/>
                </a:solidFill>
              </a:rPr>
              <a:t>Jesenovec A., Lenardič J. Književnost na maturi 2013</a:t>
            </a:r>
            <a:r>
              <a:rPr lang="sl-SI" sz="1800" dirty="0"/>
              <a:t>. </a:t>
            </a:r>
            <a:r>
              <a:rPr lang="sl-SI" sz="1800" dirty="0">
                <a:solidFill>
                  <a:schemeClr val="tx1"/>
                </a:solidFill>
              </a:rPr>
              <a:t>Kamnik</a:t>
            </a:r>
            <a:r>
              <a:rPr lang="sl-SI" sz="1800" dirty="0">
                <a:solidFill>
                  <a:prstClr val="black"/>
                </a:solidFill>
              </a:rPr>
              <a:t>, založba ICO, 2012.</a:t>
            </a:r>
          </a:p>
          <a:p>
            <a:pPr lvl="1" indent="-274320" fontAlgn="auto">
              <a:spcAft>
                <a:spcPts val="0"/>
              </a:spcAft>
              <a:defRPr/>
            </a:pPr>
            <a:r>
              <a:rPr lang="sl-SI" sz="1800" dirty="0">
                <a:solidFill>
                  <a:prstClr val="black"/>
                </a:solidFill>
              </a:rPr>
              <a:t>Šalamun T. Glagoli sonca. Ljubljana, Mladinska knjiga, 1993.</a:t>
            </a:r>
          </a:p>
          <a:p>
            <a:pPr lvl="1" indent="-274320" fontAlgn="auto">
              <a:spcAft>
                <a:spcPts val="0"/>
              </a:spcAft>
              <a:defRPr/>
            </a:pPr>
            <a:endParaRPr lang="sl-SI" sz="1800" dirty="0">
              <a:solidFill>
                <a:prstClr val="black"/>
              </a:solidFill>
            </a:endParaRPr>
          </a:p>
          <a:p>
            <a:pPr lvl="1" indent="-274320" fontAlgn="auto">
              <a:spcAft>
                <a:spcPts val="0"/>
              </a:spcAft>
              <a:defRPr/>
            </a:pPr>
            <a:endParaRPr lang="sl-SI" sz="1800" dirty="0">
              <a:solidFill>
                <a:prstClr val="black"/>
              </a:solidFill>
            </a:endParaRPr>
          </a:p>
          <a:p>
            <a:pPr marL="274320" lvl="1" indent="-274320" fontAlgn="auto">
              <a:spcAft>
                <a:spcPts val="0"/>
              </a:spcAft>
              <a:defRPr/>
            </a:pPr>
            <a:r>
              <a:rPr lang="sl-SI" sz="2400" dirty="0"/>
              <a:t>Viri</a:t>
            </a:r>
          </a:p>
          <a:p>
            <a:pPr marL="553720" lvl="2"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tx1"/>
                </a:solidFill>
                <a:hlinkClick r:id="rId2"/>
              </a:rPr>
              <a:t>http://www.sazu.si/o-sazu/clani/tomaz-salamun.html</a:t>
            </a:r>
            <a:r>
              <a:rPr lang="sl-SI" sz="1800" dirty="0">
                <a:solidFill>
                  <a:schemeClr val="tx1"/>
                </a:solidFill>
              </a:rPr>
              <a:t>, (1. 2. 2015)</a:t>
            </a:r>
          </a:p>
          <a:p>
            <a:pPr marL="553720" lvl="2" fontAlgn="auto">
              <a:spcAft>
                <a:spcPts val="0"/>
              </a:spcAft>
              <a:defRPr/>
            </a:pPr>
            <a:r>
              <a:rPr lang="sl-SI" sz="1800" dirty="0">
                <a:solidFill>
                  <a:schemeClr val="tx1"/>
                </a:solidFill>
                <a:hlinkClick r:id="rId3"/>
              </a:rPr>
              <a:t>http://sl.</a:t>
            </a:r>
            <a:r>
              <a:rPr lang="sl-SI" sz="1800" dirty="0" err="1">
                <a:solidFill>
                  <a:schemeClr val="tx1"/>
                </a:solidFill>
                <a:hlinkClick r:id="rId3"/>
              </a:rPr>
              <a:t>wikipedia</a:t>
            </a:r>
            <a:r>
              <a:rPr lang="sl-SI" sz="1800" dirty="0">
                <a:solidFill>
                  <a:schemeClr val="tx1"/>
                </a:solidFill>
                <a:hlinkClick r:id="rId3"/>
              </a:rPr>
              <a:t>.org/</a:t>
            </a:r>
            <a:r>
              <a:rPr lang="sl-SI" sz="1800" dirty="0">
                <a:solidFill>
                  <a:schemeClr val="tx1"/>
                </a:solidFill>
              </a:rPr>
              <a:t>, (1. 2. 2015)</a:t>
            </a:r>
          </a:p>
          <a:p>
            <a:pPr marL="553720" lvl="2" fontAlgn="auto">
              <a:spcAft>
                <a:spcPts val="0"/>
              </a:spcAft>
              <a:defRPr/>
            </a:pPr>
            <a:endParaRPr lang="sl-SI" sz="1800" dirty="0">
              <a:solidFill>
                <a:schemeClr val="tx1"/>
              </a:solidFill>
            </a:endParaRPr>
          </a:p>
          <a:p>
            <a:pPr marL="0" lvl="1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2400" dirty="0"/>
          </a:p>
        </p:txBody>
      </p:sp>
      <p:sp>
        <p:nvSpPr>
          <p:cNvPr id="16387" name="Naslov 2">
            <a:extLst>
              <a:ext uri="{FF2B5EF4-FFF2-40B4-BE49-F238E27FC236}">
                <a16:creationId xmlns:a16="http://schemas.microsoft.com/office/drawing/2014/main" id="{F78D7BBF-DD53-4B85-9FF0-D574E019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186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Candara</vt:lpstr>
      <vt:lpstr>Symbol</vt:lpstr>
      <vt:lpstr>Valovita</vt:lpstr>
      <vt:lpstr>Tomaž Šalamun: Gobice</vt:lpstr>
      <vt:lpstr>Vsebina</vt:lpstr>
      <vt:lpstr>Avtor</vt:lpstr>
      <vt:lpstr>Avantgarda</vt:lpstr>
      <vt:lpstr>Pesniška zbirka Poker</vt:lpstr>
      <vt:lpstr>     Gobice III</vt:lpstr>
      <vt:lpstr>O ciklu</vt:lpstr>
      <vt:lpstr>Zaključek</vt:lpstr>
      <vt:lpstr>Viri in literatura</vt:lpstr>
      <vt:lpstr>Vprašanja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2019-06-03T09:09:05Z</dcterms:created>
  <dcterms:modified xsi:type="dcterms:W3CDTF">2019-06-03T09:09:05Z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