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9" r:id="rId6"/>
    <p:sldId id="261" r:id="rId7"/>
    <p:sldId id="270" r:id="rId8"/>
    <p:sldId id="262" r:id="rId9"/>
    <p:sldId id="264" r:id="rId10"/>
    <p:sldId id="273" r:id="rId11"/>
    <p:sldId id="274" r:id="rId12"/>
    <p:sldId id="265" r:id="rId13"/>
    <p:sldId id="266" r:id="rId14"/>
    <p:sldId id="267" r:id="rId15"/>
    <p:sldId id="268" r:id="rId16"/>
    <p:sldId id="272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178170-82FB-4044-AE2D-2EDC29091D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B52A5-3133-411E-A329-348CEECA61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58D2F8D-33E3-4476-B47E-CBABA694B2E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E88AA70-46DA-4D48-90A2-138AE629C7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C010E8A-2F8A-4B94-AF55-DA31266C0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C58D5-CDBD-4F9D-B6BD-29DC380614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DFAF2-686F-41C7-A8A2-E60187125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A1B17F8-C186-4BE7-BB4B-567E256C229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>
            <a:extLst>
              <a:ext uri="{FF2B5EF4-FFF2-40B4-BE49-F238E27FC236}">
                <a16:creationId xmlns:a16="http://schemas.microsoft.com/office/drawing/2014/main" id="{EE514A2F-B67D-4A54-9C2F-7529F3BFE09C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3">
            <a:extLst>
              <a:ext uri="{FF2B5EF4-FFF2-40B4-BE49-F238E27FC236}">
                <a16:creationId xmlns:a16="http://schemas.microsoft.com/office/drawing/2014/main" id="{85B4098C-CE07-4285-B10F-CD03E1816CB5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E14D319A-51B5-4070-9672-F77CA6523D5B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25">
            <a:extLst>
              <a:ext uri="{FF2B5EF4-FFF2-40B4-BE49-F238E27FC236}">
                <a16:creationId xmlns:a16="http://schemas.microsoft.com/office/drawing/2014/main" id="{3B015DEC-B012-477F-A96B-AB76C493B0AB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7952B595-55AF-4D17-91FF-D850C56556B5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29">
            <a:extLst>
              <a:ext uri="{FF2B5EF4-FFF2-40B4-BE49-F238E27FC236}">
                <a16:creationId xmlns:a16="http://schemas.microsoft.com/office/drawing/2014/main" id="{3104D279-848F-4761-B59A-B993789A24E0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30">
            <a:extLst>
              <a:ext uri="{FF2B5EF4-FFF2-40B4-BE49-F238E27FC236}">
                <a16:creationId xmlns:a16="http://schemas.microsoft.com/office/drawing/2014/main" id="{B9F5769B-AD01-4FDE-9D0E-06AA6EA9F3DC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42F21BA-9747-4AE1-AB51-005B040250EB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0EBD3C48-D234-4B8C-8FDE-EB25411C5EF9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2008C539-D70E-4A69-91B3-7D807625C8D2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1F216D63-1933-43BA-8782-D791A7B5F25D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Date Placeholder 27">
            <a:extLst>
              <a:ext uri="{FF2B5EF4-FFF2-40B4-BE49-F238E27FC236}">
                <a16:creationId xmlns:a16="http://schemas.microsoft.com/office/drawing/2014/main" id="{9D081787-628D-4D10-873E-A3F6CB53A9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A3A39-B88C-43A2-8AAB-EC2E64A11CE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8" name="Footer Placeholder 16">
            <a:extLst>
              <a:ext uri="{FF2B5EF4-FFF2-40B4-BE49-F238E27FC236}">
                <a16:creationId xmlns:a16="http://schemas.microsoft.com/office/drawing/2014/main" id="{9484AEAB-D7FF-44A4-BEB0-FDF65F77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9" name="Slide Number Placeholder 28">
            <a:extLst>
              <a:ext uri="{FF2B5EF4-FFF2-40B4-BE49-F238E27FC236}">
                <a16:creationId xmlns:a16="http://schemas.microsoft.com/office/drawing/2014/main" id="{95451C44-5DCF-469F-9A48-D4821D5A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7CBCE5-931F-4D3E-A731-1E15A29798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37175444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CFA1477-8C69-4958-A2C5-1D99818A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1E83B-305C-488E-B915-D276E347524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F300A2F-3071-420F-B5B9-C36C05D9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C982BBE-AE1C-49A8-B19D-C234D653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95E60-4211-4B40-AB26-B7A0510D30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364359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89BC0AE9-BFFD-4F38-A76B-D09BB013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DB09C-2C1F-43DF-A9A6-1A0211E8188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ED1A9B2-7AF6-47ED-9830-270025E83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BCF56E9-75B5-41DA-9170-AC561D67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74ABA-8349-4D4C-8BC6-BD2517EC83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7262278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7B2FE79-998F-4EAF-A511-4BFD719A0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BE599-6F0E-40AD-8060-80935D81041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4A5C8C9-AEFC-42D5-AEDF-8792B6AE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385DF3F-BEF2-4073-8AC9-350A6079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38E4E-3533-433D-9324-EE66629D0A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235719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C555E65-6EEB-40EA-B2AD-50E8795C4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FD98-EBE4-4361-9773-0C351CF042B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3E54B7E-B576-4BEB-8100-D62BEF32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1802F7C-849A-4D1B-BE73-74BE53E6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D331C-E181-4891-AF77-ADBE317609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6987613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E91CAC3D-5237-4E7D-BB53-00B743288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7C145-47B2-4A9B-9BCA-9C300EBF1A3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1D5C0F9-6808-4404-A9C9-4D667F757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B3DA18E-228B-4F97-A40D-2DDF2B5BC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35BFB-DD08-45A3-B579-9EC92B5523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73288094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5">
            <a:extLst>
              <a:ext uri="{FF2B5EF4-FFF2-40B4-BE49-F238E27FC236}">
                <a16:creationId xmlns:a16="http://schemas.microsoft.com/office/drawing/2014/main" id="{1627308E-1129-4650-B17D-7B767D48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10EAAA-E4B2-4FC1-8674-DBD3A2FA515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Slide Number Placeholder 26">
            <a:extLst>
              <a:ext uri="{FF2B5EF4-FFF2-40B4-BE49-F238E27FC236}">
                <a16:creationId xmlns:a16="http://schemas.microsoft.com/office/drawing/2014/main" id="{E4DBB75F-A8D0-4978-8221-7C48E154D6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4BBA1A-1FEA-42E6-A4B3-6E20E7D6D3A4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Footer Placeholder 27">
            <a:extLst>
              <a:ext uri="{FF2B5EF4-FFF2-40B4-BE49-F238E27FC236}">
                <a16:creationId xmlns:a16="http://schemas.microsoft.com/office/drawing/2014/main" id="{A68ABD33-BF78-4510-ABF5-4C82B285F9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15741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A74A4-5A69-477D-B76E-67459DCB83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120B8-D88C-4727-A467-FA6E35EC1C1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12B3D6-A90E-4334-A1BC-D28B4D14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D7386-15CE-4C03-B950-0874A72A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913A8-72C4-46DB-8B5A-8016C465E0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317259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771E86DC-F0DA-4B4A-9B80-EABC45FCB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C118F-317B-42FC-9DF8-55CCCBFBC31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59568-2E09-40A9-8379-4D5580DB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4A3055A7-A30F-4900-9E44-D9F3EA9C1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5D318-DE5A-4775-B4A2-C424A2B652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9855860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50C2809F-5F12-417D-ACA3-35998C11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A46E3-A1A7-4FF4-A214-2064D4D4271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BF02FAC-973C-4B49-B66C-CBDFEF9C8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09E47E6-6572-4989-8B66-06338BFA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B22B1-CDC8-4CE0-BE6A-2923FA73E0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0925941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3DA360C3-4D8A-4262-9FF4-76DC53D26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4BB29-559A-4D35-97AD-3FFAD740DD7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3F8D21F-2D62-4CEB-A1B2-5B892F757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C99732B-1F88-4E15-8AE5-E4C0485F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D5C7B-22FA-4F63-9E77-FDE768E20F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1293446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4203488-C4FC-4957-867B-C42D2D1F4DDD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05F2AC-E3A2-4116-A391-74E21F396912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86A440-C7DA-424E-A7C5-CF6DF9949B43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65ED12-4DF7-4883-B794-091BA09382FC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AC7BE5-ADB8-4CEF-AD2F-6E224C640DBD}"/>
              </a:ext>
            </a:extLst>
          </p:cNvPr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>
            <a:extLst>
              <a:ext uri="{FF2B5EF4-FFF2-40B4-BE49-F238E27FC236}">
                <a16:creationId xmlns:a16="http://schemas.microsoft.com/office/drawing/2014/main" id="{469B2BDF-5157-4841-84BC-437495B75F31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>
            <a:extLst>
              <a:ext uri="{FF2B5EF4-FFF2-40B4-BE49-F238E27FC236}">
                <a16:creationId xmlns:a16="http://schemas.microsoft.com/office/drawing/2014/main" id="{2ECB9D5F-3069-4C62-9C16-0B09EE221B25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C55191A-A6D8-4005-993B-65490F07E9F5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8964ABD-EDDF-4533-8143-EA2C7C459EDA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6222F33-43C6-478D-820B-EE3A23F83833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D25526-A9E0-43DA-B979-9F2ACBBA264D}"/>
              </a:ext>
            </a:extLst>
          </p:cNvPr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CEB6E6A-A368-4864-A31E-9CF3B375F771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4EAA6BA-5B5A-4955-BECE-4BDE444E7ED0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>
            <a:extLst>
              <a:ext uri="{FF2B5EF4-FFF2-40B4-BE49-F238E27FC236}">
                <a16:creationId xmlns:a16="http://schemas.microsoft.com/office/drawing/2014/main" id="{0611C8BE-7049-4420-8162-8BA724C09E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40" name="Text Placeholder 12">
            <a:extLst>
              <a:ext uri="{FF2B5EF4-FFF2-40B4-BE49-F238E27FC236}">
                <a16:creationId xmlns:a16="http://schemas.microsoft.com/office/drawing/2014/main" id="{BC2D87A1-38CD-4B9B-8576-A78D8C7686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3A95164-BA2B-4BA6-AB21-7191B11BE6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DBBD0C-8C13-41DF-BDF9-D42A7394564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548BB-1A5F-4CCE-A765-3C297B908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19AC4EE-E0A4-4C6F-9B19-11B8CB9AA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fld id="{E0E2CCBF-1624-4D68-884F-734504CF03D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7" r:id="rId2"/>
    <p:sldLayoutId id="2147483748" r:id="rId3"/>
    <p:sldLayoutId id="2147483749" r:id="rId4"/>
    <p:sldLayoutId id="2147483756" r:id="rId5"/>
    <p:sldLayoutId id="2147483757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spd="slow">
    <p:randomBar dir="vert"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William_Shakespeare" TargetMode="External"/><Relationship Id="rId2" Type="http://schemas.openxmlformats.org/officeDocument/2006/relationships/hyperlink" Target="http://www.shakespeare-online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3C9C-42FF-4204-8BF6-8ED6C93F6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13" y="3789363"/>
            <a:ext cx="8458200" cy="1470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600" dirty="0">
                <a:solidFill>
                  <a:schemeClr val="accent6">
                    <a:lumMod val="50000"/>
                  </a:schemeClr>
                </a:solidFill>
              </a:rPr>
              <a:t>William Shakespeare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DD9F999D-D786-4974-8433-5BF554C52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4025" y="5745163"/>
            <a:ext cx="2170113" cy="1112837"/>
          </a:xfrm>
        </p:spPr>
        <p:txBody>
          <a:bodyPr/>
          <a:lstStyle/>
          <a:p>
            <a:pPr marL="63500"/>
            <a:endParaRPr lang="sl-SI" altLang="sl-S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04481D-3B45-4D78-AA14-012DCA63F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6550"/>
            <a:ext cx="2795588" cy="27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9F558804-4859-4E94-8191-310F79D81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384300"/>
            <a:ext cx="5241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D1EE9CF-632D-41F0-BC8F-B8CDDCAD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Elizabetinsko gledališče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8B0A3-E856-4C5F-907C-677036195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2400" dirty="0"/>
              <a:t>okrogle ali osmerokotne oblike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2400" dirty="0"/>
              <a:t>Tri vrste balkonskih sedežev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2400" dirty="0"/>
              <a:t>Gledališče ni imelo strehe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2400" dirty="0"/>
              <a:t>Oder se razteza v parter – vse čim bolj približano gledalcu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2400" dirty="0"/>
              <a:t>Nad odrom je bil balkon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sl-SI" dirty="0"/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2EBC526E-E7FB-45DE-BAA3-F8D573BF2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149725"/>
            <a:ext cx="2925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C103503-2BC6-4018-991F-C01A3990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9D78A000-DF33-4FB1-B6F9-ABAD4010D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4ED2B387-E209-4207-A5BA-326380804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052513"/>
            <a:ext cx="4376738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3">
            <a:extLst>
              <a:ext uri="{FF2B5EF4-FFF2-40B4-BE49-F238E27FC236}">
                <a16:creationId xmlns:a16="http://schemas.microsoft.com/office/drawing/2014/main" id="{44B35671-381D-4596-87B8-1AB6AE7B1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3068638"/>
            <a:ext cx="4368800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1463858-6988-40CB-BA99-9E723294B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92150"/>
            <a:ext cx="8229600" cy="1066800"/>
          </a:xfrm>
        </p:spPr>
        <p:txBody>
          <a:bodyPr/>
          <a:lstStyle/>
          <a:p>
            <a:r>
              <a:rPr lang="sl-SI" altLang="sl-SI"/>
              <a:t>Komedije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E946A-0BD7-44DA-8839-247F80FD7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89585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Trinajst komedij, ki so kljub visoki umetniški kvaliteti ostale v senci njegovih tragedij.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sl-SI" sz="1400" dirty="0"/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1600" dirty="0">
                <a:solidFill>
                  <a:srgbClr val="FF33CC"/>
                </a:solidFill>
              </a:rPr>
              <a:t>1.Komedija zmešnjav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1600" dirty="0"/>
              <a:t> 2.Ukročena trmoglavka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1600" dirty="0"/>
              <a:t> 3.Ljubezni trud zaman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1600" dirty="0"/>
              <a:t> </a:t>
            </a:r>
            <a:r>
              <a:rPr lang="sl-SI" sz="1600" dirty="0">
                <a:solidFill>
                  <a:srgbClr val="FF33CC"/>
                </a:solidFill>
              </a:rPr>
              <a:t>4.Dva gospoda iz Verone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1600" dirty="0"/>
              <a:t> </a:t>
            </a:r>
            <a:r>
              <a:rPr lang="sl-SI" sz="1600" dirty="0">
                <a:solidFill>
                  <a:srgbClr val="FF33CC"/>
                </a:solidFill>
              </a:rPr>
              <a:t>5.Sen kresne noči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1600" dirty="0"/>
              <a:t> 6.Beneški trgovec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1600" dirty="0"/>
              <a:t> 7.Mnogo hrupa za nič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1600" dirty="0"/>
              <a:t> 8.Kakor vam drago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1600" dirty="0"/>
              <a:t> 9.Dvanajsta noč ali Kar hočete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1600" dirty="0"/>
              <a:t> 10.Vesele žene Windsorske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1600" dirty="0"/>
              <a:t> 11.Troilus in Kresida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1600" dirty="0"/>
              <a:t> 12.Dober konec vse povrne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1600" dirty="0"/>
              <a:t> 13.Milo za drago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1885F01D-FA82-4268-B025-C730F7AC7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644900"/>
            <a:ext cx="1731962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9633C1D-84DD-4CCD-A996-542006926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Zgodovinske gledališke igre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4660F-D400-4EB4-B9A5-1EE1A2158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2600" dirty="0"/>
              <a:t>Henrik VI., prvi, drugi in tretji del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2600" dirty="0"/>
              <a:t> Rihard III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2600" dirty="0"/>
              <a:t> Kralj John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2600" dirty="0"/>
              <a:t> Rihard II.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2600" dirty="0"/>
              <a:t> Kralj Henrik IV., prvi in drugi del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2600" dirty="0"/>
              <a:t> Henrik V.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2600" dirty="0"/>
              <a:t> </a:t>
            </a:r>
            <a:r>
              <a:rPr lang="sl-SI" sz="2600" dirty="0">
                <a:solidFill>
                  <a:srgbClr val="FF33CC"/>
                </a:solidFill>
              </a:rPr>
              <a:t>Julij Cezar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2600" dirty="0"/>
              <a:t> Henrik VIII.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2600" dirty="0"/>
              <a:t> Antonij in Kleopatra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2600" dirty="0"/>
              <a:t> Koriolan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dirty="0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98E834F1-746D-4EB6-B78B-4986202B8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989138"/>
            <a:ext cx="1524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1D08F80-B7CF-4CFC-ADB0-52A425DE4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Tragedije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B521D4E2-DBE5-4BC6-986E-D3A1E16D0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Tit Andronik</a:t>
            </a:r>
          </a:p>
          <a:p>
            <a:r>
              <a:rPr lang="sl-SI" altLang="sl-SI"/>
              <a:t> </a:t>
            </a:r>
            <a:r>
              <a:rPr lang="sl-SI" altLang="sl-SI">
                <a:solidFill>
                  <a:srgbClr val="FF33CC"/>
                </a:solidFill>
              </a:rPr>
              <a:t>Romeo in Julija</a:t>
            </a:r>
          </a:p>
          <a:p>
            <a:r>
              <a:rPr lang="sl-SI" altLang="sl-SI">
                <a:solidFill>
                  <a:srgbClr val="FF33CC"/>
                </a:solidFill>
              </a:rPr>
              <a:t> Hamlet</a:t>
            </a:r>
          </a:p>
          <a:p>
            <a:r>
              <a:rPr lang="sl-SI" altLang="sl-SI"/>
              <a:t> </a:t>
            </a:r>
            <a:r>
              <a:rPr lang="sl-SI" altLang="sl-SI">
                <a:solidFill>
                  <a:srgbClr val="FF33CC"/>
                </a:solidFill>
              </a:rPr>
              <a:t>Othello</a:t>
            </a:r>
          </a:p>
          <a:p>
            <a:r>
              <a:rPr lang="sl-SI" altLang="sl-SI"/>
              <a:t> </a:t>
            </a:r>
            <a:r>
              <a:rPr lang="sl-SI" altLang="sl-SI">
                <a:solidFill>
                  <a:srgbClr val="FF33CC"/>
                </a:solidFill>
              </a:rPr>
              <a:t>Kralj Lear</a:t>
            </a:r>
          </a:p>
          <a:p>
            <a:r>
              <a:rPr lang="sl-SI" altLang="sl-SI"/>
              <a:t> </a:t>
            </a:r>
            <a:r>
              <a:rPr lang="sl-SI" altLang="sl-SI">
                <a:solidFill>
                  <a:srgbClr val="FF33CC"/>
                </a:solidFill>
              </a:rPr>
              <a:t>Macbeth</a:t>
            </a:r>
          </a:p>
          <a:p>
            <a:endParaRPr lang="sl-SI" altLang="sl-SI"/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EF4D3E1B-6EF3-4704-9BC6-7E3BCEB55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3" y="3871913"/>
            <a:ext cx="1544637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4">
            <a:extLst>
              <a:ext uri="{FF2B5EF4-FFF2-40B4-BE49-F238E27FC236}">
                <a16:creationId xmlns:a16="http://schemas.microsoft.com/office/drawing/2014/main" id="{8932AB65-91C8-49CE-976E-E2B003CCB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3903663"/>
            <a:ext cx="2233612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5">
            <a:extLst>
              <a:ext uri="{FF2B5EF4-FFF2-40B4-BE49-F238E27FC236}">
                <a16:creationId xmlns:a16="http://schemas.microsoft.com/office/drawing/2014/main" id="{486ACCE3-9499-454C-BAD9-B6D133A7F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908050"/>
            <a:ext cx="1497013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2FFC58F0-5D19-4E36-9009-77D26D820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Tragikomedije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AB90FA42-9E53-40CE-8C16-5981CF7A1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Timon Atenski</a:t>
            </a:r>
          </a:p>
          <a:p>
            <a:r>
              <a:rPr lang="sl-SI" altLang="sl-SI"/>
              <a:t> Cimbolin</a:t>
            </a:r>
          </a:p>
          <a:p>
            <a:r>
              <a:rPr lang="sl-SI" altLang="sl-SI"/>
              <a:t> Zimska pravljica</a:t>
            </a:r>
          </a:p>
          <a:p>
            <a:r>
              <a:rPr lang="sl-SI" altLang="sl-SI"/>
              <a:t> Vihar</a:t>
            </a:r>
          </a:p>
          <a:p>
            <a:endParaRPr lang="sl-SI" altLang="sl-SI"/>
          </a:p>
        </p:txBody>
      </p:sp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4128805-5992-477F-8FA2-C452A59A3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EEA6F-BAF0-4D0D-A1E2-4A462C153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2400" dirty="0">
                <a:hlinkClick r:id="rId2"/>
              </a:rPr>
              <a:t>www.Shakespeare-online.com</a:t>
            </a:r>
            <a:r>
              <a:rPr lang="sl-SI" sz="2400" dirty="0"/>
              <a:t>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sz="2400" dirty="0">
                <a:hlinkClick r:id="rId3"/>
              </a:rPr>
              <a:t>http://sl.wikipedia.org/wiki/William_Shakespeare</a:t>
            </a:r>
            <a:endParaRPr lang="sl-SI" sz="2400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Špacapan, Adrijana, Šolski album svetovnih književnikov, Mladinjska knjiga 2011, 1. izd.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Charles in Mary Lamb: Pripovedke iz Shakespeara, Mladinska knjiga 1967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dirty="0"/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8DF961DE-615F-4FD1-887B-7A7A62936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Življenje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2C7A1D5C-E8C1-4E28-91A8-FC75A4A1D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23. april 1564 Stratford v Angliji</a:t>
            </a:r>
          </a:p>
          <a:p>
            <a:r>
              <a:rPr lang="sl-SI" altLang="sl-SI"/>
              <a:t>Angleški dramatik</a:t>
            </a: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9024A32C-CBB5-4B38-AD6E-D1704AE2B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16338"/>
            <a:ext cx="3503613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227E210-053E-4126-A89C-CF1139EF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95463"/>
            <a:ext cx="4221162" cy="47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DA6F4-38CD-4CD4-8CF9-CAD17E5DB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3678237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John in Mary Shakespeare.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Oče : trgovec, mestni vlejak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8 bratov in sester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Najstarejši sin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sl-SI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362DB83-28F0-4FF8-A3D9-FCACBFC0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620713"/>
            <a:ext cx="8229600" cy="1066800"/>
          </a:xfrm>
        </p:spPr>
        <p:txBody>
          <a:bodyPr/>
          <a:lstStyle/>
          <a:p>
            <a:r>
              <a:rPr lang="sl-SI" altLang="sl-SI"/>
              <a:t>    Šolanje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BCF714A-95EA-4996-AC8F-94F38F9FF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557338"/>
            <a:ext cx="8229600" cy="4324350"/>
          </a:xfrm>
        </p:spPr>
        <p:txBody>
          <a:bodyPr/>
          <a:lstStyle/>
          <a:p>
            <a:pPr marL="109538" indent="0">
              <a:buFont typeface="Georgia" panose="02040502050405020303" pitchFamily="18" charset="0"/>
              <a:buNone/>
            </a:pPr>
            <a:r>
              <a:rPr lang="sl-SI" altLang="sl-SI"/>
              <a:t>Osnovna šola</a:t>
            </a:r>
          </a:p>
          <a:p>
            <a:pPr marL="109538" indent="0">
              <a:buFont typeface="Georgia" panose="02040502050405020303" pitchFamily="18" charset="0"/>
              <a:buNone/>
            </a:pPr>
            <a:r>
              <a:rPr lang="sl-SI" altLang="sl-SI"/>
              <a:t>                                       končal v domačem kraju </a:t>
            </a:r>
          </a:p>
          <a:p>
            <a:pPr marL="109538" indent="0">
              <a:buFont typeface="Georgia" panose="02040502050405020303" pitchFamily="18" charset="0"/>
              <a:buNone/>
            </a:pPr>
            <a:r>
              <a:rPr lang="sl-SI" altLang="sl-SI"/>
              <a:t>Gimnazija</a:t>
            </a:r>
          </a:p>
          <a:p>
            <a:pPr marL="109538" indent="0">
              <a:buFont typeface="Georgia" panose="02040502050405020303" pitchFamily="18" charset="0"/>
              <a:buNone/>
            </a:pPr>
            <a:endParaRPr lang="sl-SI" altLang="sl-SI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62D8D44-C13E-4D6A-A7E2-99B4ED179F0A}"/>
              </a:ext>
            </a:extLst>
          </p:cNvPr>
          <p:cNvCxnSpPr/>
          <p:nvPr/>
        </p:nvCxnSpPr>
        <p:spPr>
          <a:xfrm>
            <a:off x="2867025" y="1916113"/>
            <a:ext cx="1008063" cy="317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5D7BE9-E8E3-413C-800C-AB845534B2FF}"/>
              </a:ext>
            </a:extLst>
          </p:cNvPr>
          <p:cNvCxnSpPr/>
          <p:nvPr/>
        </p:nvCxnSpPr>
        <p:spPr>
          <a:xfrm flipV="1">
            <a:off x="2339975" y="2379663"/>
            <a:ext cx="1535113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3">
            <a:extLst>
              <a:ext uri="{FF2B5EF4-FFF2-40B4-BE49-F238E27FC236}">
                <a16:creationId xmlns:a16="http://schemas.microsoft.com/office/drawing/2014/main" id="{6D034C51-41C8-499F-8516-DBA8B5644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889250"/>
            <a:ext cx="4886325" cy="389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4">
            <a:extLst>
              <a:ext uri="{FF2B5EF4-FFF2-40B4-BE49-F238E27FC236}">
                <a16:creationId xmlns:a16="http://schemas.microsoft.com/office/drawing/2014/main" id="{35A27808-98A5-435E-96BA-4EE7E354F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3862388"/>
            <a:ext cx="2881313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C8357DD-08CB-4D69-9F48-5CFB4CDE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2997200"/>
            <a:ext cx="6446837" cy="38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4D2D4D76-8E91-4BB9-B595-456262A59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28775"/>
            <a:ext cx="8229600" cy="4324350"/>
          </a:xfrm>
        </p:spPr>
        <p:txBody>
          <a:bodyPr/>
          <a:lstStyle/>
          <a:p>
            <a:r>
              <a:rPr lang="sl-SI" altLang="sl-SI"/>
              <a:t>1582  Poročol se je z Anne Hathaway</a:t>
            </a:r>
          </a:p>
          <a:p>
            <a:r>
              <a:rPr lang="sl-SI" altLang="sl-SI"/>
              <a:t>Hčer Susanna </a:t>
            </a:r>
          </a:p>
          <a:p>
            <a:r>
              <a:rPr lang="sl-SI" altLang="sl-SI"/>
              <a:t>Dvojčka Hamnet in Judith</a:t>
            </a:r>
          </a:p>
          <a:p>
            <a:endParaRPr lang="sl-SI" altLang="sl-SI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F9A3B5D-6F19-45B0-AE44-A8A9BFD6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697413"/>
            <a:ext cx="32178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itle 1">
            <a:extLst>
              <a:ext uri="{FF2B5EF4-FFF2-40B4-BE49-F238E27FC236}">
                <a16:creationId xmlns:a16="http://schemas.microsoft.com/office/drawing/2014/main" id="{895ED021-72BF-4A3F-8790-03C81F39C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066800"/>
          </a:xfrm>
        </p:spPr>
        <p:txBody>
          <a:bodyPr/>
          <a:lstStyle/>
          <a:p>
            <a:r>
              <a:rPr lang="sl-SI" altLang="sl-SI"/>
              <a:t>Kariera</a:t>
            </a:r>
          </a:p>
        </p:txBody>
      </p:sp>
      <p:sp>
        <p:nvSpPr>
          <p:cNvPr id="10244" name="Content Placeholder 2">
            <a:extLst>
              <a:ext uri="{FF2B5EF4-FFF2-40B4-BE49-F238E27FC236}">
                <a16:creationId xmlns:a16="http://schemas.microsoft.com/office/drawing/2014/main" id="{497835EB-C001-4FCD-B973-EB21722B0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844675"/>
            <a:ext cx="8424863" cy="4325938"/>
          </a:xfrm>
        </p:spPr>
        <p:txBody>
          <a:bodyPr/>
          <a:lstStyle/>
          <a:p>
            <a:r>
              <a:rPr lang="sl-SI" altLang="sl-SI"/>
              <a:t>Delo v gledališču kot pomožni delavec</a:t>
            </a:r>
          </a:p>
          <a:p>
            <a:r>
              <a:rPr lang="sl-SI" altLang="sl-SI"/>
              <a:t>Režiser, dramaturg in dramski pisec</a:t>
            </a:r>
          </a:p>
          <a:p>
            <a:r>
              <a:rPr lang="sl-SI" altLang="sl-SI"/>
              <a:t>Član gledališke skupine Lord Chamberlain's Men</a:t>
            </a:r>
          </a:p>
          <a:p>
            <a:r>
              <a:rPr lang="sl-SI" altLang="sl-SI"/>
              <a:t>Delničar gledališča Blackfriars</a:t>
            </a:r>
          </a:p>
          <a:p>
            <a:r>
              <a:rPr lang="sl-SI" altLang="sl-SI"/>
              <a:t>Eno vodilnih mest v gledališču Globe</a:t>
            </a:r>
          </a:p>
          <a:p>
            <a:r>
              <a:rPr lang="sl-SI" altLang="sl-SI"/>
              <a:t>udeležen v neuspeli zaroti proti kraljici Elizabeti I.</a:t>
            </a:r>
          </a:p>
          <a:p>
            <a:endParaRPr lang="sl-SI" altLang="sl-SI"/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0C99246-55F7-4BAD-9197-CA13896F3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1599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EAB3BFC4-B7DD-481A-A0CC-DFAED58D9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Sin, oče in mati umrejo</a:t>
            </a:r>
          </a:p>
          <a:p>
            <a:r>
              <a:rPr lang="sl-SI" altLang="sl-SI"/>
              <a:t>Hčerka se poroči</a:t>
            </a:r>
          </a:p>
          <a:p>
            <a:r>
              <a:rPr lang="sl-SI" altLang="sl-SI"/>
              <a:t>Rodi se vnukinja Elizabeth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B35CFB8E-A94A-4FB2-AB63-994B1623C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12875"/>
            <a:ext cx="6480175" cy="525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A45B60CC-879A-4E31-AEAA-11C4D9476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05038"/>
            <a:ext cx="8229600" cy="4324350"/>
          </a:xfrm>
        </p:spPr>
        <p:txBody>
          <a:bodyPr/>
          <a:lstStyle/>
          <a:p>
            <a:r>
              <a:rPr lang="sl-SI" altLang="sl-SI"/>
              <a:t>Leta 1613 se je vrnil v Stratford</a:t>
            </a:r>
          </a:p>
          <a:p>
            <a:r>
              <a:rPr lang="sl-SI" altLang="sl-SI"/>
              <a:t>Stratforda ni več zapustil</a:t>
            </a:r>
          </a:p>
          <a:p>
            <a:r>
              <a:rPr lang="sl-SI" altLang="sl-SI"/>
              <a:t>Začel je bolehati</a:t>
            </a:r>
          </a:p>
          <a:p>
            <a:r>
              <a:rPr lang="nn-NO" altLang="sl-SI"/>
              <a:t>23. aprila leta 1616, je umrl star 52 let</a:t>
            </a:r>
            <a:r>
              <a:rPr lang="sl-SI" altLang="sl-SI"/>
              <a:t>.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225A33E7-4FED-45D9-BB1F-9D964CFBE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02138"/>
            <a:ext cx="2952750" cy="21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29AC11FC-A3DE-4C10-812F-E77D735F8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941763"/>
            <a:ext cx="4127500" cy="288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itle 1">
            <a:extLst>
              <a:ext uri="{FF2B5EF4-FFF2-40B4-BE49-F238E27FC236}">
                <a16:creationId xmlns:a16="http://schemas.microsoft.com/office/drawing/2014/main" id="{7BB737A6-BBBF-44D4-8EE0-4159DD59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Dela</a:t>
            </a:r>
          </a:p>
        </p:txBody>
      </p:sp>
      <p:sp>
        <p:nvSpPr>
          <p:cNvPr id="13316" name="Content Placeholder 2">
            <a:extLst>
              <a:ext uri="{FF2B5EF4-FFF2-40B4-BE49-F238E27FC236}">
                <a16:creationId xmlns:a16="http://schemas.microsoft.com/office/drawing/2014/main" id="{089BA45A-57A9-440E-9526-936796D06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274888"/>
            <a:ext cx="8229600" cy="4324350"/>
          </a:xfrm>
        </p:spPr>
        <p:txBody>
          <a:bodyPr/>
          <a:lstStyle/>
          <a:p>
            <a:r>
              <a:rPr lang="sl-SI" altLang="sl-SI"/>
              <a:t>37 gledaliških iger in 154 sonetov.</a:t>
            </a:r>
          </a:p>
          <a:p>
            <a:r>
              <a:rPr lang="sl-SI" altLang="sl-SI"/>
              <a:t>Večina sonetov, je bilo posvečenih njegovemu prijatelju in patronu Henryu Wriothsleyu, grofu Southamptonu. V slovenski jezik jih je odlično prepesnil Janez Menart.</a:t>
            </a:r>
          </a:p>
        </p:txBody>
      </p:sp>
    </p:spTree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410</Words>
  <Application>Microsoft Office PowerPoint</Application>
  <PresentationFormat>On-screen Show (4:3)</PresentationFormat>
  <Paragraphs>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Georgia</vt:lpstr>
      <vt:lpstr>Trebuchet MS</vt:lpstr>
      <vt:lpstr>Wingdings 2</vt:lpstr>
      <vt:lpstr>Urban</vt:lpstr>
      <vt:lpstr>William Shakespeare</vt:lpstr>
      <vt:lpstr>Življenje</vt:lpstr>
      <vt:lpstr>PowerPoint Presentation</vt:lpstr>
      <vt:lpstr>    Šolanje</vt:lpstr>
      <vt:lpstr>PowerPoint Presentation</vt:lpstr>
      <vt:lpstr>Kariera</vt:lpstr>
      <vt:lpstr>1599</vt:lpstr>
      <vt:lpstr>PowerPoint Presentation</vt:lpstr>
      <vt:lpstr>Dela</vt:lpstr>
      <vt:lpstr>Elizabetinsko gledališče</vt:lpstr>
      <vt:lpstr>PowerPoint Presentation</vt:lpstr>
      <vt:lpstr>Komedije</vt:lpstr>
      <vt:lpstr>Zgodovinske gledališke igre</vt:lpstr>
      <vt:lpstr>Tragedije</vt:lpstr>
      <vt:lpstr>Tragikomedije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2019-06-03T09:09:07Z</dcterms:created>
  <dcterms:modified xsi:type="dcterms:W3CDTF">2019-06-03T09:09:07Z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