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CC8E9"/>
    <a:srgbClr val="FF99CC"/>
    <a:srgbClr val="F8C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41" autoAdjust="0"/>
  </p:normalViewPr>
  <p:slideViewPr>
    <p:cSldViewPr>
      <p:cViewPr varScale="1">
        <p:scale>
          <a:sx n="101" d="100"/>
          <a:sy n="101" d="100"/>
        </p:scale>
        <p:origin x="1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2990C19B-A96E-4814-BF93-389B777CC9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E558B0B6-5D37-49DF-9EA2-A9DAF23A3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00F4B5-A5C6-4574-90CB-BD5DD00DE80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5E1367B9-5A37-4AAD-81E6-BC00D5E27B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B6EDF77A-151D-4F54-9C4A-13E94D9AA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DFF02375-F3DF-41EF-BF37-FB8CBBD433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C420788-AA5E-487C-8DDE-F0D746281A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CFEE68-6F05-443E-A9BD-AFAA1215791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stranske slike 1">
            <a:extLst>
              <a:ext uri="{FF2B5EF4-FFF2-40B4-BE49-F238E27FC236}">
                <a16:creationId xmlns:a16="http://schemas.microsoft.com/office/drawing/2014/main" id="{B524670D-1A61-40BD-8A45-F118C5F4AB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Ograda opomb 2">
            <a:extLst>
              <a:ext uri="{FF2B5EF4-FFF2-40B4-BE49-F238E27FC236}">
                <a16:creationId xmlns:a16="http://schemas.microsoft.com/office/drawing/2014/main" id="{0E72C768-C0FC-40FB-95A1-E7B6603447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l-SI"/>
          </a:p>
        </p:txBody>
      </p:sp>
      <p:sp>
        <p:nvSpPr>
          <p:cNvPr id="10244" name="Ograda številke diapozitiva 3">
            <a:extLst>
              <a:ext uri="{FF2B5EF4-FFF2-40B4-BE49-F238E27FC236}">
                <a16:creationId xmlns:a16="http://schemas.microsoft.com/office/drawing/2014/main" id="{CDDB2492-AB46-49E1-9E44-885A702A2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E96237-26C2-4220-88B7-C13B22C99D83}" type="slidenum">
              <a:rPr lang="sl-SI" altLang="sl-SI"/>
              <a:pPr eaLnBrk="1" hangingPunct="1"/>
              <a:t>7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D96834D-F0B9-422C-AD08-2C600EDA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C42C-43D9-49B9-BC84-48A9F1C60AF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F2898E7-25CF-4D8B-B18A-7B6D05525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A89A5B4-316D-4F44-8DAB-80409BD9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006AB-49F9-4012-A654-7FD284BDE0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978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25B640D-1760-4073-ADA0-0A585F8D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951C7-5BB9-4255-924A-2EB03DE6B84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ED8F108-B2AE-4ED0-8845-850E11AF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2D2959A-1CD2-441F-9635-A53F47B4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93990-F3C5-44DD-9BD4-32D3B9F585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539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71A570D-A11E-46E6-819D-642CA995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C861-4F7B-4150-A604-9D92CAC252C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B2F2CDE-3F82-429E-8A43-ADB081DD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FA7FAD4-CA81-4F46-B374-41436F81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464D0-06A5-41FE-8056-F1AB2DC9FD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193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0A5D7FB-A37B-4B95-A4C5-19F4F27E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284C-0A20-4BCE-B69C-447DCD75C95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4B9B865-57E4-43C1-AADE-7BD33AC4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DED3B63-6C0E-46D0-AD46-EFDF301C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AE2B3-EE09-4539-8C3A-8E2FB417BA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77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11D83FC-D22B-4312-9450-FA794BC5F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DD43-C00D-4606-8106-275A9687193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953EEF9-FD11-41B9-A6DB-ECB2632B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628AE26-2B2F-4884-AF30-14159E5F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0AE69-A24B-4918-8AF9-86472E2258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3358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085C7D5-2047-4CE2-AED5-161124F10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A467-05CC-4492-8480-03B76DD40B1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ED34F6A-D482-494B-BC61-A65D29BA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D2D835B-1367-41C9-886B-A974EDBC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61600-1718-4391-B642-2F44F655F7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037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008024E4-99E7-4A5D-BBFE-3BA309852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A5158-517E-4F02-817F-56BE7B092D8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322F773D-7E46-41A1-971C-A28BD988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8FF41D8B-07C0-4D6D-BB0B-77B992BA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44DFA-9DDD-4A05-A7AC-1C8EDBA235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2565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937D86CA-4CC5-48E6-8199-F030320C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E662-69E2-48AA-83F0-9A8936FCE53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43996C59-60C9-46D4-AC40-2638DA4E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4B9EAC18-E364-4B60-8268-609AFFA6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F3773-6E6E-4DA3-B7D4-F7E5B4E6D6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921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7B4E995D-0AB1-41B5-B02C-A3C023C6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96523-ACAF-4F3D-AD4F-511A7311CB4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53C31BA3-344C-42CA-A646-F56DF54B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A9304283-045F-42C7-A3A1-91BD7679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050CD-2871-406A-AC6D-95F56833C5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253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3A89BAC-E717-41F3-8F18-A287C75D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DC5F-F344-44FA-B763-AEB3E4B96F2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84048D2-52E9-4C93-9CE6-6FA8378B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A961E5A-BD3A-4786-8701-8BBF4E50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43E2D-0697-47C7-8FAE-4D13E39612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149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B25CF63-70BE-400F-9ED2-769445D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242E6-26B7-4EE3-A823-ECF61183B3B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19AB1E3-3BDB-4CF0-BDE3-1CB5E873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955E5AD-2D3B-4ECE-B2A2-95C338BA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312AE-ED26-4572-A46C-367A70B8F3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498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1A032017-C531-45DF-AEFE-B7B9DDBF02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69844CD8-13CC-4369-B583-08ACEFFB7B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FC35F3F-86C3-4E94-AA2F-943B9AC2B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BB3484-BE5E-4F37-97D4-0FF31D01599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C1009E7-683E-4E8F-B18F-63153FBDF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5A272F8-7515-429E-B7CB-8C8517BF7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B016901-5F93-4C97-9BB7-67C62C04AB9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Hamlet%20Act3.%20Scene1%20Soliloquy.avi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85F5BC20-B39D-4ED7-B241-ECD03D5D9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2781300"/>
            <a:ext cx="7772400" cy="1470025"/>
          </a:xfrm>
        </p:spPr>
        <p:txBody>
          <a:bodyPr/>
          <a:lstStyle/>
          <a:p>
            <a:pPr eaLnBrk="1" hangingPunct="1"/>
            <a:r>
              <a:rPr lang="sl-SI" altLang="sl-SI" sz="8000" dirty="0">
                <a:solidFill>
                  <a:srgbClr val="FF0000"/>
                </a:solidFill>
                <a:latin typeface="Gill Sans Ultra Bold" panose="020B0A02020104020203" pitchFamily="34" charset="-18"/>
              </a:rPr>
              <a:t>HAMLET</a:t>
            </a:r>
          </a:p>
        </p:txBody>
      </p:sp>
      <p:sp>
        <p:nvSpPr>
          <p:cNvPr id="2051" name="Podnaslov 2">
            <a:extLst>
              <a:ext uri="{FF2B5EF4-FFF2-40B4-BE49-F238E27FC236}">
                <a16:creationId xmlns:a16="http://schemas.microsoft.com/office/drawing/2014/main" id="{61777DE1-43CC-43FC-9C7E-29604185D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50" y="2060575"/>
            <a:ext cx="6400800" cy="1008063"/>
          </a:xfrm>
        </p:spPr>
        <p:txBody>
          <a:bodyPr/>
          <a:lstStyle/>
          <a:p>
            <a:pPr eaLnBrk="1" hangingPunct="1"/>
            <a:r>
              <a:rPr lang="sl-SI" altLang="sl-SI" b="1" i="1" dirty="0">
                <a:solidFill>
                  <a:srgbClr val="FF0000"/>
                </a:solidFill>
              </a:rPr>
              <a:t>William Shakespeare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7"/>
            </a:gs>
            <a:gs pos="50000">
              <a:srgbClr val="C6E7A4"/>
            </a:gs>
            <a:gs pos="100000">
              <a:srgbClr val="6FAD2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C5A008-40C7-4492-8A73-0EA81DC1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spc="300" dirty="0">
                <a:solidFill>
                  <a:srgbClr val="C00000"/>
                </a:solidFill>
                <a:latin typeface="Gabriola" pitchFamily="82" charset="0"/>
              </a:rPr>
              <a:t>William Shakespeare</a:t>
            </a:r>
          </a:p>
        </p:txBody>
      </p:sp>
      <p:pic>
        <p:nvPicPr>
          <p:cNvPr id="4" name="Ograda vsebine 3">
            <a:extLst>
              <a:ext uri="{FF2B5EF4-FFF2-40B4-BE49-F238E27FC236}">
                <a16:creationId xmlns:a16="http://schemas.microsoft.com/office/drawing/2014/main" id="{6B147EBA-AB88-4559-B6B0-EE8A96FA3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64288" y="404664"/>
            <a:ext cx="1914018" cy="2225047"/>
          </a:xfrm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024D5F0-2C51-435F-8055-E57A4FA08C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504" y="332656"/>
            <a:ext cx="199822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0EF0393-CD8E-4826-B27F-75672979D13F}"/>
              </a:ext>
            </a:extLst>
          </p:cNvPr>
          <p:cNvSpPr txBox="1"/>
          <p:nvPr/>
        </p:nvSpPr>
        <p:spPr>
          <a:xfrm>
            <a:off x="1876425" y="1290638"/>
            <a:ext cx="54737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i="1" dirty="0">
                <a:latin typeface="Century Gothic" pitchFamily="34" charset="0"/>
                <a:cs typeface="+mn-cs"/>
              </a:rPr>
              <a:t>ŽIVLJENJE: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l-SI" b="1" dirty="0">
                <a:latin typeface="Century Gothic" pitchFamily="34" charset="0"/>
                <a:cs typeface="+mn-cs"/>
              </a:rPr>
              <a:t> 1564 – 1616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l-SI" b="1" dirty="0">
                <a:latin typeface="Century Gothic" pitchFamily="34" charset="0"/>
                <a:cs typeface="+mn-cs"/>
              </a:rPr>
              <a:t>Največji angleški dramatik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l-SI" b="1" dirty="0">
                <a:latin typeface="Century Gothic" pitchFamily="34" charset="0"/>
                <a:cs typeface="+mn-cs"/>
              </a:rPr>
              <a:t>Šolanje v klasični gimnaziji, nato pa univerzi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l-SI" b="1" dirty="0">
                <a:latin typeface="Century Gothic" pitchFamily="34" charset="0"/>
                <a:cs typeface="+mn-cs"/>
              </a:rPr>
              <a:t>Imel je 3 otroke, umrl mu je 11 let star sin </a:t>
            </a:r>
            <a:r>
              <a:rPr lang="sl-SI" b="1" dirty="0" err="1">
                <a:latin typeface="Century Gothic" pitchFamily="34" charset="0"/>
                <a:cs typeface="+mn-cs"/>
              </a:rPr>
              <a:t>Hamnet</a:t>
            </a:r>
            <a:r>
              <a:rPr lang="sl-SI" b="1" dirty="0">
                <a:latin typeface="Century Gothic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Century Gothic" pitchFamily="34" charset="0"/>
              <a:cs typeface="+mn-cs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FE15EE6-AFD3-46E3-99CC-2F3E706EF7CD}"/>
              </a:ext>
            </a:extLst>
          </p:cNvPr>
          <p:cNvSpPr txBox="1"/>
          <p:nvPr/>
        </p:nvSpPr>
        <p:spPr>
          <a:xfrm>
            <a:off x="93663" y="3213100"/>
            <a:ext cx="565467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i="1" dirty="0">
                <a:latin typeface="Century Gothic" pitchFamily="34" charset="0"/>
                <a:cs typeface="+mn-cs"/>
              </a:rPr>
              <a:t>DELO: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l-SI" b="1" dirty="0">
                <a:latin typeface="Century Gothic" pitchFamily="34" charset="0"/>
                <a:cs typeface="+mn-cs"/>
              </a:rPr>
              <a:t>Deloval je v Londonu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l-SI" b="1" dirty="0">
                <a:latin typeface="Century Gothic" pitchFamily="34" charset="0"/>
                <a:cs typeface="+mn-cs"/>
              </a:rPr>
              <a:t>Postal je solastnik gledališča GLOBUS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l-SI" b="1" dirty="0">
                <a:latin typeface="Century Gothic" pitchFamily="34" charset="0"/>
                <a:cs typeface="+mn-cs"/>
              </a:rPr>
              <a:t>Usode dramskih junakov se navezujejo na njegovo življenje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l-SI" b="1" dirty="0">
                <a:latin typeface="Century Gothic" pitchFamily="34" charset="0"/>
                <a:cs typeface="+mn-cs"/>
              </a:rPr>
              <a:t>Njegovo delovanje delimo na tri obdobja.</a:t>
            </a:r>
          </a:p>
        </p:txBody>
      </p:sp>
      <p:grpSp>
        <p:nvGrpSpPr>
          <p:cNvPr id="3" name="Skupina 12">
            <a:extLst>
              <a:ext uri="{FF2B5EF4-FFF2-40B4-BE49-F238E27FC236}">
                <a16:creationId xmlns:a16="http://schemas.microsoft.com/office/drawing/2014/main" id="{D8674391-38ED-4184-99FE-DCA8197287E9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974975"/>
            <a:ext cx="8091487" cy="3817938"/>
            <a:chOff x="467543" y="2974677"/>
            <a:chExt cx="8091715" cy="3817830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F1C6C3CB-63C8-4D7C-8B52-BC0222B49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5747934" y="2974677"/>
              <a:ext cx="2811324" cy="18656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821DAC7F-18CD-4C89-80ED-31775C072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467543" y="4967302"/>
              <a:ext cx="2729171" cy="18252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Skupina 11">
            <a:extLst>
              <a:ext uri="{FF2B5EF4-FFF2-40B4-BE49-F238E27FC236}">
                <a16:creationId xmlns:a16="http://schemas.microsoft.com/office/drawing/2014/main" id="{55F42860-652E-411F-8C96-10A1A9AB17F0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938713"/>
            <a:ext cx="4795838" cy="1824037"/>
            <a:chOff x="3581791" y="4938309"/>
            <a:chExt cx="4795941" cy="1823963"/>
          </a:xfrm>
        </p:grpSpPr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9B99D6AF-4FF3-4701-BA39-30CF8FA57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5929460" y="4938309"/>
              <a:ext cx="2448272" cy="1823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82" name="Slika 10">
              <a:extLst>
                <a:ext uri="{FF2B5EF4-FFF2-40B4-BE49-F238E27FC236}">
                  <a16:creationId xmlns:a16="http://schemas.microsoft.com/office/drawing/2014/main" id="{3D6AE12D-F64B-47ED-BCD8-7C6B0940F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791" y="5144959"/>
              <a:ext cx="2114948" cy="146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7"/>
            </a:gs>
            <a:gs pos="50000">
              <a:srgbClr val="C6E7A4"/>
            </a:gs>
            <a:gs pos="100000">
              <a:srgbClr val="6FAD2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EDC11353-1F51-4AE2-87DE-B930563E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00B050"/>
                </a:solidFill>
                <a:latin typeface="Constantia" panose="02030602050306030303" pitchFamily="18" charset="0"/>
              </a:rPr>
              <a:t>Obdobja Shakespeara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A08618B9-C9B9-451B-922C-EC402B692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975"/>
            <a:ext cx="8939213" cy="216058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sl-SI" altLang="sl-SI" sz="2800" i="1">
                <a:solidFill>
                  <a:srgbClr val="C00000"/>
                </a:solidFill>
              </a:rPr>
              <a:t>Zgodnje obdobje: </a:t>
            </a:r>
            <a:r>
              <a:rPr lang="sl-SI" altLang="sl-SI" sz="2000"/>
              <a:t>1590 - 1601. Tit Andronik, Romeo in Julia, Julij Cezar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sl-SI" altLang="sl-SI" sz="2800" i="1">
                <a:solidFill>
                  <a:srgbClr val="C00000"/>
                </a:solidFill>
              </a:rPr>
              <a:t>Osrednje obdobje: </a:t>
            </a:r>
            <a:r>
              <a:rPr lang="sl-SI" altLang="sl-SI" sz="2000"/>
              <a:t>1601 – 1608. </a:t>
            </a:r>
            <a:r>
              <a:rPr lang="sl-SI" altLang="sl-SI" sz="2000" u="sng">
                <a:solidFill>
                  <a:srgbClr val="C00000"/>
                </a:solidFill>
              </a:rPr>
              <a:t>Hamlet,</a:t>
            </a:r>
            <a:r>
              <a:rPr lang="sl-SI" altLang="sl-SI" sz="2000"/>
              <a:t> Kralj Lear, Macbeth in Othello, Kakor vam drago, Troilus in Kresida.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sl-SI" altLang="sl-SI" sz="2800" i="1">
                <a:solidFill>
                  <a:srgbClr val="C00000"/>
                </a:solidFill>
              </a:rPr>
              <a:t>Pozno</a:t>
            </a:r>
            <a:r>
              <a:rPr lang="sl-SI" altLang="sl-SI" sz="2800" i="1"/>
              <a:t> </a:t>
            </a:r>
            <a:r>
              <a:rPr lang="sl-SI" altLang="sl-SI" sz="2800" i="1">
                <a:solidFill>
                  <a:srgbClr val="C00000"/>
                </a:solidFill>
              </a:rPr>
              <a:t>obdobje:</a:t>
            </a:r>
            <a:r>
              <a:rPr lang="sl-SI" altLang="sl-SI" sz="2800" i="1"/>
              <a:t> </a:t>
            </a:r>
            <a:r>
              <a:rPr lang="sl-SI" altLang="sl-SI" sz="2000"/>
              <a:t>od 1608 naprej. Zimska pravljica,Vihar.</a:t>
            </a:r>
          </a:p>
        </p:txBody>
      </p:sp>
      <p:pic>
        <p:nvPicPr>
          <p:cNvPr id="1026" name="Picture 2" descr="E:\malo tak\ina stuff\Šola\SLO\M275.jpg">
            <a:extLst>
              <a:ext uri="{FF2B5EF4-FFF2-40B4-BE49-F238E27FC236}">
                <a16:creationId xmlns:a16="http://schemas.microsoft.com/office/drawing/2014/main" id="{B318CC45-3790-4932-9171-038B40B9B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588224" y="3469157"/>
            <a:ext cx="2160240" cy="3181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grpSp>
        <p:nvGrpSpPr>
          <p:cNvPr id="2" name="Skupina 3">
            <a:extLst>
              <a:ext uri="{FF2B5EF4-FFF2-40B4-BE49-F238E27FC236}">
                <a16:creationId xmlns:a16="http://schemas.microsoft.com/office/drawing/2014/main" id="{95566686-F667-4451-9611-C6D3F81946B3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3500438"/>
            <a:ext cx="4024312" cy="3038475"/>
            <a:chOff x="2779613" y="4209504"/>
            <a:chExt cx="3530129" cy="2551289"/>
          </a:xfrm>
        </p:grpSpPr>
        <p:pic>
          <p:nvPicPr>
            <p:cNvPr id="1027" name="Picture 3" descr="E:\malo tak\ina stuff\Šola\SLO\images.jpg">
              <a:extLst>
                <a:ext uri="{FF2B5EF4-FFF2-40B4-BE49-F238E27FC236}">
                  <a16:creationId xmlns:a16="http://schemas.microsoft.com/office/drawing/2014/main" id="{6C0C6A57-2BC2-447B-A160-CF59E8342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4499992" y="4209504"/>
              <a:ext cx="1809750" cy="253365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/>
          </p:spPr>
        </p:pic>
        <p:pic>
          <p:nvPicPr>
            <p:cNvPr id="1028" name="Picture 4" descr="E:\malo tak\ina stuff\Šola\SLO\romeo_and_juliet-book.jpg">
              <a:extLst>
                <a:ext uri="{FF2B5EF4-FFF2-40B4-BE49-F238E27FC236}">
                  <a16:creationId xmlns:a16="http://schemas.microsoft.com/office/drawing/2014/main" id="{31A96CB5-A2D1-4951-9AAE-257D47A1F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2779613" y="4227143"/>
              <a:ext cx="1720380" cy="253365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/>
          </p:spPr>
        </p:pic>
      </p:grpSp>
      <p:pic>
        <p:nvPicPr>
          <p:cNvPr id="1029" name="Picture 5" descr="E:\malo tak\ina stuff\Šola\SLO\h4664.jpg">
            <a:extLst>
              <a:ext uri="{FF2B5EF4-FFF2-40B4-BE49-F238E27FC236}">
                <a16:creationId xmlns:a16="http://schemas.microsoft.com/office/drawing/2014/main" id="{FEEA9DAD-D015-46CC-95F0-95A061A17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30326" y="3706643"/>
            <a:ext cx="2323550" cy="2992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4EFFF"/>
            </a:gs>
            <a:gs pos="50000">
              <a:srgbClr val="E1F7FF"/>
            </a:gs>
            <a:gs pos="100000">
              <a:srgbClr val="669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E16ACA89-A967-4771-8429-00F6CED2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33101">
            <a:off x="1090613" y="295275"/>
            <a:ext cx="4756150" cy="1143000"/>
          </a:xfrm>
        </p:spPr>
        <p:txBody>
          <a:bodyPr/>
          <a:lstStyle/>
          <a:p>
            <a:pPr eaLnBrk="1" hangingPunct="1"/>
            <a:r>
              <a:rPr lang="sl-SI" altLang="sl-SI" sz="5400" b="1">
                <a:solidFill>
                  <a:srgbClr val="00B0F0"/>
                </a:solidFill>
                <a:latin typeface="Bradley Hand ITC" panose="03070402050302030203" pitchFamily="66" charset="0"/>
              </a:rPr>
              <a:t>HAMLET</a:t>
            </a:r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83B52894-1FDA-42D9-932E-43BB01C0ABE7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185670">
            <a:off x="577850" y="1346200"/>
            <a:ext cx="7499350" cy="34861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sl-SI" altLang="sl-SI">
                <a:solidFill>
                  <a:srgbClr val="0070C0"/>
                </a:solidFill>
              </a:rPr>
              <a:t>Tragedija nastane v osrednjem obdobju Shakespearovega delovanja.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sl-SI" altLang="sl-SI" i="1"/>
              <a:t>ČAS:  </a:t>
            </a:r>
            <a:r>
              <a:rPr lang="sl-SI" altLang="sl-SI">
                <a:solidFill>
                  <a:srgbClr val="0070C0"/>
                </a:solidFill>
              </a:rPr>
              <a:t>Nekaj mesecev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sl-SI" altLang="sl-SI" i="1"/>
              <a:t> KRAJ: </a:t>
            </a:r>
            <a:r>
              <a:rPr lang="sl-SI" altLang="sl-SI">
                <a:solidFill>
                  <a:srgbClr val="0070C0"/>
                </a:solidFill>
              </a:rPr>
              <a:t>Danski dvor - ELSINOR</a:t>
            </a:r>
          </a:p>
        </p:txBody>
      </p:sp>
      <p:grpSp>
        <p:nvGrpSpPr>
          <p:cNvPr id="2" name="Skupina 3">
            <a:extLst>
              <a:ext uri="{FF2B5EF4-FFF2-40B4-BE49-F238E27FC236}">
                <a16:creationId xmlns:a16="http://schemas.microsoft.com/office/drawing/2014/main" id="{171020C4-569D-4541-A550-89993C76D9F1}"/>
              </a:ext>
            </a:extLst>
          </p:cNvPr>
          <p:cNvGrpSpPr>
            <a:grpSpLocks/>
          </p:cNvGrpSpPr>
          <p:nvPr/>
        </p:nvGrpSpPr>
        <p:grpSpPr bwMode="auto">
          <a:xfrm>
            <a:off x="187325" y="2789238"/>
            <a:ext cx="8604250" cy="3678237"/>
            <a:chOff x="168615" y="2782097"/>
            <a:chExt cx="8604081" cy="3679188"/>
          </a:xfrm>
        </p:grpSpPr>
        <p:pic>
          <p:nvPicPr>
            <p:cNvPr id="1026" name="Picture 2" descr="E:\malo tak\ina stuff\Šola\SLO\castel-hamlet.jpg">
              <a:extLst>
                <a:ext uri="{FF2B5EF4-FFF2-40B4-BE49-F238E27FC236}">
                  <a16:creationId xmlns:a16="http://schemas.microsoft.com/office/drawing/2014/main" id="{9D9F8F87-91DE-4099-B819-AEE51FB9C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 rot="21148548">
              <a:off x="5027800" y="3600718"/>
              <a:ext cx="3744896" cy="280867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pic>
          <p:nvPicPr>
            <p:cNvPr id="5126" name="Picture 3" descr="E:\malo tak\ina stuff\Šola\SLO\denmark-flag.jpg">
              <a:extLst>
                <a:ext uri="{FF2B5EF4-FFF2-40B4-BE49-F238E27FC236}">
                  <a16:creationId xmlns:a16="http://schemas.microsoft.com/office/drawing/2014/main" id="{76FF0EB5-237B-4A96-9061-2DD1BA906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37185">
              <a:off x="263639" y="2782097"/>
              <a:ext cx="1746805" cy="143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4" descr="E:\malo tak\ina stuff\Šola\SLO\tragedy5524.gif">
              <a:extLst>
                <a:ext uri="{FF2B5EF4-FFF2-40B4-BE49-F238E27FC236}">
                  <a16:creationId xmlns:a16="http://schemas.microsoft.com/office/drawing/2014/main" id="{C0336FD9-FA7D-4E80-9F31-585E791496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7662">
              <a:off x="3027075" y="4181150"/>
              <a:ext cx="1931038" cy="213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E:\malo tak\ina stuff\Šola\SLO\Kronborg_by_Air.jpg">
              <a:extLst>
                <a:ext uri="{FF2B5EF4-FFF2-40B4-BE49-F238E27FC236}">
                  <a16:creationId xmlns:a16="http://schemas.microsoft.com/office/drawing/2014/main" id="{C4A752DB-3109-40B9-9126-205565A009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 rot="21150485">
              <a:off x="168615" y="4649763"/>
              <a:ext cx="2898037" cy="18115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FE7F6"/>
            </a:gs>
            <a:gs pos="24568">
              <a:srgbClr val="91CEFC"/>
            </a:gs>
            <a:gs pos="52000">
              <a:srgbClr val="6AC1FF"/>
            </a:gs>
            <a:gs pos="100000">
              <a:srgbClr val="4F7ACB"/>
            </a:gs>
            <a:gs pos="100000">
              <a:srgbClr val="D7E5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2553C67C-17D4-4494-AEBB-A58630AEC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115888"/>
            <a:ext cx="7704138" cy="1225550"/>
          </a:xfrm>
        </p:spPr>
        <p:txBody>
          <a:bodyPr/>
          <a:lstStyle/>
          <a:p>
            <a:pPr eaLnBrk="1" hangingPunct="1"/>
            <a:r>
              <a:rPr lang="sl-SI" altLang="sl-SI" i="1">
                <a:solidFill>
                  <a:srgbClr val="7030A0"/>
                </a:solidFill>
                <a:latin typeface="Copperplate Gothic Light" panose="020E0507020206020404" pitchFamily="34" charset="0"/>
              </a:rPr>
              <a:t>Oznaka osebe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5A25AD2-1F93-40F1-B48F-20F8BB536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1268413"/>
            <a:ext cx="8748713" cy="3384550"/>
          </a:xfrm>
        </p:spPr>
        <p:txBody>
          <a:bodyPr rtlCol="0">
            <a:normAutofit fontScale="700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4400" i="1" dirty="0">
                <a:solidFill>
                  <a:srgbClr val="7030A0"/>
                </a:solidFill>
              </a:rPr>
              <a:t>Hamlet:</a:t>
            </a:r>
            <a:r>
              <a:rPr lang="sl-SI" sz="4400" i="1" dirty="0"/>
              <a:t> </a:t>
            </a:r>
            <a:r>
              <a:rPr lang="sl-SI" dirty="0">
                <a:solidFill>
                  <a:schemeClr val="tx1"/>
                </a:solidFill>
                <a:latin typeface="Bodoni MT" pitchFamily="18" charset="0"/>
              </a:rPr>
              <a:t>Maščevalen, občutljiv, pogumen, iznajdljiv, zelo zmeden, depresiven, razočaran…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sl-SI" dirty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4400" i="1" dirty="0">
                <a:solidFill>
                  <a:srgbClr val="7030A0"/>
                </a:solidFill>
              </a:rPr>
              <a:t>Ofelija:</a:t>
            </a:r>
            <a:r>
              <a:rPr lang="sl-SI" sz="4400" i="1" dirty="0"/>
              <a:t> </a:t>
            </a:r>
            <a:r>
              <a:rPr lang="sl-SI" dirty="0">
                <a:solidFill>
                  <a:schemeClr val="tx1"/>
                </a:solidFill>
                <a:latin typeface="Bodoni MT" pitchFamily="18" charset="0"/>
              </a:rPr>
              <a:t>Zvesta in ubogljiva hči, krhka, žalostna.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4400" i="1" dirty="0">
                <a:solidFill>
                  <a:srgbClr val="7030A0"/>
                </a:solidFill>
              </a:rPr>
              <a:t>Klavdij: </a:t>
            </a:r>
            <a:r>
              <a:rPr lang="sl-SI" dirty="0">
                <a:solidFill>
                  <a:schemeClr val="tx1"/>
                </a:solidFill>
                <a:latin typeface="Bodoni MT" pitchFamily="18" charset="0"/>
              </a:rPr>
              <a:t>Egoističen, važen, ukazovalen, hudoben, prepričljiv,…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4400" i="1" dirty="0">
                <a:solidFill>
                  <a:srgbClr val="7030A0"/>
                </a:solidFill>
              </a:rPr>
              <a:t>Polonij</a:t>
            </a:r>
            <a:r>
              <a:rPr lang="sl-SI" sz="4400" i="1" dirty="0">
                <a:solidFill>
                  <a:srgbClr val="7030A0"/>
                </a:solidFill>
                <a:latin typeface="Bodoni MT" pitchFamily="18" charset="0"/>
              </a:rPr>
              <a:t>:</a:t>
            </a:r>
            <a:r>
              <a:rPr lang="sl-SI" sz="4400" dirty="0">
                <a:solidFill>
                  <a:srgbClr val="7030A0"/>
                </a:solidFill>
                <a:latin typeface="Bodoni MT" pitchFamily="18" charset="0"/>
              </a:rPr>
              <a:t>  </a:t>
            </a:r>
            <a:r>
              <a:rPr lang="sl-SI" dirty="0">
                <a:solidFill>
                  <a:schemeClr val="tx1"/>
                </a:solidFill>
                <a:latin typeface="Bodoni MT" pitchFamily="18" charset="0"/>
              </a:rPr>
              <a:t>Nezaupljiv, nerazumevajoč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dirty="0">
                <a:solidFill>
                  <a:schemeClr val="tx1"/>
                </a:solidFill>
                <a:latin typeface="Bodoni MT" pitchFamily="18" charset="0"/>
              </a:rPr>
              <a:t>ustrežljiv kralju, potuhnjen.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3800" i="1" dirty="0" err="1">
                <a:solidFill>
                  <a:srgbClr val="7030A0"/>
                </a:solidFill>
              </a:rPr>
              <a:t>Laert</a:t>
            </a:r>
            <a:r>
              <a:rPr lang="sl-SI" sz="3800" dirty="0">
                <a:solidFill>
                  <a:srgbClr val="7030A0"/>
                </a:solidFill>
              </a:rPr>
              <a:t>:</a:t>
            </a:r>
            <a:r>
              <a:rPr lang="sl-SI" sz="3800" dirty="0"/>
              <a:t> </a:t>
            </a:r>
            <a:r>
              <a:rPr lang="sl-SI" dirty="0">
                <a:solidFill>
                  <a:schemeClr val="tx1"/>
                </a:solidFill>
                <a:latin typeface="Bodoni MT" pitchFamily="18" charset="0"/>
              </a:rPr>
              <a:t>Maščevalen, jezen.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3800" i="1" dirty="0" err="1">
                <a:solidFill>
                  <a:srgbClr val="7030A0"/>
                </a:solidFill>
              </a:rPr>
              <a:t>Gertruda</a:t>
            </a:r>
            <a:r>
              <a:rPr lang="sl-SI" sz="3800" dirty="0">
                <a:solidFill>
                  <a:srgbClr val="7030A0"/>
                </a:solidFill>
              </a:rPr>
              <a:t>, </a:t>
            </a:r>
            <a:r>
              <a:rPr lang="sl-SI" sz="3800" i="1" dirty="0">
                <a:solidFill>
                  <a:srgbClr val="7030A0"/>
                </a:solidFill>
              </a:rPr>
              <a:t>mati</a:t>
            </a:r>
            <a:r>
              <a:rPr lang="sl-SI" sz="3800" dirty="0">
                <a:solidFill>
                  <a:srgbClr val="7030A0"/>
                </a:solidFill>
              </a:rPr>
              <a:t> : </a:t>
            </a:r>
            <a:r>
              <a:rPr lang="sl-SI" dirty="0">
                <a:solidFill>
                  <a:schemeClr val="tx1"/>
                </a:solidFill>
                <a:latin typeface="Bodoni MT" pitchFamily="18" charset="0"/>
              </a:rPr>
              <a:t>Krhka, zaskrbljena, podrejena kralju, neprepričana.</a:t>
            </a:r>
          </a:p>
        </p:txBody>
      </p:sp>
      <p:pic>
        <p:nvPicPr>
          <p:cNvPr id="6148" name="Picture 2" descr="E:\malo tak\ina stuff\Šola\SLO\rossetti_-_the_first_madness_of_ophelia_1864.jpg">
            <a:extLst>
              <a:ext uri="{FF2B5EF4-FFF2-40B4-BE49-F238E27FC236}">
                <a16:creationId xmlns:a16="http://schemas.microsoft.com/office/drawing/2014/main" id="{88D3360A-52C2-42D1-8A90-1303901FD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1655762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E:\malo tak\ina stuff\Šola\SLO\monolog z lobanjo.jpg">
            <a:extLst>
              <a:ext uri="{FF2B5EF4-FFF2-40B4-BE49-F238E27FC236}">
                <a16:creationId xmlns:a16="http://schemas.microsoft.com/office/drawing/2014/main" id="{8307CF86-6BA8-43D5-BAA7-B3E0C2712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629150"/>
            <a:ext cx="2189162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E:\malo tak\ina stuff\Šola\SLO\200px-Millais_-_Ophelia.jpg">
            <a:extLst>
              <a:ext uri="{FF2B5EF4-FFF2-40B4-BE49-F238E27FC236}">
                <a16:creationId xmlns:a16="http://schemas.microsoft.com/office/drawing/2014/main" id="{97603E53-5176-41CF-B276-45EE5389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606925"/>
            <a:ext cx="29225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E85A51-2D44-451B-9395-1406623F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29" y="-4589"/>
            <a:ext cx="7886557" cy="504057"/>
          </a:xfrm>
          <a:ln>
            <a:miter lim="800000"/>
            <a:headEnd/>
            <a:tailEnd/>
          </a:ln>
          <a:scene3d>
            <a:camera prst="perspectiveAbove"/>
            <a:lightRig rig="threePt" dir="t"/>
          </a:scene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i="1" dirty="0">
                <a:solidFill>
                  <a:srgbClr val="FF66FF"/>
                </a:solidFill>
                <a:latin typeface="Aharoni" pitchFamily="2" charset="-79"/>
                <a:cs typeface="Aharoni" pitchFamily="2" charset="-79"/>
              </a:rPr>
              <a:t>Dramski trikotnik</a:t>
            </a:r>
          </a:p>
        </p:txBody>
      </p:sp>
      <p:grpSp>
        <p:nvGrpSpPr>
          <p:cNvPr id="3" name="Skupina 9">
            <a:extLst>
              <a:ext uri="{FF2B5EF4-FFF2-40B4-BE49-F238E27FC236}">
                <a16:creationId xmlns:a16="http://schemas.microsoft.com/office/drawing/2014/main" id="{A538E701-21A4-43DD-9B33-AF85B522F119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1268413"/>
            <a:ext cx="5308600" cy="4883150"/>
            <a:chOff x="1721349" y="1222654"/>
            <a:chExt cx="5634183" cy="5147700"/>
          </a:xfrm>
        </p:grpSpPr>
        <p:sp>
          <p:nvSpPr>
            <p:cNvPr id="4" name="Enakokraki trikotnik 3">
              <a:extLst>
                <a:ext uri="{FF2B5EF4-FFF2-40B4-BE49-F238E27FC236}">
                  <a16:creationId xmlns:a16="http://schemas.microsoft.com/office/drawing/2014/main" id="{BF48441C-F5CB-4947-B57A-FDEDA53FDE52}"/>
                </a:ext>
              </a:extLst>
            </p:cNvPr>
            <p:cNvSpPr/>
            <p:nvPr/>
          </p:nvSpPr>
          <p:spPr>
            <a:xfrm>
              <a:off x="1979712" y="1476772"/>
              <a:ext cx="5112568" cy="4636318"/>
            </a:xfrm>
            <a:prstGeom prst="triangle">
              <a:avLst/>
            </a:prstGeom>
            <a:solidFill>
              <a:srgbClr val="FF99CC"/>
            </a:solidFill>
            <a:ln>
              <a:solidFill>
                <a:srgbClr val="FF66FF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dirty="0"/>
            </a:p>
          </p:txBody>
        </p:sp>
        <p:sp>
          <p:nvSpPr>
            <p:cNvPr id="7183" name="PoljeZBesedilom 4">
              <a:extLst>
                <a:ext uri="{FF2B5EF4-FFF2-40B4-BE49-F238E27FC236}">
                  <a16:creationId xmlns:a16="http://schemas.microsoft.com/office/drawing/2014/main" id="{C164E08D-7F52-41FA-AB20-507DAE17A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413" y="5707646"/>
              <a:ext cx="1656221" cy="38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l-SI" altLang="sl-SI"/>
                <a:t>Zasnova</a:t>
              </a:r>
            </a:p>
          </p:txBody>
        </p:sp>
        <p:sp>
          <p:nvSpPr>
            <p:cNvPr id="7184" name="PoljeZBesedilom 5">
              <a:extLst>
                <a:ext uri="{FF2B5EF4-FFF2-40B4-BE49-F238E27FC236}">
                  <a16:creationId xmlns:a16="http://schemas.microsoft.com/office/drawing/2014/main" id="{AE76CACD-1818-4883-A0E1-FC218023D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4029" y="3803198"/>
              <a:ext cx="935099" cy="38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l-SI" altLang="sl-SI"/>
                <a:t>Zaplet</a:t>
              </a:r>
            </a:p>
          </p:txBody>
        </p:sp>
        <p:sp>
          <p:nvSpPr>
            <p:cNvPr id="7185" name="PoljeZBesedilom 6">
              <a:extLst>
                <a:ext uri="{FF2B5EF4-FFF2-40B4-BE49-F238E27FC236}">
                  <a16:creationId xmlns:a16="http://schemas.microsoft.com/office/drawing/2014/main" id="{A1032161-9BF2-4725-83C6-B158559AF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026" y="1835157"/>
              <a:ext cx="648673" cy="38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l-SI" altLang="sl-SI"/>
                <a:t>Vrh</a:t>
              </a:r>
            </a:p>
          </p:txBody>
        </p:sp>
        <p:sp>
          <p:nvSpPr>
            <p:cNvPr id="7186" name="PoljeZBesedilom 7">
              <a:extLst>
                <a:ext uri="{FF2B5EF4-FFF2-40B4-BE49-F238E27FC236}">
                  <a16:creationId xmlns:a16="http://schemas.microsoft.com/office/drawing/2014/main" id="{9040A19F-E960-48A9-815B-42E0F92CD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463" y="3814913"/>
              <a:ext cx="1012603" cy="38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l-SI" altLang="sl-SI"/>
                <a:t>Razplet</a:t>
              </a:r>
            </a:p>
          </p:txBody>
        </p:sp>
        <p:sp>
          <p:nvSpPr>
            <p:cNvPr id="7187" name="PoljeZBesedilom 8">
              <a:extLst>
                <a:ext uri="{FF2B5EF4-FFF2-40B4-BE49-F238E27FC236}">
                  <a16:creationId xmlns:a16="http://schemas.microsoft.com/office/drawing/2014/main" id="{5787F4B4-50D5-4137-84B5-D65AC14A5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5129" y="5762840"/>
              <a:ext cx="1440403" cy="38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l-SI" altLang="sl-SI"/>
                <a:t>Razsnova</a:t>
              </a:r>
            </a:p>
          </p:txBody>
        </p:sp>
      </p:grp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1958858-494C-4E4D-995F-24C183AA6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0663"/>
            <a:ext cx="202723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1200">
                <a:latin typeface="Century Gothic" panose="020B0502020202020204" pitchFamily="34" charset="0"/>
              </a:rPr>
              <a:t>Prikaže se duh Hamletovega očeta. Hamlet utrdi sum v morilca in se odloči maščevati.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F6B638B-2427-4F30-8FF2-7ACB22C47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2960688"/>
            <a:ext cx="253682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1200" i="1">
                <a:latin typeface="Century Gothic" panose="020B0502020202020204" pitchFamily="34" charset="0"/>
              </a:rPr>
              <a:t>Hamletovo blaznost raziskujeta njegova bivša sošolca Rozenkranc in Gildenstern pod vodstvom Polonija. Hamlet da uprizoriti igro, na las podobno očetovi smrti in se odloči opazovati kralja.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2E9A0802-2968-4CD9-B43B-3BE924D18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554038"/>
            <a:ext cx="2679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1200" i="1">
                <a:latin typeface="Century Gothic" panose="020B0502020202020204" pitchFamily="34" charset="0"/>
              </a:rPr>
              <a:t>Kraljevo vedenje potrdi Hamletove sume. Hamlet zabode Polonija, saj je razkril da mu je prisluškoval.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5AADE182-2FF8-458A-A59D-AE9568B7F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071813"/>
            <a:ext cx="29416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1200" i="1">
                <a:latin typeface="Century Gothic" panose="020B0502020202020204" pitchFamily="34" charset="0"/>
              </a:rPr>
              <a:t>Prestrašen kralj pošlje Hamleta v Anglijo in mu nastavi past. Hamlet se reši in vrne na Dansko, kjer ga čaka dvoboj z Laertom. Laert in kralj sta Hamletu nastavila past, saj je konjica Laertovega meča zastrupljena.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DC1FDBEA-3DCC-4772-897C-8DF8A98FD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963" y="4808538"/>
            <a:ext cx="19446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1200" i="1">
                <a:latin typeface="Century Gothic" panose="020B0502020202020204" pitchFamily="34" charset="0"/>
              </a:rPr>
              <a:t>Hamlet in Laert sta zastrupljena zaradi konjice meča. Pred smrtjo Laert izda kralja in Hamlet ga pokonča. Mati popije zastrupljeno vino in umre skupaj z ostalimi.</a:t>
            </a:r>
          </a:p>
        </p:txBody>
      </p:sp>
      <p:pic>
        <p:nvPicPr>
          <p:cNvPr id="2050" name="Picture 2" descr="E:\malo tak\ina stuff\Šola\SLO\Poison sword w.jpg">
            <a:extLst>
              <a:ext uri="{FF2B5EF4-FFF2-40B4-BE49-F238E27FC236}">
                <a16:creationId xmlns:a16="http://schemas.microsoft.com/office/drawing/2014/main" id="{E97772B8-83DE-4C2B-9739-ACB1C7BD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5138"/>
            <a:ext cx="285432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:\malo tak\ina stuff\Šola\SLO\Ham_2_Greg_Wood_Hamlet_Mark_LaMura_Claudius_Penn_SF_1995b.jpg">
            <a:extLst>
              <a:ext uri="{FF2B5EF4-FFF2-40B4-BE49-F238E27FC236}">
                <a16:creationId xmlns:a16="http://schemas.microsoft.com/office/drawing/2014/main" id="{AB378772-4BD8-4694-A541-9223669FA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46563"/>
            <a:ext cx="10715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E:\malo tak\ina stuff\Šola\SLO\Henry_Fuseli_rendering_of_Hamlet_and_his_father%27s_Ghost.JPG">
            <a:extLst>
              <a:ext uri="{FF2B5EF4-FFF2-40B4-BE49-F238E27FC236}">
                <a16:creationId xmlns:a16="http://schemas.microsoft.com/office/drawing/2014/main" id="{2FDC3C24-C2BF-4934-B165-C0BBD8AD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295275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CB93E6-90C4-429C-9879-4AA85010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163" y="260350"/>
            <a:ext cx="1512887" cy="771525"/>
          </a:xfrm>
        </p:spPr>
        <p:txBody>
          <a:bodyPr/>
          <a:lstStyle/>
          <a:p>
            <a:pPr eaLnBrk="1" hangingPunct="1"/>
            <a:r>
              <a:rPr lang="sl-SI" altLang="sl-SI" sz="4000" b="1" i="1">
                <a:solidFill>
                  <a:srgbClr val="FF000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CITAT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4CBB54A-CFC1-43D8-95A0-BBFD5CC4A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625"/>
            <a:ext cx="34925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sl-SI" sz="1200">
                <a:solidFill>
                  <a:srgbClr val="C00000"/>
                </a:solidFill>
              </a:rPr>
              <a:t>To be, or not to be, that is the question: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Whether 'tis nobler in the mind to suffer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The slings and arrows of outrageous fortune,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Or to take arms against a sea of troubles,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And by opposing end them? To die, to sleep,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No more; and by a sleep to say we end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The heart-ache, and the thousand natural shocks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That flesh is heir to: 'tis a consummation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Devoutly to be wished. To die, to sleep;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To sleep, perchance to dream – ay, there's the rub: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For in that sleep of death what dreams may come,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When we have shuffled off this mortal coil,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Must give us pause – there's the respect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That makes calamity of so long life.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For who would bear the whips and scorns of time,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The oppressor's wrong, the proud man's contumely,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The pangs of despised love, the law’s delay,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The insolence of office, and the spurns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That patient merit of the unworthy takes,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When he himself might his quietus make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With a bare bodkin? Who would fardels bear,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To grunt and sweat under a weary life,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But that the dread of something after death,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The undiscovered country from whose bourn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No traveller returns, puzzles the will,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And makes us rather bear those ills we have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Than fly to others that we know not of?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Thus conscience does make cowards of us all,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And thus the native hue of resolution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Is sicklied o'er with the pale cast of thought,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And enterprises of great pitch and moment,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With this regard their currents turn awry,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And lose the name of action. Soft you now,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The fair Ophelia! Nymph, in thy orisons</a:t>
            </a:r>
            <a:br>
              <a:rPr lang="en-US" altLang="sl-SI" sz="1200">
                <a:solidFill>
                  <a:srgbClr val="C00000"/>
                </a:solidFill>
              </a:rPr>
            </a:br>
            <a:r>
              <a:rPr lang="en-US" altLang="sl-SI" sz="1200">
                <a:solidFill>
                  <a:srgbClr val="C00000"/>
                </a:solidFill>
              </a:rPr>
              <a:t>Be all my sins remembered.</a:t>
            </a:r>
            <a:endParaRPr lang="sl-SI" altLang="sl-SI" sz="1200">
              <a:solidFill>
                <a:srgbClr val="C00000"/>
              </a:solidFill>
            </a:endParaRPr>
          </a:p>
        </p:txBody>
      </p:sp>
      <p:pic>
        <p:nvPicPr>
          <p:cNvPr id="8197" name="Hamlet Act3. Scene1 Soliloquy.avi">
            <a:hlinkClick r:id="" action="ppaction://media"/>
            <a:extLst>
              <a:ext uri="{FF2B5EF4-FFF2-40B4-BE49-F238E27FC236}">
                <a16:creationId xmlns:a16="http://schemas.microsoft.com/office/drawing/2014/main" id="{90DEDCDC-0BC8-42C6-9135-406C9742396F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84313"/>
            <a:ext cx="55451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video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C8E9"/>
            </a:gs>
            <a:gs pos="55000">
              <a:srgbClr val="FFC2FF"/>
            </a:gs>
            <a:gs pos="100000">
              <a:srgbClr val="FFB1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rce 4">
            <a:extLst>
              <a:ext uri="{FF2B5EF4-FFF2-40B4-BE49-F238E27FC236}">
                <a16:creationId xmlns:a16="http://schemas.microsoft.com/office/drawing/2014/main" id="{9802D1EB-36C0-41DB-935A-3F06401C0915}"/>
              </a:ext>
            </a:extLst>
          </p:cNvPr>
          <p:cNvSpPr/>
          <p:nvPr/>
        </p:nvSpPr>
        <p:spPr>
          <a:xfrm>
            <a:off x="1692275" y="1052513"/>
            <a:ext cx="5759450" cy="5040312"/>
          </a:xfrm>
          <a:prstGeom prst="heart">
            <a:avLst/>
          </a:prstGeom>
          <a:solidFill>
            <a:srgbClr val="00B0F0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dirty="0"/>
              <a:t>Hvala za pozornost 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On-screen Show (4:3)</PresentationFormat>
  <Paragraphs>44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SimSun-ExtB</vt:lpstr>
      <vt:lpstr>Aharoni</vt:lpstr>
      <vt:lpstr>Arial</vt:lpstr>
      <vt:lpstr>Bodoni MT</vt:lpstr>
      <vt:lpstr>Bradley Hand ITC</vt:lpstr>
      <vt:lpstr>Calibri</vt:lpstr>
      <vt:lpstr>Century Gothic</vt:lpstr>
      <vt:lpstr>Constantia</vt:lpstr>
      <vt:lpstr>Copperplate Gothic Light</vt:lpstr>
      <vt:lpstr>Gabriola</vt:lpstr>
      <vt:lpstr>Gill Sans Ultra Bold</vt:lpstr>
      <vt:lpstr>Officeova tema</vt:lpstr>
      <vt:lpstr>HAMLET</vt:lpstr>
      <vt:lpstr>William Shakespeare</vt:lpstr>
      <vt:lpstr>Obdobja Shakespeara</vt:lpstr>
      <vt:lpstr>HAMLET</vt:lpstr>
      <vt:lpstr>Oznaka osebe</vt:lpstr>
      <vt:lpstr>Dramski trikotnik</vt:lpstr>
      <vt:lpstr>CITAT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2019-06-03T09:09:08Z</dcterms:created>
  <dcterms:modified xsi:type="dcterms:W3CDTF">2019-06-03T09:09:08Z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