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7850"/>
    <a:srgbClr val="576745"/>
    <a:srgbClr val="485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102" d="100"/>
          <a:sy n="102" d="100"/>
        </p:scale>
        <p:origin x="120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7">
            <a:extLst>
              <a:ext uri="{FF2B5EF4-FFF2-40B4-BE49-F238E27FC236}">
                <a16:creationId xmlns:a16="http://schemas.microsoft.com/office/drawing/2014/main" id="{848F07EE-338B-4119-AA7C-B3145AEA6BA9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en konektor 12">
            <a:extLst>
              <a:ext uri="{FF2B5EF4-FFF2-40B4-BE49-F238E27FC236}">
                <a16:creationId xmlns:a16="http://schemas.microsoft.com/office/drawing/2014/main" id="{1B85014A-934E-4AAD-9766-647F4F4BA93C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13">
            <a:extLst>
              <a:ext uri="{FF2B5EF4-FFF2-40B4-BE49-F238E27FC236}">
                <a16:creationId xmlns:a16="http://schemas.microsoft.com/office/drawing/2014/main" id="{B32CCBEC-3DE4-43EB-BC4B-FB49F71A9427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7" name="Ograda datuma 14">
            <a:extLst>
              <a:ext uri="{FF2B5EF4-FFF2-40B4-BE49-F238E27FC236}">
                <a16:creationId xmlns:a16="http://schemas.microsoft.com/office/drawing/2014/main" id="{CA4DDE58-AAC2-46C1-A7F9-B912B3AD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BD5C-3670-40BD-9276-8118382C769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številke diapozitiva 15">
            <a:extLst>
              <a:ext uri="{FF2B5EF4-FFF2-40B4-BE49-F238E27FC236}">
                <a16:creationId xmlns:a16="http://schemas.microsoft.com/office/drawing/2014/main" id="{74A6F87F-6A74-4AE0-8988-9C76ADD7DA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89EAB1-07A1-455A-B4F2-E32ACF02C1D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16">
            <a:extLst>
              <a:ext uri="{FF2B5EF4-FFF2-40B4-BE49-F238E27FC236}">
                <a16:creationId xmlns:a16="http://schemas.microsoft.com/office/drawing/2014/main" id="{FCB2A856-778E-4348-ABAB-F4AEAD45AB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924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6DE533C7-9EF6-43BD-8CC4-29163DC28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2BB2E-D77D-48C0-8BCA-0076A7EA439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AAD1CBEE-8F16-4B30-AE64-FDADDC6F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8514595D-57B2-4C6E-9027-244CFA163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AE4C1-3BA1-4BE2-AF3E-E3CEF578D0D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2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8846429E-27B1-4E7D-9B57-4373F6143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B03B-35BA-4A6A-AAB5-B19319A75C5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7665F26C-46AF-41DA-9134-49EE26B14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EF5612FF-CFA0-4EF3-830D-8E14360D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079C8-7C24-499D-8122-519A55F90E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363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AB92B188-4567-4A99-996F-FA0EE7BEB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63BA-A14C-4124-9BCC-DB7612B7C0B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38CF949B-F59D-45F2-A041-A255CCD02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802E828C-9F8A-421D-A0CF-0C5F5D47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89266-3F28-4786-B9AD-A2428CBE68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6937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6">
            <a:extLst>
              <a:ext uri="{FF2B5EF4-FFF2-40B4-BE49-F238E27FC236}">
                <a16:creationId xmlns:a16="http://schemas.microsoft.com/office/drawing/2014/main" id="{39E33269-552E-4348-987D-0501F38E58B9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FA009CF-B094-478F-B870-756D7124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C3447-F32C-41FF-8C73-3A95D72C7D7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A37A775-6743-4520-B358-F3074ADCF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2B9AAD57-CF09-4E03-8329-121BEB54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04B8F-BD2A-491A-87C5-3065838D95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4039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3">
            <a:extLst>
              <a:ext uri="{FF2B5EF4-FFF2-40B4-BE49-F238E27FC236}">
                <a16:creationId xmlns:a16="http://schemas.microsoft.com/office/drawing/2014/main" id="{ED241493-4860-49FE-9852-7D82398E8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1A5F-B6B5-45D2-B607-4655E06771A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C8DD3A82-8F4E-4C3B-BC95-F3A874A16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1">
            <a:extLst>
              <a:ext uri="{FF2B5EF4-FFF2-40B4-BE49-F238E27FC236}">
                <a16:creationId xmlns:a16="http://schemas.microsoft.com/office/drawing/2014/main" id="{3CF2981F-33CF-4D50-BC60-30FAB24C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44260-8E8D-41A4-98DD-AEC0CDBFF2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4295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5F8531A7-800D-4FAF-A454-EF4A7B12EF17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16">
            <a:extLst>
              <a:ext uri="{FF2B5EF4-FFF2-40B4-BE49-F238E27FC236}">
                <a16:creationId xmlns:a16="http://schemas.microsoft.com/office/drawing/2014/main" id="{CBFA9B4D-FE78-41B1-A4B2-49A3A1C9F26B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2" name="Ograda vsebin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4" name="Ograda vsebin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ABF9D59F-7795-4A9F-BE29-22D43D19B5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63487-00F6-4D6A-AC8E-BEC33FFCC56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7">
            <a:extLst>
              <a:ext uri="{FF2B5EF4-FFF2-40B4-BE49-F238E27FC236}">
                <a16:creationId xmlns:a16="http://schemas.microsoft.com/office/drawing/2014/main" id="{98BD771A-C7A7-412F-A1E8-25417670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datuma 6">
            <a:extLst>
              <a:ext uri="{FF2B5EF4-FFF2-40B4-BE49-F238E27FC236}">
                <a16:creationId xmlns:a16="http://schemas.microsoft.com/office/drawing/2014/main" id="{AD2BFA10-23A6-4FA5-BBAE-716155DAAB8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56460-59FD-41F0-B3FE-F98EE5D2D67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363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3">
            <a:extLst>
              <a:ext uri="{FF2B5EF4-FFF2-40B4-BE49-F238E27FC236}">
                <a16:creationId xmlns:a16="http://schemas.microsoft.com/office/drawing/2014/main" id="{FA9CB62A-BAD8-4DCA-8F73-0EF5ED952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2CC63-9250-4047-87AF-72D7FB29C43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9">
            <a:extLst>
              <a:ext uri="{FF2B5EF4-FFF2-40B4-BE49-F238E27FC236}">
                <a16:creationId xmlns:a16="http://schemas.microsoft.com/office/drawing/2014/main" id="{AB0AEBA9-D27C-4603-8095-06D28D5D2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1">
            <a:extLst>
              <a:ext uri="{FF2B5EF4-FFF2-40B4-BE49-F238E27FC236}">
                <a16:creationId xmlns:a16="http://schemas.microsoft.com/office/drawing/2014/main" id="{19FBAB22-BB51-43FC-A08F-6F2BF90F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054E2-702F-4CBF-809A-5F8AB05872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24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3">
            <a:extLst>
              <a:ext uri="{FF2B5EF4-FFF2-40B4-BE49-F238E27FC236}">
                <a16:creationId xmlns:a16="http://schemas.microsoft.com/office/drawing/2014/main" id="{9C6ACC4A-97F9-445B-AA7F-0ACFC0780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6F734-5D7B-49F6-BA29-3329ED05A1B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9">
            <a:extLst>
              <a:ext uri="{FF2B5EF4-FFF2-40B4-BE49-F238E27FC236}">
                <a16:creationId xmlns:a16="http://schemas.microsoft.com/office/drawing/2014/main" id="{2FF0C06A-44ED-440F-89E9-771A88782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1">
            <a:extLst>
              <a:ext uri="{FF2B5EF4-FFF2-40B4-BE49-F238E27FC236}">
                <a16:creationId xmlns:a16="http://schemas.microsoft.com/office/drawing/2014/main" id="{C0A9F611-3409-4F3A-9985-3AFAFD2F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07FE6-B691-48F0-8FA0-AB6CF70497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0890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grada vsebin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68F54883-77A2-4099-8529-4CCB83F91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83A0C-8DBF-4D5B-9DD0-147BFDFBD0D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5A1A2376-727D-40A7-829E-8C2D811582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BA1ABD-115D-4FEC-8539-9EF2AE6E244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044D9E4A-37CB-4B2D-A3B1-B1325B19CCD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284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F24BCC1E-1E47-43C8-BD60-A401D979C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CFBF-FEEA-4AB5-9F0A-E92A485184F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19D15D8C-69B9-4C91-9F32-EAAB2EE7C8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FC590B-DA0C-4EEE-ABEB-7FA04D6DA98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3B7323F2-2C82-42E6-B490-07728742D5B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835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besedila 8">
            <a:extLst>
              <a:ext uri="{FF2B5EF4-FFF2-40B4-BE49-F238E27FC236}">
                <a16:creationId xmlns:a16="http://schemas.microsoft.com/office/drawing/2014/main" id="{3D31C57C-A2BA-4E41-A450-09ECE04921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4" name="Ograda datuma 23">
            <a:extLst>
              <a:ext uri="{FF2B5EF4-FFF2-40B4-BE49-F238E27FC236}">
                <a16:creationId xmlns:a16="http://schemas.microsoft.com/office/drawing/2014/main" id="{F13AC4AA-EBD6-4D4A-BF68-16E0B24CE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ECA13C-F651-41D5-B1EF-3D013BA172F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9">
            <a:extLst>
              <a:ext uri="{FF2B5EF4-FFF2-40B4-BE49-F238E27FC236}">
                <a16:creationId xmlns:a16="http://schemas.microsoft.com/office/drawing/2014/main" id="{B7AACFA1-B9D8-487A-B908-EF25A345B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21">
            <a:extLst>
              <a:ext uri="{FF2B5EF4-FFF2-40B4-BE49-F238E27FC236}">
                <a16:creationId xmlns:a16="http://schemas.microsoft.com/office/drawing/2014/main" id="{CB8369BC-08CA-4F7E-A823-BD5E90A22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4581F608-5156-4884-87A4-E26E24B7D04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aslova 4">
            <a:extLst>
              <a:ext uri="{FF2B5EF4-FFF2-40B4-BE49-F238E27FC236}">
                <a16:creationId xmlns:a16="http://schemas.microsoft.com/office/drawing/2014/main" id="{7C764FAD-4557-42F8-AF10-8592ED5C5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801AEDCF-7949-4CE1-A600-22FBE4313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66D2CBA-AC4C-48F0-88D8-767123B7D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305800" cy="1981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10000" b="1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STIŠKI ROKOPIS</a:t>
            </a:r>
          </a:p>
        </p:txBody>
      </p:sp>
      <p:pic>
        <p:nvPicPr>
          <p:cNvPr id="6" name="Slika 5" descr="df74.jpg">
            <a:extLst>
              <a:ext uri="{FF2B5EF4-FFF2-40B4-BE49-F238E27FC236}">
                <a16:creationId xmlns:a16="http://schemas.microsoft.com/office/drawing/2014/main" id="{5D936A1C-108D-4F45-87E7-7B248511E39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94511">
            <a:off x="6502838" y="3707609"/>
            <a:ext cx="2276879" cy="2885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Slika 10" descr="df74.jpg">
            <a:extLst>
              <a:ext uri="{FF2B5EF4-FFF2-40B4-BE49-F238E27FC236}">
                <a16:creationId xmlns:a16="http://schemas.microsoft.com/office/drawing/2014/main" id="{99CC9F4C-AB8A-4192-B81A-AEBCA4D13FD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044391">
            <a:off x="434256" y="3726353"/>
            <a:ext cx="2117346" cy="2842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Slika 11" descr="fdfghghjkjhlkjfg.jpeg">
            <a:extLst>
              <a:ext uri="{FF2B5EF4-FFF2-40B4-BE49-F238E27FC236}">
                <a16:creationId xmlns:a16="http://schemas.microsoft.com/office/drawing/2014/main" id="{B639489B-B9BE-47DD-B777-717DAEFC8C4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4293096"/>
            <a:ext cx="2286000" cy="16287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ADEA7F2A-85B7-460F-BD59-7633AB7C4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latin typeface="Chiller" panose="04020404031007020602" pitchFamily="82" charset="0"/>
              </a:rPr>
              <a:t> </a:t>
            </a: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Enciklopedija Slovenije12. Ljubljana: Mladinska knjiga, 1998 –str. 319</a:t>
            </a:r>
          </a:p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Stiški rokopis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(Narodna galerija- 1994)</a:t>
            </a:r>
          </a:p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Splošni leksikon založbe Modita, 2006</a:t>
            </a:r>
          </a:p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Internet- slike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4C083920-1341-446B-B3AF-AF95E81C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>
                <a:ln w="3200">
                  <a:solidFill>
                    <a:schemeClr val="accent1">
                      <a:lumMod val="75000"/>
                      <a:alpha val="25000"/>
                    </a:schemeClr>
                  </a:solidFill>
                  <a:prstDash val="solid"/>
                  <a:round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Viri in literatura:</a:t>
            </a:r>
          </a:p>
        </p:txBody>
      </p:sp>
      <p:pic>
        <p:nvPicPr>
          <p:cNvPr id="4" name="Slika 3" descr="sfgj.jpeg">
            <a:extLst>
              <a:ext uri="{FF2B5EF4-FFF2-40B4-BE49-F238E27FC236}">
                <a16:creationId xmlns:a16="http://schemas.microsoft.com/office/drawing/2014/main" id="{73E6DDDA-7042-4A9F-91AF-352EAC503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-892175"/>
            <a:ext cx="8286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sfsfsfh.jpeg">
            <a:extLst>
              <a:ext uri="{FF2B5EF4-FFF2-40B4-BE49-F238E27FC236}">
                <a16:creationId xmlns:a16="http://schemas.microsoft.com/office/drawing/2014/main" id="{96A9A1E2-B51B-4DA8-AE8A-AD98D444C4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50" y="3644900"/>
            <a:ext cx="1944688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 descr="fgsjsf.jpeg">
            <a:extLst>
              <a:ext uri="{FF2B5EF4-FFF2-40B4-BE49-F238E27FC236}">
                <a16:creationId xmlns:a16="http://schemas.microsoft.com/office/drawing/2014/main" id="{BEACC387-39F9-4384-8916-E48DFBB0C5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300663"/>
            <a:ext cx="27352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06 -0.07262 C -0.1349 -0.0488 -0.1033 0.02705 -0.04653 0.09481 C -0.00208 0.14986 0.0434 0.18177 0.05364 0.16836 C 0.06371 0.15286 0.03559 0.09643 -0.00972 0.0407 C -0.03368 0.01318 -0.05556 -0.00833 -0.07413 -0.02105 C -0.1 -0.03932 -0.11979 -0.04325 -0.12865 -0.03146 C -0.13281 -0.02359 -0.13368 -0.01203 -0.13056 0.00161 C -0.12361 0.03214 -0.09826 0.07631 -0.06424 0.11887 C -0.02361 0.16859 0.01667 0.19634 0.025 0.18455 C 0.03489 0.17252 0.00937 0.12095 -0.03108 0.07076 C -0.05191 0.04648 -0.07222 0.02613 -0.08854 0.0141 C -0.11129 -0.00139 -0.1309 -0.00463 -0.13802 0.00601 C -0.14115 0.0111 -0.14236 0.02173 -0.13941 0.03515 C -0.13264 0.0629 -0.11181 0.10198 -0.08004 0.14107 C -0.04306 0.1857 -0.00677 0.21022 0.00104 0.19935 C 0.00972 0.18848 -0.01389 0.14315 -0.05052 0.09852 C -0.06858 0.07516 -0.08733 0.05781 -0.10191 0.04671 C -0.12361 0.03214 -0.13854 0.0289 -0.14566 0.04047 C -0.14896 0.04532 -0.14948 0.05504 -0.14792 0.06568 C -0.14132 0.09019 -0.1224 0.1265 -0.0941 0.16142 C -0.06042 0.20074 -0.02813 0.22432 -0.02153 0.21299 C -0.01441 0.20235 -0.03386 0.16211 -0.06701 0.12141 C -0.08333 0.10152 -0.10087 0.08603 -0.11337 0.07631 C -0.13264 0.0629 -0.14722 0.06059 -0.15347 0.06891 C -0.15747 0.07377 -0.15695 0.08302 -0.15504 0.09227 C -0.15104 0.11494 -0.13247 0.14824 -0.10695 0.17784 C -0.07795 0.21369 -0.04809 0.23543 -0.04149 0.22617 C -0.0342 0.21739 -0.05365 0.17923 -0.08264 0.14361 C -0.09792 0.12557 -0.11302 0.111 -0.12465 0.10245 C -0.14132 0.09019 -0.15538 0.0888 -0.16042 0.0969 C -0.16406 0.10175 -0.16406 0.10777 -0.16163 0.11702 C -0.15712 0.1376 -0.14167 0.16743 -0.11962 0.19403 C -0.09132 0.2271 -0.06615 0.24653 -0.06042 0.23774 C -0.0533 0.23011 -0.06962 0.19611 -0.09705 0.16304 C -0.11076 0.14708 -0.12309 0.1339 -0.1349 0.12696 C -0.14965 0.11632 -0.16129 0.11424 -0.16615 0.12141 C -0.1691 0.12604 -0.16823 0.13159 -0.16771 0.13968 C -0.16372 0.15888 -0.14965 0.18455 -0.12969 0.20929 C -0.10504 0.23889 -0.0809 0.25647 -0.07552 0.24722 C -0.07153 0.24028 -0.08472 0.21045 -0.10955 0.18154 C -0.12188 0.16628 -0.13455 0.15448 -0.14358 0.14662 C -0.15712 0.1376 -0.16806 0.13644 -0.17205 0.14292 C -0.17448 0.14708 -0.17535 0.1524 -0.17326 0.1598 C -0.16962 0.17738 -0.15573 0.2012 -0.13924 0.22317 C -0.11754 0.24953 -0.09514 0.26457 -0.09063 0.25901 C -0.08611 0.25023 -0.09983 0.22294 -0.12066 0.19657 C -0.13125 0.18408 -0.14254 0.17321 -0.15174 0.16743 C -0.16372 0.15888 -0.17309 0.15656 -0.17726 0.16327 C -0.17969 0.16697 -0.17934 0.17206 -0.1783 0.1783 C -0.17448 0.19287 -0.16406 0.21461 -0.14705 0.23358 C -0.12865 0.25901 -0.10816 0.27312 -0.10399 0.26642 C -0.09983 0.25948 -0.11163 0.23543 -0.1316 0.2123 C -0.14011 0.2005 -0.1507 0.19033 -0.15833 0.18432 C -0.16997 0.1783 -0.17917 0.17691 -0.18195 0.18177 C -0.18368 0.18501 -0.18455 0.18917 -0.18281 0.19542 C -0.18004 0.20767 -0.16979 0.22756 -0.15469 0.24676 C -0.13629 0.2678 -0.1191 0.2789 -0.1158 0.27451 C -0.11215 0.26873 -0.12222 0.24606 -0.14045 0.22432 C -0.14896 0.21392 -0.15833 0.20513 -0.16511 0.20143 C -0.17448 0.19287 -0.18229 0.19241 -0.18611 0.19727 C -0.18733 0.19981 -0.1882 0.20467 -0.18646 0.20837 C -0.18472 0.22201 -0.175 0.23866 -0.16267 0.25531 C -0.14531 0.27543 -0.12969 0.28538 -0.12674 0.28075 C -0.12344 0.27497 -0.13299 0.25647 -0.14809 0.23612 C -0.1566 0.22617 -0.16528 0.21924 -0.1717 0.21461 C -0.18004 0.20767 -0.18698 0.20767 -0.19028 0.21207 C -0.19201 0.21392 -0.19115 0.21716 -0.19011 0.22178 " pathEditMode="relative" rAng="-19124528" ptsTypes="fffffffffff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1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F5B2F8EB-AF2E-4F08-BF83-1B5D4DDC4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5300663"/>
            <a:ext cx="8435975" cy="79533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3500">
                <a:solidFill>
                  <a:schemeClr val="bg1"/>
                </a:solidFill>
                <a:latin typeface="Chiller" panose="04020404031007020602" pitchFamily="82" charset="0"/>
              </a:rPr>
              <a:t>  </a:t>
            </a:r>
            <a:endParaRPr lang="sl-SI" altLang="sl-SI" sz="3500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224DD666-26F4-4A57-BD9E-6E76ED4DC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>
                <a:ln w="3200">
                  <a:solidFill>
                    <a:schemeClr val="accent1">
                      <a:lumMod val="75000"/>
                      <a:alpha val="25000"/>
                    </a:schemeClr>
                  </a:solidFill>
                  <a:prstDash val="solid"/>
                  <a:round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HVALA ZA POZORNOST…</a:t>
            </a:r>
          </a:p>
        </p:txBody>
      </p:sp>
      <p:pic>
        <p:nvPicPr>
          <p:cNvPr id="5" name="Slika 4" descr="45757.jpeg">
            <a:extLst>
              <a:ext uri="{FF2B5EF4-FFF2-40B4-BE49-F238E27FC236}">
                <a16:creationId xmlns:a16="http://schemas.microsoft.com/office/drawing/2014/main" id="{5B631FC6-795A-449D-A91A-BF0820323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5853">
            <a:off x="6805613" y="2146300"/>
            <a:ext cx="1857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 descr="df74.jpg">
            <a:extLst>
              <a:ext uri="{FF2B5EF4-FFF2-40B4-BE49-F238E27FC236}">
                <a16:creationId xmlns:a16="http://schemas.microsoft.com/office/drawing/2014/main" id="{4C1D8DBA-CB2D-4B96-B2B1-07C1CA94AEB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1844824"/>
            <a:ext cx="2188269" cy="32083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Slika 6" descr="45757.jpeg">
            <a:extLst>
              <a:ext uri="{FF2B5EF4-FFF2-40B4-BE49-F238E27FC236}">
                <a16:creationId xmlns:a16="http://schemas.microsoft.com/office/drawing/2014/main" id="{A607E375-CFFD-4293-AFF3-3A4C38258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01760">
            <a:off x="542925" y="2136775"/>
            <a:ext cx="1792288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A5AD0678-138D-40BD-9DBE-52EBE879B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>
                <a:ln w="3200">
                  <a:solidFill>
                    <a:schemeClr val="accent1">
                      <a:lumMod val="75000"/>
                      <a:alpha val="25000"/>
                    </a:schemeClr>
                  </a:solidFill>
                  <a:prstDash val="solid"/>
                  <a:round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Samostan Stična</a:t>
            </a:r>
          </a:p>
        </p:txBody>
      </p:sp>
      <p:pic>
        <p:nvPicPr>
          <p:cNvPr id="8195" name="Ograda vsebine 3" descr="zcuiz896.jpg">
            <a:extLst>
              <a:ext uri="{FF2B5EF4-FFF2-40B4-BE49-F238E27FC236}">
                <a16:creationId xmlns:a16="http://schemas.microsoft.com/office/drawing/2014/main" id="{92623A66-486C-4318-BAAE-2D3CE1184F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484313"/>
            <a:ext cx="7620000" cy="4467225"/>
          </a:xfrm>
        </p:spPr>
      </p:pic>
    </p:spTree>
  </p:cSld>
  <p:clrMapOvr>
    <a:masterClrMapping/>
  </p:clrMapOvr>
  <p:transition spd="slow"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>
            <a:extLst>
              <a:ext uri="{FF2B5EF4-FFF2-40B4-BE49-F238E27FC236}">
                <a16:creationId xmlns:a16="http://schemas.microsoft.com/office/drawing/2014/main" id="{3CA34562-0B15-4F51-A3B0-28EA1E3D6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088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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Predstavlja slovenska besedila </a:t>
            </a:r>
          </a:p>
          <a:p>
            <a:pPr>
              <a:buFont typeface="Wingdings 2" panose="05020102010507070707" pitchFamily="18" charset="2"/>
              <a:buChar char="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Nastanek- 15. stoletje</a:t>
            </a:r>
          </a:p>
          <a:p>
            <a:pPr>
              <a:buFont typeface="Wingdings 2" panose="05020102010507070707" pitchFamily="18" charset="2"/>
              <a:buChar char="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Vsebuje 4 besedila</a:t>
            </a:r>
          </a:p>
          <a:p>
            <a:pPr>
              <a:buFont typeface="Wingdings 2" panose="05020102010507070707" pitchFamily="18" charset="2"/>
              <a:buChar char="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Pisec- Češki duhovnik</a:t>
            </a:r>
          </a:p>
          <a:p>
            <a:pPr>
              <a:buFont typeface="Wingdings 2" panose="05020102010507070707" pitchFamily="18" charset="2"/>
              <a:buChar char="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Odkritje v 19. stoletju</a:t>
            </a:r>
          </a:p>
          <a:p>
            <a:pPr>
              <a:buFont typeface="Wingdings 2" panose="05020102010507070707" pitchFamily="18" charset="2"/>
              <a:buChar char=""/>
            </a:pPr>
            <a:endParaRPr lang="sl-SI" altLang="sl-SI" sz="400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03B46C61-9049-4D52-AA56-29801E9A1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6" name="Slika 5" descr="fgjhfgh.jpeg">
            <a:extLst>
              <a:ext uri="{FF2B5EF4-FFF2-40B4-BE49-F238E27FC236}">
                <a16:creationId xmlns:a16="http://schemas.microsoft.com/office/drawing/2014/main" id="{926B8084-DED2-4317-BA88-52C1233A7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412875"/>
            <a:ext cx="215741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lika 6" descr="fgjghjdf.jpeg">
            <a:extLst>
              <a:ext uri="{FF2B5EF4-FFF2-40B4-BE49-F238E27FC236}">
                <a16:creationId xmlns:a16="http://schemas.microsoft.com/office/drawing/2014/main" id="{AC920BBA-96CF-4D66-B0CE-E1DE646E98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102225"/>
            <a:ext cx="1944688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B984D70C-50E9-4E3D-8C91-322158578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sl-SI" dirty="0">
              <a:latin typeface="Chiller" pitchFamily="82" charset="0"/>
            </a:endParaRPr>
          </a:p>
          <a:p>
            <a:pPr marL="274320" indent="-274320" fontAlgn="auto">
              <a:spcAft>
                <a:spcPts val="0"/>
              </a:spcAft>
              <a:buFont typeface="Wingdings 2" panose="05020102010507070707" pitchFamily="18" charset="2"/>
              <a:buChar char=""/>
              <a:defRPr/>
            </a:pPr>
            <a:r>
              <a:rPr lang="sl-SI" sz="4000" dirty="0">
                <a:solidFill>
                  <a:schemeClr val="bg1"/>
                </a:solidFill>
                <a:latin typeface="Chiller" pitchFamily="82" charset="0"/>
              </a:rPr>
              <a:t>Ljubljanski rokopis</a:t>
            </a:r>
          </a:p>
          <a:p>
            <a:pPr marL="274320" indent="-274320" fontAlgn="auto">
              <a:spcAft>
                <a:spcPts val="0"/>
              </a:spcAft>
              <a:buFont typeface="Wingdings 2" panose="05020102010507070707" pitchFamily="18" charset="2"/>
              <a:buChar char=""/>
              <a:defRPr/>
            </a:pPr>
            <a:r>
              <a:rPr lang="sl-SI" sz="4000" dirty="0">
                <a:solidFill>
                  <a:schemeClr val="bg1"/>
                </a:solidFill>
                <a:latin typeface="Chiller" pitchFamily="82" charset="0"/>
              </a:rPr>
              <a:t> Hranijo ga v NUK-u</a:t>
            </a:r>
          </a:p>
          <a:p>
            <a:pPr marL="274320" indent="-274320" fontAlgn="auto">
              <a:spcAft>
                <a:spcPts val="0"/>
              </a:spcAft>
              <a:buFont typeface="Wingdings 2" panose="05020102010507070707" pitchFamily="18" charset="2"/>
              <a:buChar char=""/>
              <a:defRPr/>
            </a:pPr>
            <a:endParaRPr lang="sl-SI" sz="4000" dirty="0">
              <a:solidFill>
                <a:schemeClr val="bg1"/>
              </a:solidFill>
              <a:latin typeface="Chiller" pitchFamily="82" charset="0"/>
            </a:endParaRPr>
          </a:p>
          <a:p>
            <a:pPr marL="274320" indent="-274320" fontAlgn="auto">
              <a:spcAft>
                <a:spcPts val="0"/>
              </a:spcAft>
              <a:buFont typeface="Wingdings 2" panose="05020102010507070707" pitchFamily="18" charset="2"/>
              <a:buChar char=""/>
              <a:defRPr/>
            </a:pPr>
            <a:endParaRPr lang="sl-SI" sz="4000" dirty="0">
              <a:solidFill>
                <a:schemeClr val="bg1"/>
              </a:solidFill>
              <a:latin typeface="Chiller" pitchFamily="82" charset="0"/>
            </a:endParaRPr>
          </a:p>
          <a:p>
            <a:pPr marL="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sl-SI" sz="2200" dirty="0">
              <a:solidFill>
                <a:schemeClr val="bg1"/>
              </a:solidFill>
              <a:latin typeface="Chiller" pitchFamily="82" charset="0"/>
            </a:endParaRPr>
          </a:p>
          <a:p>
            <a:pPr marL="274320" indent="-274320" fontAlgn="auto">
              <a:spcAft>
                <a:spcPts val="0"/>
              </a:spcAft>
              <a:buFont typeface="Wingdings 2" panose="05020102010507070707" pitchFamily="18" charset="2"/>
              <a:buChar char=""/>
              <a:defRPr/>
            </a:pPr>
            <a:endParaRPr lang="sl-SI" sz="4000" dirty="0">
              <a:solidFill>
                <a:schemeClr val="bg1"/>
              </a:solidFill>
              <a:latin typeface="Chiller" pitchFamily="82" charset="0"/>
            </a:endParaRP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11AECA92-95CC-4CFB-997E-AE47C7437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>
                <a:ln w="3200">
                  <a:solidFill>
                    <a:schemeClr val="accent1">
                      <a:lumMod val="75000"/>
                      <a:alpha val="25000"/>
                    </a:schemeClr>
                  </a:solidFill>
                  <a:prstDash val="solid"/>
                  <a:round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Predstavlja slovenska besedila 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9EEB436A-53D4-4E66-B303-1326E29573BA}"/>
              </a:ext>
            </a:extLst>
          </p:cNvPr>
          <p:cNvSpPr/>
          <p:nvPr/>
        </p:nvSpPr>
        <p:spPr>
          <a:xfrm rot="431989">
            <a:off x="5549953" y="1603372"/>
            <a:ext cx="3168352" cy="2016224"/>
          </a:xfrm>
          <a:prstGeom prst="rect">
            <a:avLst/>
          </a:prstGeom>
          <a:ln w="9525">
            <a:prstDash val="sysDash"/>
          </a:ln>
          <a:effectLst>
            <a:outerShdw blurRad="95000" rotWithShape="0">
              <a:srgbClr val="000000">
                <a:alpha val="50000"/>
              </a:srgbClr>
            </a:outerShdw>
            <a:softEdge rad="3175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dirty="0">
                <a:solidFill>
                  <a:schemeClr val="bg1"/>
                </a:solidFill>
                <a:latin typeface="Chiller" pitchFamily="82" charset="0"/>
              </a:rPr>
              <a:t>Naš </a:t>
            </a:r>
            <a:r>
              <a:rPr lang="sl-SI" sz="2000" dirty="0" err="1">
                <a:solidFill>
                  <a:schemeClr val="bg1"/>
                </a:solidFill>
                <a:latin typeface="Chiller" pitchFamily="82" charset="0"/>
              </a:rPr>
              <a:t>Guspud</a:t>
            </a:r>
            <a:r>
              <a:rPr lang="sl-SI" sz="2000" dirty="0">
                <a:solidFill>
                  <a:schemeClr val="bg1"/>
                </a:solidFill>
                <a:latin typeface="Chiller" pitchFamily="82" charset="0"/>
              </a:rPr>
              <a:t> je od smrti vstal,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dirty="0">
                <a:solidFill>
                  <a:schemeClr val="bg1"/>
                </a:solidFill>
                <a:latin typeface="Chiller" pitchFamily="82" charset="0"/>
              </a:rPr>
              <a:t>Od njega </a:t>
            </a:r>
            <a:r>
              <a:rPr lang="sl-SI" sz="2000" dirty="0" err="1">
                <a:solidFill>
                  <a:schemeClr val="bg1"/>
                </a:solidFill>
                <a:latin typeface="Chiller" pitchFamily="82" charset="0"/>
              </a:rPr>
              <a:t>britke</a:t>
            </a:r>
            <a:r>
              <a:rPr lang="sl-SI" sz="2000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sz="2000" dirty="0" err="1">
                <a:solidFill>
                  <a:schemeClr val="bg1"/>
                </a:solidFill>
                <a:latin typeface="Chiller" pitchFamily="82" charset="0"/>
              </a:rPr>
              <a:t>martre</a:t>
            </a:r>
            <a:r>
              <a:rPr lang="sl-SI" sz="2000" dirty="0">
                <a:solidFill>
                  <a:schemeClr val="bg1"/>
                </a:solidFill>
                <a:latin typeface="Chiller" pitchFamily="82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dirty="0">
                <a:solidFill>
                  <a:schemeClr val="bg1"/>
                </a:solidFill>
                <a:latin typeface="Chiller" pitchFamily="82" charset="0"/>
              </a:rPr>
              <a:t>Nam je se veseliti,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dirty="0">
                <a:solidFill>
                  <a:schemeClr val="bg1"/>
                </a:solidFill>
                <a:latin typeface="Chiller" pitchFamily="82" charset="0"/>
              </a:rPr>
              <a:t>On nam hoče </a:t>
            </a:r>
            <a:r>
              <a:rPr lang="sl-SI" sz="2000" dirty="0" err="1">
                <a:solidFill>
                  <a:schemeClr val="bg1"/>
                </a:solidFill>
                <a:latin typeface="Chiller" pitchFamily="82" charset="0"/>
              </a:rPr>
              <a:t>trošti</a:t>
            </a:r>
            <a:r>
              <a:rPr lang="sl-SI" sz="2000" dirty="0">
                <a:solidFill>
                  <a:schemeClr val="bg1"/>
                </a:solidFill>
                <a:latin typeface="Chiller" pitchFamily="82" charset="0"/>
              </a:rPr>
              <a:t> biti, </a:t>
            </a:r>
            <a:r>
              <a:rPr lang="sl-SI" sz="2000" dirty="0" err="1">
                <a:solidFill>
                  <a:schemeClr val="bg1"/>
                </a:solidFill>
                <a:latin typeface="Chiller" pitchFamily="82" charset="0"/>
              </a:rPr>
              <a:t>Kyrie</a:t>
            </a:r>
            <a:r>
              <a:rPr lang="sl-SI" sz="2000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sz="2000" dirty="0" err="1">
                <a:solidFill>
                  <a:schemeClr val="bg1"/>
                </a:solidFill>
                <a:latin typeface="Chiller" pitchFamily="82" charset="0"/>
              </a:rPr>
              <a:t>eleison</a:t>
            </a:r>
            <a:endParaRPr lang="sl-SI" sz="2000" dirty="0"/>
          </a:p>
        </p:txBody>
      </p:sp>
      <p:pic>
        <p:nvPicPr>
          <p:cNvPr id="5" name="Slika 4" descr="rf679.jpg">
            <a:extLst>
              <a:ext uri="{FF2B5EF4-FFF2-40B4-BE49-F238E27FC236}">
                <a16:creationId xmlns:a16="http://schemas.microsoft.com/office/drawing/2014/main" id="{DD01D75D-1C38-48FF-B783-976ED8298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076700"/>
            <a:ext cx="4392613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549944E1-1F2C-40FF-A0C2-A8C2F6EBF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Char char="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Nastal v prvi polovici 15. stoletja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    (ok. leta 1428-1440)</a:t>
            </a:r>
          </a:p>
          <a:p>
            <a:pPr>
              <a:buFont typeface="Wingdings 2" panose="05020102010507070707" pitchFamily="18" charset="2"/>
              <a:buChar char="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Nastal v cistercijanskem samostanu</a:t>
            </a:r>
          </a:p>
          <a:p>
            <a:pPr>
              <a:buFont typeface="Wingdings 2" panose="05020102010507070707" pitchFamily="18" charset="2"/>
              <a:buChar char="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Zapisan v latinskem rokopisnem zborniku</a:t>
            </a:r>
          </a:p>
          <a:p>
            <a:pPr>
              <a:buFont typeface="Wingdings 2" panose="05020102010507070707" pitchFamily="18" charset="2"/>
              <a:buChar char="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Pisan v okrogli češki bastardi (tip pisave)</a:t>
            </a:r>
          </a:p>
          <a:p>
            <a:pPr>
              <a:buFont typeface="Wingdings 2" panose="05020102010507070707" pitchFamily="18" charset="2"/>
              <a:buChar char="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Izkazuje dvojno narečno osnovo</a:t>
            </a:r>
            <a:endParaRPr lang="sl-SI" altLang="sl-SI" sz="400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EE4669D3-F8A0-4F1A-B11A-5F470A1FD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>
                <a:ln w="3200">
                  <a:solidFill>
                    <a:schemeClr val="accent1">
                      <a:lumMod val="75000"/>
                      <a:alpha val="25000"/>
                    </a:schemeClr>
                  </a:solidFill>
                  <a:prstDash val="solid"/>
                  <a:round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Nastanek</a:t>
            </a:r>
          </a:p>
        </p:txBody>
      </p:sp>
      <p:pic>
        <p:nvPicPr>
          <p:cNvPr id="5" name="Slika 4" descr="tudkg.jpeg">
            <a:extLst>
              <a:ext uri="{FF2B5EF4-FFF2-40B4-BE49-F238E27FC236}">
                <a16:creationId xmlns:a16="http://schemas.microsoft.com/office/drawing/2014/main" id="{E42F3606-A92A-4175-B008-93F2ADB68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6068">
            <a:off x="6602413" y="1141413"/>
            <a:ext cx="19208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67502A7D-B631-45F3-8B11-AF9E1C1BE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obrazec splošne spovedi</a:t>
            </a:r>
          </a:p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kitica velikonočne pesmi</a:t>
            </a:r>
          </a:p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predprižni klic</a:t>
            </a:r>
          </a:p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molitev k Mariji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   (Češčena bodi- prevedena iz latinščine)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A7B558D-A343-4D4F-ADEC-78EADAECA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>
                <a:ln w="3200">
                  <a:solidFill>
                    <a:schemeClr val="accent1">
                      <a:lumMod val="75000"/>
                      <a:alpha val="25000"/>
                    </a:schemeClr>
                  </a:solidFill>
                  <a:prstDash val="solid"/>
                  <a:round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Vsebuje štiri besedila:</a:t>
            </a:r>
          </a:p>
        </p:txBody>
      </p:sp>
      <p:pic>
        <p:nvPicPr>
          <p:cNvPr id="4" name="Slika 3" descr="tguzklm.jpeg">
            <a:extLst>
              <a:ext uri="{FF2B5EF4-FFF2-40B4-BE49-F238E27FC236}">
                <a16:creationId xmlns:a16="http://schemas.microsoft.com/office/drawing/2014/main" id="{FFA8F462-8E0B-4EA2-A832-4B67BCD1D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300663"/>
            <a:ext cx="134302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ipsa 7">
            <a:extLst>
              <a:ext uri="{FF2B5EF4-FFF2-40B4-BE49-F238E27FC236}">
                <a16:creationId xmlns:a16="http://schemas.microsoft.com/office/drawing/2014/main" id="{1E0B842A-C610-4AF5-B390-298F34F125A2}"/>
              </a:ext>
            </a:extLst>
          </p:cNvPr>
          <p:cNvSpPr/>
          <p:nvPr/>
        </p:nvSpPr>
        <p:spPr>
          <a:xfrm rot="492696">
            <a:off x="5724128" y="1052736"/>
            <a:ext cx="2880320" cy="28803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Christ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ist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erstanden</a:t>
            </a:r>
            <a:endParaRPr lang="sl-SI" dirty="0">
              <a:solidFill>
                <a:schemeClr val="bg1"/>
              </a:solidFill>
              <a:latin typeface="Chiller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Von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der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maarter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alle</a:t>
            </a:r>
            <a:endParaRPr lang="sl-SI" dirty="0">
              <a:solidFill>
                <a:schemeClr val="bg1"/>
              </a:solidFill>
              <a:latin typeface="Chiller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Dess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solln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wir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alle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froh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seyn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Christ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will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unser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trost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seyn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Kyrie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sl-SI" dirty="0" err="1">
                <a:solidFill>
                  <a:schemeClr val="bg1"/>
                </a:solidFill>
                <a:latin typeface="Chiller" pitchFamily="82" charset="0"/>
              </a:rPr>
              <a:t>eleison</a:t>
            </a:r>
            <a:r>
              <a:rPr lang="sl-SI" dirty="0">
                <a:solidFill>
                  <a:schemeClr val="bg1"/>
                </a:solidFill>
                <a:latin typeface="Chiller" pitchFamily="82" charset="0"/>
              </a:rPr>
              <a:t>.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1F2BF741-0F71-4D1D-A48A-C6E7D3123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989138"/>
            <a:ext cx="8964612" cy="4248150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Češki duhovnik pisec dveh besedil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(opazni vplivi češkega jezika)</a:t>
            </a:r>
          </a:p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drugi dve besedili zapisal najverjetneje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   duhovnikov učenec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(opazne posebnosti dolenskega narečja ter germanizem)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49031F28-7397-460F-A51D-A6AD593BB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>
                <a:ln w="3200">
                  <a:solidFill>
                    <a:schemeClr val="accent1">
                      <a:lumMod val="75000"/>
                      <a:alpha val="25000"/>
                    </a:schemeClr>
                  </a:solidFill>
                  <a:prstDash val="solid"/>
                  <a:round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Pisec</a:t>
            </a:r>
          </a:p>
        </p:txBody>
      </p:sp>
      <p:pic>
        <p:nvPicPr>
          <p:cNvPr id="4" name="Slika 3" descr="658789908.jpeg">
            <a:extLst>
              <a:ext uri="{FF2B5EF4-FFF2-40B4-BE49-F238E27FC236}">
                <a16:creationId xmlns:a16="http://schemas.microsoft.com/office/drawing/2014/main" id="{595DD13A-B993-4D0F-9780-19369B124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04813"/>
            <a:ext cx="246697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6D7BF485-9F36-43F9-AF55-9233F5662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2492375"/>
            <a:ext cx="8229600" cy="3128963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latin typeface="Chiller" panose="04020404031007020602" pitchFamily="82" charset="0"/>
              </a:rPr>
              <a:t> </a:t>
            </a: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Študijska knjižnica v 19. stoletju</a:t>
            </a:r>
          </a:p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Fran Miklošič- poročal</a:t>
            </a:r>
          </a:p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Vatroslav Oblak- objavil jezikovno analizo</a:t>
            </a:r>
          </a:p>
          <a:p>
            <a:pPr>
              <a:buFont typeface="Wingdings 2" panose="05020102010507070707" pitchFamily="18" charset="2"/>
              <a:buChar char="a"/>
            </a:pPr>
            <a:r>
              <a:rPr lang="sl-SI" altLang="sl-SI" sz="4000">
                <a:solidFill>
                  <a:schemeClr val="bg1"/>
                </a:solidFill>
                <a:latin typeface="Chiller" panose="04020404031007020602" pitchFamily="82" charset="0"/>
              </a:rPr>
              <a:t> Ivan Grafenauer- poudaril kulturno vrednost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400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37E6CC68-EA24-42FE-A3A8-BE46996F3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>
                <a:ln w="3200">
                  <a:solidFill>
                    <a:schemeClr val="accent1">
                      <a:lumMod val="75000"/>
                      <a:alpha val="25000"/>
                    </a:schemeClr>
                  </a:solidFill>
                  <a:prstDash val="solid"/>
                  <a:round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Odkritje</a:t>
            </a:r>
            <a:r>
              <a:rPr lang="sl-SI"/>
              <a:t>!</a:t>
            </a:r>
          </a:p>
        </p:txBody>
      </p:sp>
      <p:pic>
        <p:nvPicPr>
          <p:cNvPr id="8" name="Slika 7" descr="6790,.jpg">
            <a:extLst>
              <a:ext uri="{FF2B5EF4-FFF2-40B4-BE49-F238E27FC236}">
                <a16:creationId xmlns:a16="http://schemas.microsoft.com/office/drawing/2014/main" id="{B8A307DE-6157-46EE-B90B-1F191AE4C73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764704"/>
            <a:ext cx="189658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5BB14102-E555-412B-A0AD-38EF1289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4" name="Ograda vsebine 3" descr="oblak.jpg">
            <a:extLst>
              <a:ext uri="{FF2B5EF4-FFF2-40B4-BE49-F238E27FC236}">
                <a16:creationId xmlns:a16="http://schemas.microsoft.com/office/drawing/2014/main" id="{E627A3B1-99C2-4B28-9599-1FAA26DCE6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340768"/>
            <a:ext cx="2652574" cy="3456384"/>
          </a:xfrm>
          <a:prstGeom prst="ellipse">
            <a:avLst/>
          </a:prstGeom>
          <a:effectLst>
            <a:softEdge rad="112500"/>
          </a:effectLst>
        </p:spPr>
      </p:pic>
      <p:pic>
        <p:nvPicPr>
          <p:cNvPr id="5" name="Slika 4" descr="miklošič.jpg">
            <a:extLst>
              <a:ext uri="{FF2B5EF4-FFF2-40B4-BE49-F238E27FC236}">
                <a16:creationId xmlns:a16="http://schemas.microsoft.com/office/drawing/2014/main" id="{5C34E1B3-D67D-4EED-B60C-0587CF52DA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412776"/>
            <a:ext cx="2664296" cy="33170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 descr="grafenauer.jpg">
            <a:extLst>
              <a:ext uri="{FF2B5EF4-FFF2-40B4-BE49-F238E27FC236}">
                <a16:creationId xmlns:a16="http://schemas.microsoft.com/office/drawing/2014/main" id="{4D672F04-3077-4929-8837-C1C78E27626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340768"/>
            <a:ext cx="2504986" cy="34104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Elipsa 6">
            <a:extLst>
              <a:ext uri="{FF2B5EF4-FFF2-40B4-BE49-F238E27FC236}">
                <a16:creationId xmlns:a16="http://schemas.microsoft.com/office/drawing/2014/main" id="{BFB42992-BAC3-4C3F-9B0C-3DF7B786EE7D}"/>
              </a:ext>
            </a:extLst>
          </p:cNvPr>
          <p:cNvSpPr/>
          <p:nvPr/>
        </p:nvSpPr>
        <p:spPr>
          <a:xfrm>
            <a:off x="539750" y="4868863"/>
            <a:ext cx="2160588" cy="1223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000" dirty="0">
                <a:solidFill>
                  <a:schemeClr val="bg1"/>
                </a:solidFill>
                <a:latin typeface="Chiller" pitchFamily="82" charset="0"/>
              </a:rPr>
              <a:t>Ivan Grafenauer</a:t>
            </a: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395745CA-0D33-485B-8582-5EA5F3210D04}"/>
              </a:ext>
            </a:extLst>
          </p:cNvPr>
          <p:cNvSpPr/>
          <p:nvPr/>
        </p:nvSpPr>
        <p:spPr>
          <a:xfrm>
            <a:off x="3419475" y="4797425"/>
            <a:ext cx="2160588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000" dirty="0" err="1">
                <a:solidFill>
                  <a:schemeClr val="bg1"/>
                </a:solidFill>
                <a:latin typeface="Chiller" pitchFamily="82" charset="0"/>
              </a:rPr>
              <a:t>Vatroslav</a:t>
            </a:r>
            <a:r>
              <a:rPr lang="sl-SI" sz="3000" dirty="0">
                <a:solidFill>
                  <a:schemeClr val="bg1"/>
                </a:solidFill>
                <a:latin typeface="Chiller" pitchFamily="82" charset="0"/>
              </a:rPr>
              <a:t> Oblak</a:t>
            </a: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55E27396-885E-450D-9E62-1FD21D3CE6CC}"/>
              </a:ext>
            </a:extLst>
          </p:cNvPr>
          <p:cNvSpPr/>
          <p:nvPr/>
        </p:nvSpPr>
        <p:spPr>
          <a:xfrm>
            <a:off x="6372225" y="4797425"/>
            <a:ext cx="2160588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000" dirty="0">
                <a:solidFill>
                  <a:schemeClr val="bg1"/>
                </a:solidFill>
                <a:latin typeface="Chiller" pitchFamily="82" charset="0"/>
              </a:rPr>
              <a:t>Fran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000" dirty="0">
                <a:solidFill>
                  <a:schemeClr val="bg1"/>
                </a:solidFill>
                <a:latin typeface="Chiller" pitchFamily="82" charset="0"/>
              </a:rPr>
              <a:t>Miklošič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257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Brush Script MT</vt:lpstr>
      <vt:lpstr>Chiller</vt:lpstr>
      <vt:lpstr>Constantia</vt:lpstr>
      <vt:lpstr>Wingdings 2</vt:lpstr>
      <vt:lpstr>Papir</vt:lpstr>
      <vt:lpstr>STIŠKI ROKOPIS</vt:lpstr>
      <vt:lpstr>Samostan Stična</vt:lpstr>
      <vt:lpstr>PowerPoint Presentation</vt:lpstr>
      <vt:lpstr>Predstavlja slovenska besedila </vt:lpstr>
      <vt:lpstr>Nastanek</vt:lpstr>
      <vt:lpstr>Vsebuje štiri besedila:</vt:lpstr>
      <vt:lpstr>Pisec</vt:lpstr>
      <vt:lpstr>Odkritje!</vt:lpstr>
      <vt:lpstr>PowerPoint Presentation</vt:lpstr>
      <vt:lpstr>Viri in literatura:</vt:lpstr>
      <vt:lpstr>HVALA ZA POZORNOST…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2019-06-03T09:09:11Z</dcterms:created>
  <dcterms:modified xsi:type="dcterms:W3CDTF">2019-06-03T09:09:11Z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