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102" d="100"/>
          <a:sy n="102" d="100"/>
        </p:scale>
        <p:origin x="13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C6651F1-9093-4608-A751-54E0A9DE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5F57-5D4A-4E02-A369-B2E638C96E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4CED845-C1A0-4D78-BF47-38C3CB19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F75018A-F4BC-4B5A-80D0-D348AE5A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85B0-F1C7-4760-8235-71AA4B1FF6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420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B7CDC7A-09D4-437F-8BD8-41A8AFC5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95B8-3987-4482-9301-0065230EE2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85C7DE2-D5ED-48A7-B8C9-FAD7D567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74DCD50-3AFD-42B9-BE70-BDE46A7E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CEE1-E1C4-4809-A41C-2C3CE7E4CD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496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C338903-DEBC-4298-A80A-EFF10D8C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802C-2BB7-4141-B756-B92F54548A3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526722B-C136-4F9F-A4B6-DFF893A1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6311111-C1A0-4E38-B19C-49A7D097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90404-71E8-4036-A98A-C19EED9A32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569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77B100E-CE33-4309-BEE0-F98C7AEC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1D6A-3991-4B33-A1D6-86290DF9A9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83E3ACB-0FB3-4972-B7FB-A3ED25DC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3049718-57F6-4D49-B591-04A741A8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E2FD0-C4BF-4EB0-A3B2-130A53C017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003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85AE6D9-2F72-4D72-B75D-EC890E6B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137D-1216-41E2-B4EE-29FA05020F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5E7D6DF-3AE5-4326-B6B4-F15E3EEC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A03236-B1A0-4058-9046-05D04EC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8D4B-FF55-4C36-A18C-F4676E6348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41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146C1B4-22F9-4537-898B-8962F0E2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6B74-65E7-42E5-9DD0-A8730E37C8A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175168C-D57C-4B7B-BA6D-0BDC3396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0F961E7-8A3B-46A6-9C7F-0D95628D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7641D-A9EB-417B-9C51-1D53EBC8AA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168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353D08C4-3CA9-4103-93E1-D97EF734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F67C-ACC9-4B1C-B298-47A374C4B4A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DD935213-C668-48A2-AF36-DBE72088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3C03DAA0-1931-49F6-A8D5-B2104637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07943-61E9-4A7D-B5ED-333BEC6593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565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C4B39BF-7E05-4D4D-9B6E-8D9D95DA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2C15-5281-40DC-9AC8-9999FC35191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F3240644-89D1-4D59-8F6E-8FBECF4D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44A36712-D237-479E-B433-9AA5D65B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CFD57-C523-4781-9564-EAC65E8588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45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7B70CCED-265E-44A5-91BB-BB9D086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6E1B-BA4B-4537-8ED6-FFDA73437C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2AD0BBD-478F-4D43-8332-2D5E29BE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6325A2F1-AD82-4E82-8F70-298C4E7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4760-31FF-4809-8AE2-C212A333CB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425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CA14AD1-2A0A-4F89-907A-428C41B2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7320-106B-46DB-8B4F-B5BB7601A6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0E2C6E8-6AD8-4324-887F-A18F71CA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2C50429-03A1-465A-93D5-5AAB5862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F208-688F-4771-B5F8-08DABF8FAA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001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305098A7-3C40-4E2D-9392-B970D871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CB3B-C458-4165-8FD5-E193DC2BAA2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353BDA3-F79F-471B-95FF-245AFE91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FE39527-3C20-4A0E-8668-F6AFB91D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A3577-7987-4711-8994-9518BF72D9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55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D9BFC6C-B931-4760-BC54-44D4EC7B33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0C210FDC-F7F7-411E-90A9-91B78DB21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9FCADD1-1730-4851-A666-5A40C6B5E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26C0D7-CE62-45E3-8026-AC18D3C474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62D529-681E-4C9A-9078-CE7EB4ED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1977A1A-A3E2-49C7-BE43-BA5396CBC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DEA3594-B746-432A-B688-7CBF22E0270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nja\Desktop\cvetje%20v%20jeseni\cvetje%20v%20jeseni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nja\Desktop\&#352;OLA\slova\ivan%20tav&#269;ar\IVAN%20TAV&#268;AR,%20uuu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AC841-1D69-4408-B7EB-134011E7C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</p:spPr>
        <p:txBody>
          <a:bodyPr/>
          <a:lstStyle/>
          <a:p>
            <a:r>
              <a:rPr lang="sl-SI" altLang="sl-SI" sz="8800">
                <a:latin typeface="Bodoni MT Condensed" panose="02070606080606020203" pitchFamily="18" charset="0"/>
              </a:rPr>
              <a:t>CVETJE V JESEN</a:t>
            </a:r>
            <a:r>
              <a:rPr lang="sl-SI" altLang="sl-SI" sz="9600">
                <a:latin typeface="Bodoni MT Condensed" panose="02070606080606020203" pitchFamily="18" charset="0"/>
              </a:rPr>
              <a:t>I</a:t>
            </a:r>
            <a:br>
              <a:rPr lang="sl-SI" altLang="sl-SI" sz="9600">
                <a:latin typeface="AR BONNIE"/>
              </a:rPr>
            </a:br>
            <a:endParaRPr lang="sl-SI" altLang="sl-SI" sz="9600">
              <a:latin typeface="AR BONNIE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DC1EB1-A8C4-4078-A05D-8A9A5530E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2565400"/>
            <a:ext cx="6192838" cy="1223963"/>
          </a:xfrm>
        </p:spPr>
        <p:txBody>
          <a:bodyPr/>
          <a:lstStyle/>
          <a:p>
            <a:r>
              <a:rPr lang="sl-SI" altLang="sl-SI" sz="6600">
                <a:solidFill>
                  <a:schemeClr val="tx1"/>
                </a:solidFill>
                <a:latin typeface="Bodoni MT Condensed" panose="02070606080606020203" pitchFamily="18" charset="0"/>
              </a:rPr>
              <a:t>Ivan Tavčar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0F9CDD-5749-4A56-AD8C-22128902B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latin typeface="Bodoni MT Condensed" panose="02070606080606020203" pitchFamily="18" charset="0"/>
              </a:rPr>
              <a:t>Nataša Štefanac, prof</a:t>
            </a:r>
            <a:r>
              <a:rPr lang="sl-SI" altLang="sl-SI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E5BB2-AB42-4B2E-A907-5C30D1DE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OBNOVA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C66E27-5B32-416F-8F5C-5DD6B512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0847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Janez živi samsko življenje v Ljubljani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Odloči se za oddih na Jelovem </a:t>
            </a:r>
            <a:r>
              <a:rPr lang="sl-SI" sz="3600" dirty="0" err="1">
                <a:latin typeface="Bodoni MT Condensed" pitchFamily="18" charset="0"/>
              </a:rPr>
              <a:t>brdu</a:t>
            </a:r>
            <a:endParaRPr lang="sl-SI" sz="3600" dirty="0">
              <a:latin typeface="Bodoni MT Condense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Prispe na bratrančevo domačijo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Sreča Meto in se zaljubi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Skupaj preživljata lepe dni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Odhod Janeza v Ljubljano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Nezadovoljstvo obeh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Janez kupi Mlačanovo domačijo in se odloči za snubitev Mete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Smrt Mete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Slika 3" descr="28375">
            <a:extLst>
              <a:ext uri="{FF2B5EF4-FFF2-40B4-BE49-F238E27FC236}">
                <a16:creationId xmlns:a16="http://schemas.microsoft.com/office/drawing/2014/main" id="{723F2870-F50C-4E21-9BB3-09957D7A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37449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61D92CE1-6E03-47E2-B07E-9BA72793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cvetje v jeseni.mp4">
            <a:hlinkClick r:id="" action="ppaction://media"/>
            <a:extLst>
              <a:ext uri="{FF2B5EF4-FFF2-40B4-BE49-F238E27FC236}">
                <a16:creationId xmlns:a16="http://schemas.microsoft.com/office/drawing/2014/main" id="{56AB27D5-C8CE-4043-B41D-F9146EED39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A1F281-53E9-4CFD-A840-1C70810F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PREDSTAVITEV OSEB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F4812C6-1895-4462-B3DD-64B8ECBC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600" u="sng" dirty="0">
                <a:latin typeface="Bodoni MT Condensed" pitchFamily="18" charset="0"/>
              </a:rPr>
              <a:t>Janez</a:t>
            </a:r>
            <a:r>
              <a:rPr lang="sl-SI" sz="3600" dirty="0">
                <a:latin typeface="Bodoni MT Condensed" pitchFamily="18" charset="0"/>
              </a:rPr>
              <a:t> je pravnik, ki živi v Ljubljani. Ima 38 let, nima družine, niti izbrane družice. Je ugleden gospod s kmečkimi koreninami. Vedno je odločen, ko pa je z Meto se to spremeni.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600" u="sng" dirty="0">
                <a:latin typeface="Bodoni MT Condensed" pitchFamily="18" charset="0"/>
              </a:rPr>
              <a:t>Meta</a:t>
            </a:r>
            <a:r>
              <a:rPr lang="sl-SI" sz="3600" dirty="0">
                <a:latin typeface="Bodoni MT Condensed" pitchFamily="18" charset="0"/>
              </a:rPr>
              <a:t> je stara 17 let. Njen obraz je mil in popolnoma otroški, z zlatimi kodri. Vaški pobalini jo zasmehujejo z lisico. Je plaha in se hitro razvija v žensko. Je premalo odločna in s tem upočasnjuje razvijanje romance med njo in Janezom.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CD0D63DB-53C1-4FF5-AC3F-8833FAF6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r>
              <a:rPr lang="sl-SI" altLang="sl-SI" sz="3600" u="sng">
                <a:latin typeface="Bodoni MT Condensed" panose="02070606080606020203" pitchFamily="18" charset="0"/>
              </a:rPr>
              <a:t>Liza </a:t>
            </a:r>
            <a:r>
              <a:rPr lang="sl-SI" altLang="sl-SI" sz="3600">
                <a:latin typeface="Bodoni MT Condensed" panose="02070606080606020203" pitchFamily="18" charset="0"/>
              </a:rPr>
              <a:t>je bila dekla pri Presečnikovih, bila je nagajiva in željna ljubezni.</a:t>
            </a:r>
          </a:p>
          <a:p>
            <a:r>
              <a:rPr lang="sl-SI" altLang="sl-SI" sz="3600" u="sng">
                <a:latin typeface="Bodoni MT Condensed" panose="02070606080606020203" pitchFamily="18" charset="0"/>
              </a:rPr>
              <a:t>Danijel</a:t>
            </a:r>
            <a:r>
              <a:rPr lang="sl-SI" altLang="sl-SI" sz="3600">
                <a:latin typeface="Bodoni MT Condensed" panose="02070606080606020203" pitchFamily="18" charset="0"/>
              </a:rPr>
              <a:t> je tipičen vaški veseljak, ki je prevečkrat, pregloboko pogledal v kozarec, bil je</a:t>
            </a:r>
            <a:r>
              <a:rPr lang="sl-SI" altLang="sl-SI" sz="3600" b="1">
                <a:latin typeface="Bodoni MT Condensed" panose="02070606080606020203" pitchFamily="18" charset="0"/>
              </a:rPr>
              <a:t> </a:t>
            </a:r>
            <a:r>
              <a:rPr lang="sl-SI" altLang="sl-SI" sz="3600">
                <a:latin typeface="Bodoni MT Condensed" panose="02070606080606020203" pitchFamily="18" charset="0"/>
              </a:rPr>
              <a:t>hlapec, ki je bil zaljubljen v Lizo.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3600">
              <a:latin typeface="Bodoni MT Condensed" panose="02070606080606020203" pitchFamily="18" charset="0"/>
            </a:endParaRPr>
          </a:p>
        </p:txBody>
      </p:sp>
      <p:pic>
        <p:nvPicPr>
          <p:cNvPr id="4" name="Slika 3" descr="Brez naslova.png">
            <a:extLst>
              <a:ext uri="{FF2B5EF4-FFF2-40B4-BE49-F238E27FC236}">
                <a16:creationId xmlns:a16="http://schemas.microsoft.com/office/drawing/2014/main" id="{458B1DDC-7E5F-48FB-A36B-B97C0616C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516313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Brez naslova.png">
            <a:extLst>
              <a:ext uri="{FF2B5EF4-FFF2-40B4-BE49-F238E27FC236}">
                <a16:creationId xmlns:a16="http://schemas.microsoft.com/office/drawing/2014/main" id="{103B62CF-1B25-49A8-AD29-D583862D7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4639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3A4C09-78E7-481C-BE3B-AC86F439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ANALIZA DELA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DA4B8DD-9663-4164-BB87-294DF054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>
                <a:latin typeface="Bodoni MT Condensed" panose="02070606080606020203" pitchFamily="18" charset="0"/>
              </a:rPr>
              <a:t>Tema: vodilna tema je nasprotje med meščanskim in kmečkim načinom življenja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Motivi: pozna ljubezen, starostne razlike, kmečko in mestno življenje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Kraj: Ljubljana, Jelovo brdo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Čas dogajanja: 19. ali začetek 20. stoletje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oljeZBesedilom 8">
            <a:extLst>
              <a:ext uri="{FF2B5EF4-FFF2-40B4-BE49-F238E27FC236}">
                <a16:creationId xmlns:a16="http://schemas.microsoft.com/office/drawing/2014/main" id="{C630D049-9F2C-4518-8759-4B8F497F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868863"/>
            <a:ext cx="2808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latin typeface="Bodoni MT Condensed" panose="02070606080606020203" pitchFamily="18" charset="0"/>
              </a:rPr>
              <a:t>DRAMSKI TRIKOTNIK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>
            <a:extLst>
              <a:ext uri="{FF2B5EF4-FFF2-40B4-BE49-F238E27FC236}">
                <a16:creationId xmlns:a16="http://schemas.microsoft.com/office/drawing/2014/main" id="{505BA6B1-7469-4383-9BDB-25BF6763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IVAN TAVČAR, uuu.wmv">
            <a:hlinkClick r:id="" action="ppaction://media"/>
            <a:extLst>
              <a:ext uri="{FF2B5EF4-FFF2-40B4-BE49-F238E27FC236}">
                <a16:creationId xmlns:a16="http://schemas.microsoft.com/office/drawing/2014/main" id="{813AD9E7-2A06-4ED7-83A4-99273D1DD2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>
            <a:extLst>
              <a:ext uri="{FF2B5EF4-FFF2-40B4-BE49-F238E27FC236}">
                <a16:creationId xmlns:a16="http://schemas.microsoft.com/office/drawing/2014/main" id="{6646D83A-A613-4AAB-8DFC-143FFCD1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VIRI</a:t>
            </a:r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F5EFDF74-1380-4C8E-A54B-376CCEF8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sl-SI" altLang="sl-SI" sz="1800">
                <a:latin typeface="Bodoni MT Condensed" panose="02070606080606020203" pitchFamily="18" charset="0"/>
              </a:rPr>
              <a:t>http://lit.ijs.si/cvetjevj.html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http://www.imdb.com/title/tt0069936/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http://www.finder.si/Atraktivni_krajsi_izleti_v_Skofji_Loki/Dvorec_Ivana_Tavcarja_v_Visokem_1/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http://lit.ijs.si/slikarji.html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http://www.squidoo.com/viso-ka-kronika-ivan-tav-ar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http://sl.wikipedia.org/wiki/Ivan_Tav%C4%8Dar</a:t>
            </a:r>
          </a:p>
          <a:p>
            <a:r>
              <a:rPr lang="sl-SI" altLang="sl-SI" sz="1800" i="1">
                <a:latin typeface="Bodoni MT Condensed" panose="02070606080606020203" pitchFamily="18" charset="0"/>
              </a:rPr>
              <a:t>Slovenska književnost</a:t>
            </a:r>
            <a:r>
              <a:rPr lang="sl-SI" altLang="sl-SI" sz="1800">
                <a:latin typeface="Bodoni MT Condensed" panose="02070606080606020203" pitchFamily="18" charset="0"/>
              </a:rPr>
              <a:t>. Ljubljana, 1982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http://www.omnibus.se/cgi-bin/avtor.pl?eF=IVATAV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http://www.o-sks.nm.edus.si/seminarske_naloge/seminarska_naloga_jelka_slukan/gumbi/ivan_tavcar.htm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http://www.dogaja.se/znani-slovenci/6177/ivan_tavcar/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http://www.youtube.com/watch?v=VvPFEvrpCWg&amp;feature=related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http://beta.wikiversity.org/wiki/Cvetje_v_jeseni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http://www.slo-foto.net/galerija_slika-59537.html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http://www.mojvideo.com/uporabnik/stankapet/slika/cvetje-v-jeseni/28375</a:t>
            </a:r>
          </a:p>
          <a:p>
            <a:r>
              <a:rPr lang="sl-SI" altLang="sl-SI" sz="1800">
                <a:latin typeface="Bodoni MT Condensed" panose="02070606080606020203" pitchFamily="18" charset="0"/>
              </a:rPr>
              <a:t>http://www.ruslica.si/v2/default.asp?od=10&amp;kaj=0&amp;obl=1&amp;sort=0</a:t>
            </a:r>
          </a:p>
          <a:p>
            <a:endParaRPr lang="sl-SI" altLang="sl-SI" sz="1800">
              <a:latin typeface="Bodoni MT Condensed" panose="020706060806060202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197B58-2045-48C9-A0DF-019108EA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UVOD</a:t>
            </a:r>
          </a:p>
        </p:txBody>
      </p:sp>
      <p:pic>
        <p:nvPicPr>
          <p:cNvPr id="4" name="Slika 3" descr="JurijSubic-Ivan_Tavcar">
            <a:extLst>
              <a:ext uri="{FF2B5EF4-FFF2-40B4-BE49-F238E27FC236}">
                <a16:creationId xmlns:a16="http://schemas.microsoft.com/office/drawing/2014/main" id="{8C935920-0B0E-41ED-BA2D-9FF1BCD7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776538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3899EE5-48AD-473B-8C05-AE44DC52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8893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latin typeface="Bodoni MT Condensed" panose="02070606080606020203" pitchFamily="18" charset="0"/>
              </a:rPr>
              <a:t> najbolj znana Tavčarjeva povest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latin typeface="Bodoni MT Condensed" panose="02070606080606020203" pitchFamily="18" charset="0"/>
              </a:rPr>
              <a:t> objavljena leta 1917 (1. svetovna vojna)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latin typeface="Bodoni MT Condensed" panose="02070606080606020203" pitchFamily="18" charset="0"/>
              </a:rPr>
              <a:t> psevdonim Emil 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FA542-0912-4B11-BDA3-B0D568A9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ŽIVLJENJE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879F758-7968-47D6-8F68-44F94D5F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r>
              <a:rPr lang="sl-SI" altLang="sl-SI" sz="3600">
                <a:latin typeface="Bodoni MT Condensed" panose="02070606080606020203" pitchFamily="18" charset="0"/>
              </a:rPr>
              <a:t>28.8.1851 Poljane nad Škofja loko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 realist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Šolanje v Poljanah in Ljubljani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Inštruiranje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Prva dela že v gimnaziji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Študij prava na Dunaju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Odvetniški pripravnik v Ljubljani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Odvetniški izpit v Trstu</a:t>
            </a:r>
          </a:p>
        </p:txBody>
      </p:sp>
      <p:pic>
        <p:nvPicPr>
          <p:cNvPr id="8194" name="Picture 2" descr="http://www.silcportal.si/wp-content/gallery/domacija_ivana_tavcarja_na_visokem/domacija_ivana_tavcarja_na_visokem-08.jpg">
            <a:extLst>
              <a:ext uri="{FF2B5EF4-FFF2-40B4-BE49-F238E27FC236}">
                <a16:creationId xmlns:a16="http://schemas.microsoft.com/office/drawing/2014/main" id="{0D9D0B1F-6BCA-443B-B805-F984447D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3464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>
            <a:extLst>
              <a:ext uri="{FF2B5EF4-FFF2-40B4-BE49-F238E27FC236}">
                <a16:creationId xmlns:a16="http://schemas.microsoft.com/office/drawing/2014/main" id="{02B938EB-B602-4F5F-B99F-619E1E09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4087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Lastna odvetniška pisarna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Spozna Franico Košenini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 4 sinovi in hčer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 err="1">
                <a:latin typeface="Bodoni MT Condensed" pitchFamily="18" charset="0"/>
              </a:rPr>
              <a:t>Souredenik</a:t>
            </a:r>
            <a:r>
              <a:rPr lang="sl-SI" sz="3600" dirty="0">
                <a:latin typeface="Bodoni MT Condensed" pitchFamily="18" charset="0"/>
              </a:rPr>
              <a:t> časopisa Slovenski narod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Sodeloval pri ustanavljanju Slovenskega zvona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Zbiranje ob reviji Slovan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1911 – 1921 župan Ljubljane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Častni meščan Ljubljane, Celja, Kamnika …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Zbolel za rakom na črevesju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Bodoni MT Condensed" pitchFamily="18" charset="0"/>
              </a:rPr>
              <a:t>Umre 19.2.1923 v </a:t>
            </a:r>
            <a:r>
              <a:rPr lang="sl-SI" sz="3600" dirty="0" err="1">
                <a:latin typeface="Bodoni MT Condensed" pitchFamily="18" charset="0"/>
              </a:rPr>
              <a:t>Ljubljlani</a:t>
            </a:r>
            <a:endParaRPr lang="sl-SI" sz="3600" dirty="0">
              <a:latin typeface="Bodoni MT Condense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7EFA4-A20D-4053-ADB0-621C2B09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DELO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82B9952-8315-40D8-B111-4D49E29E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r>
              <a:rPr lang="sl-SI" altLang="sl-SI" sz="3600">
                <a:latin typeface="Bodoni MT Condensed" panose="02070606080606020203" pitchFamily="18" charset="0"/>
              </a:rPr>
              <a:t>Eden najpomembnejših klasikov slovenske književnosti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50 pripovednih del s kmečko tematiko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Mladostno in Zrelo obdobje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Eno dramsko delo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Proza – novele in romani po zgledu nemških pisateljev 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Vrh slovenske moderne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6152" name="Picture 8" descr="Books2">
            <a:extLst>
              <a:ext uri="{FF2B5EF4-FFF2-40B4-BE49-F238E27FC236}">
                <a16:creationId xmlns:a16="http://schemas.microsoft.com/office/drawing/2014/main" id="{1C21A85A-EA1B-4B57-A780-BD3644CC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4400"/>
            <a:ext cx="32400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7E393C-95A8-4139-ABC0-5999F247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41438"/>
            <a:ext cx="8640763" cy="52292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5800" dirty="0">
              <a:latin typeface="Bodoni MT Condense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Ivan </a:t>
            </a:r>
            <a:r>
              <a:rPr lang="sl-SI" sz="5100" i="1" dirty="0" err="1">
                <a:latin typeface="Bodoni MT Condensed" pitchFamily="18" charset="0"/>
              </a:rPr>
              <a:t>Slavelj</a:t>
            </a:r>
            <a:r>
              <a:rPr lang="sl-SI" sz="5100" dirty="0">
                <a:latin typeface="Bodoni MT Condensed" pitchFamily="18" charset="0"/>
              </a:rPr>
              <a:t> (1876)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Vita </a:t>
            </a:r>
            <a:r>
              <a:rPr lang="sl-SI" sz="5100" i="1" dirty="0" err="1">
                <a:latin typeface="Bodoni MT Condensed" pitchFamily="18" charset="0"/>
              </a:rPr>
              <a:t>vitae</a:t>
            </a:r>
            <a:r>
              <a:rPr lang="sl-SI" sz="5100" i="1" dirty="0">
                <a:latin typeface="Bodoni MT Condensed" pitchFamily="18" charset="0"/>
              </a:rPr>
              <a:t> </a:t>
            </a:r>
            <a:r>
              <a:rPr lang="sl-SI" sz="5100" i="1" dirty="0" err="1">
                <a:latin typeface="Bodoni MT Condensed" pitchFamily="18" charset="0"/>
              </a:rPr>
              <a:t>meae</a:t>
            </a:r>
            <a:r>
              <a:rPr lang="sl-SI" sz="5100" dirty="0">
                <a:latin typeface="Bodoni MT Condensed" pitchFamily="18" charset="0"/>
              </a:rPr>
              <a:t> (1883)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Mrtva srca</a:t>
            </a:r>
            <a:r>
              <a:rPr lang="sl-SI" sz="5100" dirty="0">
                <a:latin typeface="Bodoni MT Condensed" pitchFamily="18" charset="0"/>
              </a:rPr>
              <a:t> (1884)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Janez Sonce</a:t>
            </a:r>
            <a:r>
              <a:rPr lang="sl-SI" sz="5100" dirty="0">
                <a:latin typeface="Bodoni MT Condensed" pitchFamily="18" charset="0"/>
              </a:rPr>
              <a:t> (1885-1886)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Med gorami</a:t>
            </a:r>
            <a:r>
              <a:rPr lang="sl-SI" sz="5100" dirty="0">
                <a:latin typeface="Bodoni MT Condensed" pitchFamily="18" charset="0"/>
              </a:rPr>
              <a:t> – zbirka kratkih pripovedi (1876-1888)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Grajski pisar</a:t>
            </a:r>
            <a:r>
              <a:rPr lang="sl-SI" sz="5100" dirty="0">
                <a:latin typeface="Bodoni MT Condensed" pitchFamily="18" charset="0"/>
              </a:rPr>
              <a:t> (1889)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4000</a:t>
            </a:r>
            <a:r>
              <a:rPr lang="sl-SI" sz="5100" dirty="0">
                <a:latin typeface="Bodoni MT Condensed" pitchFamily="18" charset="0"/>
              </a:rPr>
              <a:t> (1891)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V Zali</a:t>
            </a:r>
            <a:r>
              <a:rPr lang="sl-SI" sz="5100" dirty="0">
                <a:latin typeface="Bodoni MT Condensed" pitchFamily="18" charset="0"/>
              </a:rPr>
              <a:t> (1894)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Izza kongresa</a:t>
            </a:r>
            <a:r>
              <a:rPr lang="sl-SI" sz="5100" dirty="0">
                <a:latin typeface="Bodoni MT Condensed" pitchFamily="18" charset="0"/>
              </a:rPr>
              <a:t> (1905-1908)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Cvetje v jeseni (1917)</a:t>
            </a:r>
            <a:endParaRPr lang="sl-SI" sz="5100" dirty="0">
              <a:latin typeface="Bodoni MT Condense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5100" i="1" dirty="0">
                <a:latin typeface="Bodoni MT Condensed" pitchFamily="18" charset="0"/>
              </a:rPr>
              <a:t>Visoška kronika</a:t>
            </a:r>
            <a:r>
              <a:rPr lang="sl-SI" sz="5100" dirty="0">
                <a:latin typeface="Bodoni MT Condensed" pitchFamily="18" charset="0"/>
              </a:rPr>
              <a:t> (1919)</a:t>
            </a:r>
          </a:p>
          <a:p>
            <a:pPr fontAlgn="auto">
              <a:spcAft>
                <a:spcPts val="0"/>
              </a:spcAft>
              <a:defRPr/>
            </a:pPr>
            <a:endParaRPr lang="sl-SI" sz="5800" dirty="0">
              <a:latin typeface="Bodoni MT Condensed" pitchFamily="18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94511D2-0BE9-4D10-8509-4624121F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7200">
                <a:latin typeface="Bodoni MT Condensed" panose="02070606080606020203" pitchFamily="18" charset="0"/>
              </a:rPr>
              <a:t>Najbolj znana dela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81094B-1CD7-4F9F-AA1F-C622B170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l-SI" altLang="sl-SI" sz="7200" b="1">
                <a:latin typeface="Bodoni MT Condensed" panose="02070606080606020203" pitchFamily="18" charset="0"/>
              </a:rPr>
              <a:t>REALIZEM</a:t>
            </a:r>
            <a:br>
              <a:rPr lang="sl-SI" altLang="sl-SI" sz="7200" b="1">
                <a:latin typeface="Bodoni MT Condensed" panose="02070606080606020203" pitchFamily="18" charset="0"/>
              </a:rPr>
            </a:br>
            <a:endParaRPr lang="sl-SI" altLang="sl-SI" sz="7200">
              <a:latin typeface="Bodoni MT Condensed" panose="02070606080606020203" pitchFamily="18" charset="0"/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D2B7D2EF-B4E8-4BC4-8FB6-15105979E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>
                <a:latin typeface="Bodoni MT Condensed" panose="02070606080606020203" pitchFamily="18" charset="0"/>
              </a:rPr>
              <a:t>Druga polovica 19. stoletja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Nasprotje romantike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 sodobni meščanski sloji, nižji razredi v družbi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Pripovedništvo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Najbolj znani Jurčič, Jenko,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3600">
                <a:latin typeface="Bodoni MT Condensed" panose="02070606080606020203" pitchFamily="18" charset="0"/>
              </a:rPr>
              <a:t>    Levstik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23554" name="Picture 2" descr="http://moreorlessbunk.files.wordpress.com/2011/03/realism-jean-francois-millet-the-gleaners1.jpg">
            <a:extLst>
              <a:ext uri="{FF2B5EF4-FFF2-40B4-BE49-F238E27FC236}">
                <a16:creationId xmlns:a16="http://schemas.microsoft.com/office/drawing/2014/main" id="{6A748457-8C4B-46A1-9A56-5A419DB6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16338"/>
            <a:ext cx="3821113" cy="292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76A9A-3A9E-4D83-9107-343BF7D9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l-SI" altLang="sl-SI" sz="7200" b="1">
                <a:latin typeface="Bodoni MT Condensed" panose="02070606080606020203" pitchFamily="18" charset="0"/>
              </a:rPr>
              <a:t>POVEST</a:t>
            </a:r>
            <a:br>
              <a:rPr lang="sl-SI" altLang="sl-SI" sz="7200">
                <a:latin typeface="Bodoni MT Condensed" panose="02070606080606020203" pitchFamily="18" charset="0"/>
              </a:rPr>
            </a:br>
            <a:endParaRPr lang="sl-SI" altLang="sl-SI" sz="7200">
              <a:latin typeface="Bodoni MT Condensed" panose="02070606080606020203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D0B7D2-78A8-438E-BFA0-A7DF37C3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>
                <a:latin typeface="Bodoni MT Condensed" panose="02070606080606020203" pitchFamily="18" charset="0"/>
              </a:rPr>
              <a:t>Srednje dolga pripoved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Prozno literarno delo manjše umetniške vrednosti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Veliko oseb, poudarek na glavnih likih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Vsebina osredotočena na zgodbo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Predvidljiv konec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Prva povest: Sreča v nesreči (1836)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F7865-6E0C-4B48-AAC8-27E6EAB0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Condensed" panose="02070606080606020203" pitchFamily="18" charset="0"/>
              </a:rPr>
              <a:t>CVETJE V JESENI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B506B0D-6917-4A37-BD85-E4613F6F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>
                <a:latin typeface="Bodoni MT Condensed" panose="02070606080606020203" pitchFamily="18" charset="0"/>
              </a:rPr>
              <a:t>Zgodbo pripoveduje Janez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Cvetje v jeseni je prispodoba za ljubezen med Meto in Janezom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Osrednja in dve stranski zgodbi</a:t>
            </a:r>
          </a:p>
          <a:p>
            <a:r>
              <a:rPr lang="sl-SI" altLang="sl-SI" sz="3600">
                <a:latin typeface="Bodoni MT Condensed" panose="02070606080606020203" pitchFamily="18" charset="0"/>
              </a:rPr>
              <a:t>Realističen oris socialnih razmer na slovenskem podeželju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On-screen Show (4:3)</PresentationFormat>
  <Paragraphs>103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 BONNIE</vt:lpstr>
      <vt:lpstr>Arial</vt:lpstr>
      <vt:lpstr>Bodoni MT Condensed</vt:lpstr>
      <vt:lpstr>Calibri</vt:lpstr>
      <vt:lpstr>Officeova tema</vt:lpstr>
      <vt:lpstr>CVETJE V JESENI </vt:lpstr>
      <vt:lpstr>UVOD</vt:lpstr>
      <vt:lpstr>ŽIVLJENJE</vt:lpstr>
      <vt:lpstr>PowerPoint Presentation</vt:lpstr>
      <vt:lpstr>DELO</vt:lpstr>
      <vt:lpstr>PowerPoint Presentation</vt:lpstr>
      <vt:lpstr>REALIZEM </vt:lpstr>
      <vt:lpstr>POVEST </vt:lpstr>
      <vt:lpstr>CVETJE V JESENI</vt:lpstr>
      <vt:lpstr>OBNOVA</vt:lpstr>
      <vt:lpstr>PowerPoint Presentation</vt:lpstr>
      <vt:lpstr>PREDSTAVITEV OSEB</vt:lpstr>
      <vt:lpstr>PowerPoint Presentation</vt:lpstr>
      <vt:lpstr>ANALIZA DELA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2019-06-03T09:09:14Z</dcterms:created>
  <dcterms:modified xsi:type="dcterms:W3CDTF">2019-06-03T09:09:14Z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