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sldIdLst>
    <p:sldId id="256" r:id="rId3"/>
    <p:sldId id="271" r:id="rId4"/>
    <p:sldId id="272" r:id="rId5"/>
    <p:sldId id="257" r:id="rId6"/>
    <p:sldId id="258" r:id="rId7"/>
    <p:sldId id="273" r:id="rId8"/>
    <p:sldId id="274" r:id="rId9"/>
    <p:sldId id="275" r:id="rId10"/>
    <p:sldId id="276" r:id="rId11"/>
    <p:sldId id="263" r:id="rId12"/>
    <p:sldId id="264" r:id="rId13"/>
    <p:sldId id="265" r:id="rId14"/>
    <p:sldId id="266" r:id="rId15"/>
    <p:sldId id="277" r:id="rId16"/>
    <p:sldId id="278" r:id="rId17"/>
    <p:sldId id="279" r:id="rId18"/>
    <p:sldId id="280" r:id="rId19"/>
    <p:sldId id="267" r:id="rId20"/>
    <p:sldId id="268" r:id="rId21"/>
    <p:sldId id="269" r:id="rId22"/>
    <p:sldId id="270" r:id="rId23"/>
    <p:sldId id="281" r:id="rId24"/>
    <p:sldId id="282" r:id="rId25"/>
    <p:sldId id="283" r:id="rId26"/>
    <p:sldId id="284" r:id="rId27"/>
    <p:sldId id="259" r:id="rId28"/>
    <p:sldId id="260" r:id="rId29"/>
    <p:sldId id="261" r:id="rId30"/>
    <p:sldId id="262" r:id="rId31"/>
    <p:sldId id="285" r:id="rId32"/>
    <p:sldId id="286" r:id="rId33"/>
    <p:sldId id="287" r:id="rId3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a:t>Kliknite, če želite urediti slog podnaslova matrice</a:t>
            </a:r>
          </a:p>
        </p:txBody>
      </p:sp>
      <p:sp>
        <p:nvSpPr>
          <p:cNvPr id="4" name="Rectangle 4">
            <a:extLst>
              <a:ext uri="{FF2B5EF4-FFF2-40B4-BE49-F238E27FC236}">
                <a16:creationId xmlns:a16="http://schemas.microsoft.com/office/drawing/2014/main" id="{0639A616-3AED-450C-846A-A2547B105123}"/>
              </a:ext>
            </a:extLst>
          </p:cNvPr>
          <p:cNvSpPr>
            <a:spLocks noGrp="1" noChangeArrowheads="1"/>
          </p:cNvSpPr>
          <p:nvPr>
            <p:ph type="dt" sz="half" idx="10"/>
          </p:nvPr>
        </p:nvSpPr>
        <p:spPr>
          <a:ln/>
        </p:spPr>
        <p:txBody>
          <a:bodyPr/>
          <a:lstStyle>
            <a:lvl1pPr>
              <a:defRPr/>
            </a:lvl1pPr>
          </a:lstStyle>
          <a:p>
            <a:pPr>
              <a:defRPr/>
            </a:pPr>
            <a:fld id="{560C9788-3F2F-40BD-A0F9-268EBCA244A3}" type="datetimeFigureOut">
              <a:rPr lang="sl-SI"/>
              <a:pPr>
                <a:defRPr/>
              </a:pPr>
              <a:t>3. 06. 2019</a:t>
            </a:fld>
            <a:endParaRPr lang="sl-SI"/>
          </a:p>
        </p:txBody>
      </p:sp>
      <p:sp>
        <p:nvSpPr>
          <p:cNvPr id="5" name="Rectangle 5">
            <a:extLst>
              <a:ext uri="{FF2B5EF4-FFF2-40B4-BE49-F238E27FC236}">
                <a16:creationId xmlns:a16="http://schemas.microsoft.com/office/drawing/2014/main" id="{1ACB5BBD-D5FB-4553-80DD-7AD51B48D3D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7B304722-D6B5-4AFE-989D-17A140E35EEC}"/>
              </a:ext>
            </a:extLst>
          </p:cNvPr>
          <p:cNvSpPr>
            <a:spLocks noGrp="1" noChangeArrowheads="1"/>
          </p:cNvSpPr>
          <p:nvPr>
            <p:ph type="sldNum" sz="quarter" idx="12"/>
          </p:nvPr>
        </p:nvSpPr>
        <p:spPr>
          <a:ln/>
        </p:spPr>
        <p:txBody>
          <a:bodyPr/>
          <a:lstStyle>
            <a:lvl1pPr>
              <a:defRPr/>
            </a:lvl1pPr>
          </a:lstStyle>
          <a:p>
            <a:fld id="{A113C9CA-407C-4155-8557-6AFE073BB79B}" type="slidenum">
              <a:rPr lang="sl-SI" altLang="sl-SI"/>
              <a:pPr/>
              <a:t>‹#›</a:t>
            </a:fld>
            <a:endParaRPr lang="sl-SI" altLang="sl-SI"/>
          </a:p>
        </p:txBody>
      </p:sp>
    </p:spTree>
    <p:extLst>
      <p:ext uri="{BB962C8B-B14F-4D97-AF65-F5344CB8AC3E}">
        <p14:creationId xmlns:p14="http://schemas.microsoft.com/office/powerpoint/2010/main" val="208459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CEDCAD17-3448-4E86-8913-5927F4307B6D}"/>
              </a:ext>
            </a:extLst>
          </p:cNvPr>
          <p:cNvSpPr>
            <a:spLocks noGrp="1" noChangeArrowheads="1"/>
          </p:cNvSpPr>
          <p:nvPr>
            <p:ph type="dt" sz="half" idx="10"/>
          </p:nvPr>
        </p:nvSpPr>
        <p:spPr>
          <a:ln/>
        </p:spPr>
        <p:txBody>
          <a:bodyPr/>
          <a:lstStyle>
            <a:lvl1pPr>
              <a:defRPr/>
            </a:lvl1pPr>
          </a:lstStyle>
          <a:p>
            <a:pPr>
              <a:defRPr/>
            </a:pPr>
            <a:fld id="{F306164B-319F-4E00-BAD4-C4FDED70F745}" type="datetimeFigureOut">
              <a:rPr lang="sl-SI"/>
              <a:pPr>
                <a:defRPr/>
              </a:pPr>
              <a:t>3. 06. 2019</a:t>
            </a:fld>
            <a:endParaRPr lang="sl-SI"/>
          </a:p>
        </p:txBody>
      </p:sp>
      <p:sp>
        <p:nvSpPr>
          <p:cNvPr id="5" name="Rectangle 5">
            <a:extLst>
              <a:ext uri="{FF2B5EF4-FFF2-40B4-BE49-F238E27FC236}">
                <a16:creationId xmlns:a16="http://schemas.microsoft.com/office/drawing/2014/main" id="{C7B087E1-02FC-4DC5-A9D6-B70EA8C80385}"/>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C802D906-16E4-4C0E-93C6-5C30D23BA1E1}"/>
              </a:ext>
            </a:extLst>
          </p:cNvPr>
          <p:cNvSpPr>
            <a:spLocks noGrp="1" noChangeArrowheads="1"/>
          </p:cNvSpPr>
          <p:nvPr>
            <p:ph type="sldNum" sz="quarter" idx="12"/>
          </p:nvPr>
        </p:nvSpPr>
        <p:spPr>
          <a:ln/>
        </p:spPr>
        <p:txBody>
          <a:bodyPr/>
          <a:lstStyle>
            <a:lvl1pPr>
              <a:defRPr/>
            </a:lvl1pPr>
          </a:lstStyle>
          <a:p>
            <a:fld id="{8FA431B4-980B-46D0-8586-1D55AFE1359A}" type="slidenum">
              <a:rPr lang="sl-SI" altLang="sl-SI"/>
              <a:pPr/>
              <a:t>‹#›</a:t>
            </a:fld>
            <a:endParaRPr lang="sl-SI" altLang="sl-SI"/>
          </a:p>
        </p:txBody>
      </p:sp>
    </p:spTree>
    <p:extLst>
      <p:ext uri="{BB962C8B-B14F-4D97-AF65-F5344CB8AC3E}">
        <p14:creationId xmlns:p14="http://schemas.microsoft.com/office/powerpoint/2010/main" val="38410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0BC8FDA7-4DBD-4477-8E2E-AA519F11F1D4}"/>
              </a:ext>
            </a:extLst>
          </p:cNvPr>
          <p:cNvSpPr>
            <a:spLocks noGrp="1" noChangeArrowheads="1"/>
          </p:cNvSpPr>
          <p:nvPr>
            <p:ph type="dt" sz="half" idx="10"/>
          </p:nvPr>
        </p:nvSpPr>
        <p:spPr>
          <a:ln/>
        </p:spPr>
        <p:txBody>
          <a:bodyPr/>
          <a:lstStyle>
            <a:lvl1pPr>
              <a:defRPr/>
            </a:lvl1pPr>
          </a:lstStyle>
          <a:p>
            <a:pPr>
              <a:defRPr/>
            </a:pPr>
            <a:fld id="{95909465-85F6-4CF8-99D0-3164556632F3}" type="datetimeFigureOut">
              <a:rPr lang="sl-SI"/>
              <a:pPr>
                <a:defRPr/>
              </a:pPr>
              <a:t>3. 06. 2019</a:t>
            </a:fld>
            <a:endParaRPr lang="sl-SI"/>
          </a:p>
        </p:txBody>
      </p:sp>
      <p:sp>
        <p:nvSpPr>
          <p:cNvPr id="5" name="Rectangle 5">
            <a:extLst>
              <a:ext uri="{FF2B5EF4-FFF2-40B4-BE49-F238E27FC236}">
                <a16:creationId xmlns:a16="http://schemas.microsoft.com/office/drawing/2014/main" id="{FECFD211-9270-4C48-B03F-D0982871FFF9}"/>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15C4ED5A-B10E-4947-A026-C5071EB5A8EC}"/>
              </a:ext>
            </a:extLst>
          </p:cNvPr>
          <p:cNvSpPr>
            <a:spLocks noGrp="1" noChangeArrowheads="1"/>
          </p:cNvSpPr>
          <p:nvPr>
            <p:ph type="sldNum" sz="quarter" idx="12"/>
          </p:nvPr>
        </p:nvSpPr>
        <p:spPr>
          <a:ln/>
        </p:spPr>
        <p:txBody>
          <a:bodyPr/>
          <a:lstStyle>
            <a:lvl1pPr>
              <a:defRPr/>
            </a:lvl1pPr>
          </a:lstStyle>
          <a:p>
            <a:fld id="{ED95B47A-E3F5-4194-9052-039BE54F315C}" type="slidenum">
              <a:rPr lang="sl-SI" altLang="sl-SI"/>
              <a:pPr/>
              <a:t>‹#›</a:t>
            </a:fld>
            <a:endParaRPr lang="sl-SI" altLang="sl-SI"/>
          </a:p>
        </p:txBody>
      </p:sp>
    </p:spTree>
    <p:extLst>
      <p:ext uri="{BB962C8B-B14F-4D97-AF65-F5344CB8AC3E}">
        <p14:creationId xmlns:p14="http://schemas.microsoft.com/office/powerpoint/2010/main" val="264600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a:t>Kliknite, če želite urediti slog podnaslova matrice</a:t>
            </a:r>
          </a:p>
        </p:txBody>
      </p:sp>
      <p:sp>
        <p:nvSpPr>
          <p:cNvPr id="4" name="Rectangle 4">
            <a:extLst>
              <a:ext uri="{FF2B5EF4-FFF2-40B4-BE49-F238E27FC236}">
                <a16:creationId xmlns:a16="http://schemas.microsoft.com/office/drawing/2014/main" id="{0B621017-C32E-4A39-B6E5-C02D94CA2D1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E6F70A1-AD7B-4C77-9E5D-20A428BE69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6EDAF5E-718E-4AEC-AC81-B110B2250BB4}"/>
              </a:ext>
            </a:extLst>
          </p:cNvPr>
          <p:cNvSpPr>
            <a:spLocks noGrp="1" noChangeArrowheads="1"/>
          </p:cNvSpPr>
          <p:nvPr>
            <p:ph type="sldNum" sz="quarter" idx="12"/>
          </p:nvPr>
        </p:nvSpPr>
        <p:spPr>
          <a:ln/>
        </p:spPr>
        <p:txBody>
          <a:bodyPr/>
          <a:lstStyle>
            <a:lvl1pPr>
              <a:defRPr/>
            </a:lvl1pPr>
          </a:lstStyle>
          <a:p>
            <a:fld id="{A059E80F-FC14-4962-A838-196D149A0B3A}" type="slidenum">
              <a:rPr lang="en-US" altLang="sl-SI"/>
              <a:pPr/>
              <a:t>‹#›</a:t>
            </a:fld>
            <a:endParaRPr lang="en-US" altLang="sl-SI"/>
          </a:p>
        </p:txBody>
      </p:sp>
    </p:spTree>
    <p:extLst>
      <p:ext uri="{BB962C8B-B14F-4D97-AF65-F5344CB8AC3E}">
        <p14:creationId xmlns:p14="http://schemas.microsoft.com/office/powerpoint/2010/main" val="152991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92C59621-D90D-464F-A00D-94EFFCD4AE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48AC402-968E-4036-84D2-EA8745CC4E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E07BC8A-761D-482B-A191-EC527989D637}"/>
              </a:ext>
            </a:extLst>
          </p:cNvPr>
          <p:cNvSpPr>
            <a:spLocks noGrp="1" noChangeArrowheads="1"/>
          </p:cNvSpPr>
          <p:nvPr>
            <p:ph type="sldNum" sz="quarter" idx="12"/>
          </p:nvPr>
        </p:nvSpPr>
        <p:spPr>
          <a:ln/>
        </p:spPr>
        <p:txBody>
          <a:bodyPr/>
          <a:lstStyle>
            <a:lvl1pPr>
              <a:defRPr/>
            </a:lvl1pPr>
          </a:lstStyle>
          <a:p>
            <a:fld id="{4453BBD0-6349-47C7-9000-CA962B0CDB4E}" type="slidenum">
              <a:rPr lang="en-US" altLang="sl-SI"/>
              <a:pPr/>
              <a:t>‹#›</a:t>
            </a:fld>
            <a:endParaRPr lang="en-US" altLang="sl-SI"/>
          </a:p>
        </p:txBody>
      </p:sp>
    </p:spTree>
    <p:extLst>
      <p:ext uri="{BB962C8B-B14F-4D97-AF65-F5344CB8AC3E}">
        <p14:creationId xmlns:p14="http://schemas.microsoft.com/office/powerpoint/2010/main" val="3841615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4">
            <a:extLst>
              <a:ext uri="{FF2B5EF4-FFF2-40B4-BE49-F238E27FC236}">
                <a16:creationId xmlns:a16="http://schemas.microsoft.com/office/drawing/2014/main" id="{ED30919C-83EC-4B44-B007-97B61A4C8B7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A7398DF-E9D6-473E-9C66-1CAC617EF4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16A566-4882-4838-8C9A-7B1DD030409D}"/>
              </a:ext>
            </a:extLst>
          </p:cNvPr>
          <p:cNvSpPr>
            <a:spLocks noGrp="1" noChangeArrowheads="1"/>
          </p:cNvSpPr>
          <p:nvPr>
            <p:ph type="sldNum" sz="quarter" idx="12"/>
          </p:nvPr>
        </p:nvSpPr>
        <p:spPr>
          <a:ln/>
        </p:spPr>
        <p:txBody>
          <a:bodyPr/>
          <a:lstStyle>
            <a:lvl1pPr>
              <a:defRPr/>
            </a:lvl1pPr>
          </a:lstStyle>
          <a:p>
            <a:fld id="{49D88E5B-3BB5-485A-B5E9-476FEC815A60}" type="slidenum">
              <a:rPr lang="en-US" altLang="sl-SI"/>
              <a:pPr/>
              <a:t>‹#›</a:t>
            </a:fld>
            <a:endParaRPr lang="en-US" altLang="sl-SI"/>
          </a:p>
        </p:txBody>
      </p:sp>
    </p:spTree>
    <p:extLst>
      <p:ext uri="{BB962C8B-B14F-4D97-AF65-F5344CB8AC3E}">
        <p14:creationId xmlns:p14="http://schemas.microsoft.com/office/powerpoint/2010/main" val="2428815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10668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9530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9122CAB2-476B-4B6C-928F-6A07F983FD1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84A100B-F672-43FC-9BF3-CE4740CFA2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67EF640-F469-4AB1-87A2-009B0FA211D9}"/>
              </a:ext>
            </a:extLst>
          </p:cNvPr>
          <p:cNvSpPr>
            <a:spLocks noGrp="1" noChangeArrowheads="1"/>
          </p:cNvSpPr>
          <p:nvPr>
            <p:ph type="sldNum" sz="quarter" idx="12"/>
          </p:nvPr>
        </p:nvSpPr>
        <p:spPr>
          <a:ln/>
        </p:spPr>
        <p:txBody>
          <a:bodyPr/>
          <a:lstStyle>
            <a:lvl1pPr>
              <a:defRPr/>
            </a:lvl1pPr>
          </a:lstStyle>
          <a:p>
            <a:fld id="{17925485-A177-4688-9E2A-23BE553052F5}" type="slidenum">
              <a:rPr lang="en-US" altLang="sl-SI"/>
              <a:pPr/>
              <a:t>‹#›</a:t>
            </a:fld>
            <a:endParaRPr lang="en-US" altLang="sl-SI"/>
          </a:p>
        </p:txBody>
      </p:sp>
    </p:spTree>
    <p:extLst>
      <p:ext uri="{BB962C8B-B14F-4D97-AF65-F5344CB8AC3E}">
        <p14:creationId xmlns:p14="http://schemas.microsoft.com/office/powerpoint/2010/main" val="3687476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48572E2A-8FE6-4119-88B7-BCED29EA07B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F14D9EF-B35D-4BAD-8FE3-8E81EF4EE0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B528FBB-1473-42E3-AB9D-720F972C755D}"/>
              </a:ext>
            </a:extLst>
          </p:cNvPr>
          <p:cNvSpPr>
            <a:spLocks noGrp="1" noChangeArrowheads="1"/>
          </p:cNvSpPr>
          <p:nvPr>
            <p:ph type="sldNum" sz="quarter" idx="12"/>
          </p:nvPr>
        </p:nvSpPr>
        <p:spPr>
          <a:ln/>
        </p:spPr>
        <p:txBody>
          <a:bodyPr/>
          <a:lstStyle>
            <a:lvl1pPr>
              <a:defRPr/>
            </a:lvl1pPr>
          </a:lstStyle>
          <a:p>
            <a:fld id="{B6D27BFD-0FCE-4D52-A7E8-378C89687425}" type="slidenum">
              <a:rPr lang="en-US" altLang="sl-SI"/>
              <a:pPr/>
              <a:t>‹#›</a:t>
            </a:fld>
            <a:endParaRPr lang="en-US" altLang="sl-SI"/>
          </a:p>
        </p:txBody>
      </p:sp>
    </p:spTree>
    <p:extLst>
      <p:ext uri="{BB962C8B-B14F-4D97-AF65-F5344CB8AC3E}">
        <p14:creationId xmlns:p14="http://schemas.microsoft.com/office/powerpoint/2010/main" val="2429787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4">
            <a:extLst>
              <a:ext uri="{FF2B5EF4-FFF2-40B4-BE49-F238E27FC236}">
                <a16:creationId xmlns:a16="http://schemas.microsoft.com/office/drawing/2014/main" id="{17ACD3D2-D47D-4414-B5D7-DC77619FB08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99C1484-562B-4E39-8EBA-ECA7E319A4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5303B44-B617-47FF-BC5B-AC527CE28A7A}"/>
              </a:ext>
            </a:extLst>
          </p:cNvPr>
          <p:cNvSpPr>
            <a:spLocks noGrp="1" noChangeArrowheads="1"/>
          </p:cNvSpPr>
          <p:nvPr>
            <p:ph type="sldNum" sz="quarter" idx="12"/>
          </p:nvPr>
        </p:nvSpPr>
        <p:spPr>
          <a:ln/>
        </p:spPr>
        <p:txBody>
          <a:bodyPr/>
          <a:lstStyle>
            <a:lvl1pPr>
              <a:defRPr/>
            </a:lvl1pPr>
          </a:lstStyle>
          <a:p>
            <a:fld id="{2CBA35D3-94F4-499A-93D8-7545636CDCF7}" type="slidenum">
              <a:rPr lang="en-US" altLang="sl-SI"/>
              <a:pPr/>
              <a:t>‹#›</a:t>
            </a:fld>
            <a:endParaRPr lang="en-US" altLang="sl-SI"/>
          </a:p>
        </p:txBody>
      </p:sp>
    </p:spTree>
    <p:extLst>
      <p:ext uri="{BB962C8B-B14F-4D97-AF65-F5344CB8AC3E}">
        <p14:creationId xmlns:p14="http://schemas.microsoft.com/office/powerpoint/2010/main" val="6643885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2DB4C21-5417-4466-A4CC-820FF2D3436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78BE533-B4A0-4C14-9035-BC4F27CB0A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8E6A371-3340-43F4-9141-71F9C67E91CB}"/>
              </a:ext>
            </a:extLst>
          </p:cNvPr>
          <p:cNvSpPr>
            <a:spLocks noGrp="1" noChangeArrowheads="1"/>
          </p:cNvSpPr>
          <p:nvPr>
            <p:ph type="sldNum" sz="quarter" idx="12"/>
          </p:nvPr>
        </p:nvSpPr>
        <p:spPr>
          <a:ln/>
        </p:spPr>
        <p:txBody>
          <a:bodyPr/>
          <a:lstStyle>
            <a:lvl1pPr>
              <a:defRPr/>
            </a:lvl1pPr>
          </a:lstStyle>
          <a:p>
            <a:fld id="{2D0E39FB-55C2-42A8-88BD-644612369116}" type="slidenum">
              <a:rPr lang="en-US" altLang="sl-SI"/>
              <a:pPr/>
              <a:t>‹#›</a:t>
            </a:fld>
            <a:endParaRPr lang="en-US" altLang="sl-SI"/>
          </a:p>
        </p:txBody>
      </p:sp>
    </p:spTree>
    <p:extLst>
      <p:ext uri="{BB962C8B-B14F-4D97-AF65-F5344CB8AC3E}">
        <p14:creationId xmlns:p14="http://schemas.microsoft.com/office/powerpoint/2010/main" val="2568479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03D94B50-76F8-4EFB-A87E-ED4D17F7A8C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3B0836F-DC43-463E-9AE3-3B9308AB8C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55D6E0F-C8DA-4399-BC6B-BB2857BE3810}"/>
              </a:ext>
            </a:extLst>
          </p:cNvPr>
          <p:cNvSpPr>
            <a:spLocks noGrp="1" noChangeArrowheads="1"/>
          </p:cNvSpPr>
          <p:nvPr>
            <p:ph type="sldNum" sz="quarter" idx="12"/>
          </p:nvPr>
        </p:nvSpPr>
        <p:spPr>
          <a:ln/>
        </p:spPr>
        <p:txBody>
          <a:bodyPr/>
          <a:lstStyle>
            <a:lvl1pPr>
              <a:defRPr/>
            </a:lvl1pPr>
          </a:lstStyle>
          <a:p>
            <a:fld id="{318BD69A-4AB7-465D-BE4B-F80489FF5787}" type="slidenum">
              <a:rPr lang="en-US" altLang="sl-SI"/>
              <a:pPr/>
              <a:t>‹#›</a:t>
            </a:fld>
            <a:endParaRPr lang="en-US" altLang="sl-SI"/>
          </a:p>
        </p:txBody>
      </p:sp>
    </p:spTree>
    <p:extLst>
      <p:ext uri="{BB962C8B-B14F-4D97-AF65-F5344CB8AC3E}">
        <p14:creationId xmlns:p14="http://schemas.microsoft.com/office/powerpoint/2010/main" val="134896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2D627F18-C9A6-4717-AEC2-94488324A3AE}"/>
              </a:ext>
            </a:extLst>
          </p:cNvPr>
          <p:cNvSpPr>
            <a:spLocks noGrp="1" noChangeArrowheads="1"/>
          </p:cNvSpPr>
          <p:nvPr>
            <p:ph type="dt" sz="half" idx="10"/>
          </p:nvPr>
        </p:nvSpPr>
        <p:spPr>
          <a:ln/>
        </p:spPr>
        <p:txBody>
          <a:bodyPr/>
          <a:lstStyle>
            <a:lvl1pPr>
              <a:defRPr/>
            </a:lvl1pPr>
          </a:lstStyle>
          <a:p>
            <a:pPr>
              <a:defRPr/>
            </a:pPr>
            <a:fld id="{16E85D03-CCFC-444A-BD42-0C8EC5538C54}" type="datetimeFigureOut">
              <a:rPr lang="sl-SI"/>
              <a:pPr>
                <a:defRPr/>
              </a:pPr>
              <a:t>3. 06. 2019</a:t>
            </a:fld>
            <a:endParaRPr lang="sl-SI"/>
          </a:p>
        </p:txBody>
      </p:sp>
      <p:sp>
        <p:nvSpPr>
          <p:cNvPr id="5" name="Rectangle 5">
            <a:extLst>
              <a:ext uri="{FF2B5EF4-FFF2-40B4-BE49-F238E27FC236}">
                <a16:creationId xmlns:a16="http://schemas.microsoft.com/office/drawing/2014/main" id="{2F53804F-26A5-40DC-A82C-E8B95D356F1B}"/>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0041B597-546B-470F-9DCE-28AF1EFF62BA}"/>
              </a:ext>
            </a:extLst>
          </p:cNvPr>
          <p:cNvSpPr>
            <a:spLocks noGrp="1" noChangeArrowheads="1"/>
          </p:cNvSpPr>
          <p:nvPr>
            <p:ph type="sldNum" sz="quarter" idx="12"/>
          </p:nvPr>
        </p:nvSpPr>
        <p:spPr>
          <a:ln/>
        </p:spPr>
        <p:txBody>
          <a:bodyPr/>
          <a:lstStyle>
            <a:lvl1pPr>
              <a:defRPr/>
            </a:lvl1pPr>
          </a:lstStyle>
          <a:p>
            <a:fld id="{5DAAD05F-7860-4BD7-A7FD-6647F334CC7C}" type="slidenum">
              <a:rPr lang="sl-SI" altLang="sl-SI"/>
              <a:pPr/>
              <a:t>‹#›</a:t>
            </a:fld>
            <a:endParaRPr lang="sl-SI" altLang="sl-SI"/>
          </a:p>
        </p:txBody>
      </p:sp>
    </p:spTree>
    <p:extLst>
      <p:ext uri="{BB962C8B-B14F-4D97-AF65-F5344CB8AC3E}">
        <p14:creationId xmlns:p14="http://schemas.microsoft.com/office/powerpoint/2010/main" val="35910273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B2391158-960F-45F9-801B-D6E5B3D75A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A54219F-27FE-4247-A247-A7EDC9F062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F254D7C-C061-41D9-9C91-4F7C18ECC477}"/>
              </a:ext>
            </a:extLst>
          </p:cNvPr>
          <p:cNvSpPr>
            <a:spLocks noGrp="1" noChangeArrowheads="1"/>
          </p:cNvSpPr>
          <p:nvPr>
            <p:ph type="sldNum" sz="quarter" idx="12"/>
          </p:nvPr>
        </p:nvSpPr>
        <p:spPr>
          <a:ln/>
        </p:spPr>
        <p:txBody>
          <a:bodyPr/>
          <a:lstStyle>
            <a:lvl1pPr>
              <a:defRPr/>
            </a:lvl1pPr>
          </a:lstStyle>
          <a:p>
            <a:fld id="{5D770930-3FF4-4302-85E1-B37FBDD1541E}" type="slidenum">
              <a:rPr lang="en-US" altLang="sl-SI"/>
              <a:pPr/>
              <a:t>‹#›</a:t>
            </a:fld>
            <a:endParaRPr lang="en-US" altLang="sl-SI"/>
          </a:p>
        </p:txBody>
      </p:sp>
    </p:spTree>
    <p:extLst>
      <p:ext uri="{BB962C8B-B14F-4D97-AF65-F5344CB8AC3E}">
        <p14:creationId xmlns:p14="http://schemas.microsoft.com/office/powerpoint/2010/main" val="34122128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21B2E1CE-8B66-4122-9740-E3A2364578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650B9A0-B860-4791-BAA1-BCAA3B4DE3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A7743F4-64E7-4D47-B7CC-AF5C9D5208CB}"/>
              </a:ext>
            </a:extLst>
          </p:cNvPr>
          <p:cNvSpPr>
            <a:spLocks noGrp="1" noChangeArrowheads="1"/>
          </p:cNvSpPr>
          <p:nvPr>
            <p:ph type="sldNum" sz="quarter" idx="12"/>
          </p:nvPr>
        </p:nvSpPr>
        <p:spPr>
          <a:ln/>
        </p:spPr>
        <p:txBody>
          <a:bodyPr/>
          <a:lstStyle>
            <a:lvl1pPr>
              <a:defRPr/>
            </a:lvl1pPr>
          </a:lstStyle>
          <a:p>
            <a:fld id="{95FA1BCF-D04A-46EE-A151-F4B0D7F7311D}" type="slidenum">
              <a:rPr lang="en-US" altLang="sl-SI"/>
              <a:pPr/>
              <a:t>‹#›</a:t>
            </a:fld>
            <a:endParaRPr lang="en-US" altLang="sl-SI"/>
          </a:p>
        </p:txBody>
      </p:sp>
    </p:spTree>
    <p:extLst>
      <p:ext uri="{BB962C8B-B14F-4D97-AF65-F5344CB8AC3E}">
        <p14:creationId xmlns:p14="http://schemas.microsoft.com/office/powerpoint/2010/main" val="105406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B109F2AB-8310-4A2E-B100-12353306655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41B2C2-AA7F-46D2-8741-C9311595CC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D4FB9E-3E56-408D-B6F7-1DA25A91A32D}"/>
              </a:ext>
            </a:extLst>
          </p:cNvPr>
          <p:cNvSpPr>
            <a:spLocks noGrp="1" noChangeArrowheads="1"/>
          </p:cNvSpPr>
          <p:nvPr>
            <p:ph type="sldNum" sz="quarter" idx="12"/>
          </p:nvPr>
        </p:nvSpPr>
        <p:spPr>
          <a:ln/>
        </p:spPr>
        <p:txBody>
          <a:bodyPr/>
          <a:lstStyle>
            <a:lvl1pPr>
              <a:defRPr/>
            </a:lvl1pPr>
          </a:lstStyle>
          <a:p>
            <a:fld id="{D409DD43-D7E3-452F-8B94-2533D778098D}" type="slidenum">
              <a:rPr lang="en-US" altLang="sl-SI"/>
              <a:pPr/>
              <a:t>‹#›</a:t>
            </a:fld>
            <a:endParaRPr lang="en-US" altLang="sl-SI"/>
          </a:p>
        </p:txBody>
      </p:sp>
    </p:spTree>
    <p:extLst>
      <p:ext uri="{BB962C8B-B14F-4D97-AF65-F5344CB8AC3E}">
        <p14:creationId xmlns:p14="http://schemas.microsoft.com/office/powerpoint/2010/main" val="292120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4">
            <a:extLst>
              <a:ext uri="{FF2B5EF4-FFF2-40B4-BE49-F238E27FC236}">
                <a16:creationId xmlns:a16="http://schemas.microsoft.com/office/drawing/2014/main" id="{FB9665CF-42D1-402E-AA56-27FCC2792C76}"/>
              </a:ext>
            </a:extLst>
          </p:cNvPr>
          <p:cNvSpPr>
            <a:spLocks noGrp="1" noChangeArrowheads="1"/>
          </p:cNvSpPr>
          <p:nvPr>
            <p:ph type="dt" sz="half" idx="10"/>
          </p:nvPr>
        </p:nvSpPr>
        <p:spPr>
          <a:ln/>
        </p:spPr>
        <p:txBody>
          <a:bodyPr/>
          <a:lstStyle>
            <a:lvl1pPr>
              <a:defRPr/>
            </a:lvl1pPr>
          </a:lstStyle>
          <a:p>
            <a:pPr>
              <a:defRPr/>
            </a:pPr>
            <a:fld id="{4E7596F5-A369-4283-A004-343A7EE26151}" type="datetimeFigureOut">
              <a:rPr lang="sl-SI"/>
              <a:pPr>
                <a:defRPr/>
              </a:pPr>
              <a:t>3. 06. 2019</a:t>
            </a:fld>
            <a:endParaRPr lang="sl-SI"/>
          </a:p>
        </p:txBody>
      </p:sp>
      <p:sp>
        <p:nvSpPr>
          <p:cNvPr id="5" name="Rectangle 5">
            <a:extLst>
              <a:ext uri="{FF2B5EF4-FFF2-40B4-BE49-F238E27FC236}">
                <a16:creationId xmlns:a16="http://schemas.microsoft.com/office/drawing/2014/main" id="{B430554B-9FA4-4C83-B8F6-F262CAF5D96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0F71AF06-1ABD-4E5B-B1BE-D1BB0B437889}"/>
              </a:ext>
            </a:extLst>
          </p:cNvPr>
          <p:cNvSpPr>
            <a:spLocks noGrp="1" noChangeArrowheads="1"/>
          </p:cNvSpPr>
          <p:nvPr>
            <p:ph type="sldNum" sz="quarter" idx="12"/>
          </p:nvPr>
        </p:nvSpPr>
        <p:spPr>
          <a:ln/>
        </p:spPr>
        <p:txBody>
          <a:bodyPr/>
          <a:lstStyle>
            <a:lvl1pPr>
              <a:defRPr/>
            </a:lvl1pPr>
          </a:lstStyle>
          <a:p>
            <a:fld id="{ED617FAA-4677-4262-9EA6-818106425462}" type="slidenum">
              <a:rPr lang="sl-SI" altLang="sl-SI"/>
              <a:pPr/>
              <a:t>‹#›</a:t>
            </a:fld>
            <a:endParaRPr lang="sl-SI" altLang="sl-SI"/>
          </a:p>
        </p:txBody>
      </p:sp>
    </p:spTree>
    <p:extLst>
      <p:ext uri="{BB962C8B-B14F-4D97-AF65-F5344CB8AC3E}">
        <p14:creationId xmlns:p14="http://schemas.microsoft.com/office/powerpoint/2010/main" val="3203399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8819D046-B9EC-4B7B-9451-1124A838EC06}"/>
              </a:ext>
            </a:extLst>
          </p:cNvPr>
          <p:cNvSpPr>
            <a:spLocks noGrp="1" noChangeArrowheads="1"/>
          </p:cNvSpPr>
          <p:nvPr>
            <p:ph type="dt" sz="half" idx="10"/>
          </p:nvPr>
        </p:nvSpPr>
        <p:spPr>
          <a:ln/>
        </p:spPr>
        <p:txBody>
          <a:bodyPr/>
          <a:lstStyle>
            <a:lvl1pPr>
              <a:defRPr/>
            </a:lvl1pPr>
          </a:lstStyle>
          <a:p>
            <a:pPr>
              <a:defRPr/>
            </a:pPr>
            <a:fld id="{7F0EC1B4-0742-409A-966D-C9202A6D1F6C}" type="datetimeFigureOut">
              <a:rPr lang="sl-SI"/>
              <a:pPr>
                <a:defRPr/>
              </a:pPr>
              <a:t>3. 06. 2019</a:t>
            </a:fld>
            <a:endParaRPr lang="sl-SI"/>
          </a:p>
        </p:txBody>
      </p:sp>
      <p:sp>
        <p:nvSpPr>
          <p:cNvPr id="6" name="Rectangle 5">
            <a:extLst>
              <a:ext uri="{FF2B5EF4-FFF2-40B4-BE49-F238E27FC236}">
                <a16:creationId xmlns:a16="http://schemas.microsoft.com/office/drawing/2014/main" id="{408E77F9-4C8C-4E0C-AE1D-A003D2EECD6A}"/>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FC9B1C8E-FB7E-468C-9800-21452BD8CB69}"/>
              </a:ext>
            </a:extLst>
          </p:cNvPr>
          <p:cNvSpPr>
            <a:spLocks noGrp="1" noChangeArrowheads="1"/>
          </p:cNvSpPr>
          <p:nvPr>
            <p:ph type="sldNum" sz="quarter" idx="12"/>
          </p:nvPr>
        </p:nvSpPr>
        <p:spPr>
          <a:ln/>
        </p:spPr>
        <p:txBody>
          <a:bodyPr/>
          <a:lstStyle>
            <a:lvl1pPr>
              <a:defRPr/>
            </a:lvl1pPr>
          </a:lstStyle>
          <a:p>
            <a:fld id="{C4344179-D7B7-4745-8FE5-5A24AD9780FB}" type="slidenum">
              <a:rPr lang="sl-SI" altLang="sl-SI"/>
              <a:pPr/>
              <a:t>‹#›</a:t>
            </a:fld>
            <a:endParaRPr lang="sl-SI" altLang="sl-SI"/>
          </a:p>
        </p:txBody>
      </p:sp>
    </p:spTree>
    <p:extLst>
      <p:ext uri="{BB962C8B-B14F-4D97-AF65-F5344CB8AC3E}">
        <p14:creationId xmlns:p14="http://schemas.microsoft.com/office/powerpoint/2010/main" val="33635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08DF2F50-4A2A-4AE4-8623-309F9B0DFBEA}"/>
              </a:ext>
            </a:extLst>
          </p:cNvPr>
          <p:cNvSpPr>
            <a:spLocks noGrp="1" noChangeArrowheads="1"/>
          </p:cNvSpPr>
          <p:nvPr>
            <p:ph type="dt" sz="half" idx="10"/>
          </p:nvPr>
        </p:nvSpPr>
        <p:spPr>
          <a:ln/>
        </p:spPr>
        <p:txBody>
          <a:bodyPr/>
          <a:lstStyle>
            <a:lvl1pPr>
              <a:defRPr/>
            </a:lvl1pPr>
          </a:lstStyle>
          <a:p>
            <a:pPr>
              <a:defRPr/>
            </a:pPr>
            <a:fld id="{85B03917-A87F-4736-8FE0-F5525443224E}" type="datetimeFigureOut">
              <a:rPr lang="sl-SI"/>
              <a:pPr>
                <a:defRPr/>
              </a:pPr>
              <a:t>3. 06. 2019</a:t>
            </a:fld>
            <a:endParaRPr lang="sl-SI"/>
          </a:p>
        </p:txBody>
      </p:sp>
      <p:sp>
        <p:nvSpPr>
          <p:cNvPr id="8" name="Rectangle 5">
            <a:extLst>
              <a:ext uri="{FF2B5EF4-FFF2-40B4-BE49-F238E27FC236}">
                <a16:creationId xmlns:a16="http://schemas.microsoft.com/office/drawing/2014/main" id="{35EA2303-67EC-4E1A-AAF0-48D427AF1B0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6">
            <a:extLst>
              <a:ext uri="{FF2B5EF4-FFF2-40B4-BE49-F238E27FC236}">
                <a16:creationId xmlns:a16="http://schemas.microsoft.com/office/drawing/2014/main" id="{F848F156-AEE5-425E-8CFC-64609DBD1034}"/>
              </a:ext>
            </a:extLst>
          </p:cNvPr>
          <p:cNvSpPr>
            <a:spLocks noGrp="1" noChangeArrowheads="1"/>
          </p:cNvSpPr>
          <p:nvPr>
            <p:ph type="sldNum" sz="quarter" idx="12"/>
          </p:nvPr>
        </p:nvSpPr>
        <p:spPr>
          <a:ln/>
        </p:spPr>
        <p:txBody>
          <a:bodyPr/>
          <a:lstStyle>
            <a:lvl1pPr>
              <a:defRPr/>
            </a:lvl1pPr>
          </a:lstStyle>
          <a:p>
            <a:fld id="{5ECACDF2-6B0C-4172-AEB6-7D3633432630}" type="slidenum">
              <a:rPr lang="sl-SI" altLang="sl-SI"/>
              <a:pPr/>
              <a:t>‹#›</a:t>
            </a:fld>
            <a:endParaRPr lang="sl-SI" altLang="sl-SI"/>
          </a:p>
        </p:txBody>
      </p:sp>
    </p:spTree>
    <p:extLst>
      <p:ext uri="{BB962C8B-B14F-4D97-AF65-F5344CB8AC3E}">
        <p14:creationId xmlns:p14="http://schemas.microsoft.com/office/powerpoint/2010/main" val="255928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4">
            <a:extLst>
              <a:ext uri="{FF2B5EF4-FFF2-40B4-BE49-F238E27FC236}">
                <a16:creationId xmlns:a16="http://schemas.microsoft.com/office/drawing/2014/main" id="{F4E54177-0594-47F1-BC00-A1DEBB1D46C9}"/>
              </a:ext>
            </a:extLst>
          </p:cNvPr>
          <p:cNvSpPr>
            <a:spLocks noGrp="1" noChangeArrowheads="1"/>
          </p:cNvSpPr>
          <p:nvPr>
            <p:ph type="dt" sz="half" idx="10"/>
          </p:nvPr>
        </p:nvSpPr>
        <p:spPr>
          <a:ln/>
        </p:spPr>
        <p:txBody>
          <a:bodyPr/>
          <a:lstStyle>
            <a:lvl1pPr>
              <a:defRPr/>
            </a:lvl1pPr>
          </a:lstStyle>
          <a:p>
            <a:pPr>
              <a:defRPr/>
            </a:pPr>
            <a:fld id="{06A85A5A-102D-464A-8B30-10CF1CE7FDFA}" type="datetimeFigureOut">
              <a:rPr lang="sl-SI"/>
              <a:pPr>
                <a:defRPr/>
              </a:pPr>
              <a:t>3. 06. 2019</a:t>
            </a:fld>
            <a:endParaRPr lang="sl-SI"/>
          </a:p>
        </p:txBody>
      </p:sp>
      <p:sp>
        <p:nvSpPr>
          <p:cNvPr id="4" name="Rectangle 5">
            <a:extLst>
              <a:ext uri="{FF2B5EF4-FFF2-40B4-BE49-F238E27FC236}">
                <a16:creationId xmlns:a16="http://schemas.microsoft.com/office/drawing/2014/main" id="{FEBD8C65-03F2-4A19-B58D-AA6B28E6A15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6">
            <a:extLst>
              <a:ext uri="{FF2B5EF4-FFF2-40B4-BE49-F238E27FC236}">
                <a16:creationId xmlns:a16="http://schemas.microsoft.com/office/drawing/2014/main" id="{BBB51E55-72D5-4561-8F56-A876CDC74476}"/>
              </a:ext>
            </a:extLst>
          </p:cNvPr>
          <p:cNvSpPr>
            <a:spLocks noGrp="1" noChangeArrowheads="1"/>
          </p:cNvSpPr>
          <p:nvPr>
            <p:ph type="sldNum" sz="quarter" idx="12"/>
          </p:nvPr>
        </p:nvSpPr>
        <p:spPr>
          <a:ln/>
        </p:spPr>
        <p:txBody>
          <a:bodyPr/>
          <a:lstStyle>
            <a:lvl1pPr>
              <a:defRPr/>
            </a:lvl1pPr>
          </a:lstStyle>
          <a:p>
            <a:fld id="{C16CAD5F-E178-4EF4-A8C0-2B8444FDFF39}" type="slidenum">
              <a:rPr lang="sl-SI" altLang="sl-SI"/>
              <a:pPr/>
              <a:t>‹#›</a:t>
            </a:fld>
            <a:endParaRPr lang="sl-SI" altLang="sl-SI"/>
          </a:p>
        </p:txBody>
      </p:sp>
    </p:spTree>
    <p:extLst>
      <p:ext uri="{BB962C8B-B14F-4D97-AF65-F5344CB8AC3E}">
        <p14:creationId xmlns:p14="http://schemas.microsoft.com/office/powerpoint/2010/main" val="410974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8B42A5E-3EDF-4251-BBDF-892E11E17A3E}"/>
              </a:ext>
            </a:extLst>
          </p:cNvPr>
          <p:cNvSpPr>
            <a:spLocks noGrp="1" noChangeArrowheads="1"/>
          </p:cNvSpPr>
          <p:nvPr>
            <p:ph type="dt" sz="half" idx="10"/>
          </p:nvPr>
        </p:nvSpPr>
        <p:spPr>
          <a:ln/>
        </p:spPr>
        <p:txBody>
          <a:bodyPr/>
          <a:lstStyle>
            <a:lvl1pPr>
              <a:defRPr/>
            </a:lvl1pPr>
          </a:lstStyle>
          <a:p>
            <a:pPr>
              <a:defRPr/>
            </a:pPr>
            <a:fld id="{C9C69C7C-2476-4866-AE6D-848ECEC7A543}" type="datetimeFigureOut">
              <a:rPr lang="sl-SI"/>
              <a:pPr>
                <a:defRPr/>
              </a:pPr>
              <a:t>3. 06. 2019</a:t>
            </a:fld>
            <a:endParaRPr lang="sl-SI"/>
          </a:p>
        </p:txBody>
      </p:sp>
      <p:sp>
        <p:nvSpPr>
          <p:cNvPr id="3" name="Rectangle 5">
            <a:extLst>
              <a:ext uri="{FF2B5EF4-FFF2-40B4-BE49-F238E27FC236}">
                <a16:creationId xmlns:a16="http://schemas.microsoft.com/office/drawing/2014/main" id="{5CF18006-817C-4298-BD1C-E2BB3C171D14}"/>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6">
            <a:extLst>
              <a:ext uri="{FF2B5EF4-FFF2-40B4-BE49-F238E27FC236}">
                <a16:creationId xmlns:a16="http://schemas.microsoft.com/office/drawing/2014/main" id="{2FC567CF-6078-4C54-95A5-6A64BB59D135}"/>
              </a:ext>
            </a:extLst>
          </p:cNvPr>
          <p:cNvSpPr>
            <a:spLocks noGrp="1" noChangeArrowheads="1"/>
          </p:cNvSpPr>
          <p:nvPr>
            <p:ph type="sldNum" sz="quarter" idx="12"/>
          </p:nvPr>
        </p:nvSpPr>
        <p:spPr>
          <a:ln/>
        </p:spPr>
        <p:txBody>
          <a:bodyPr/>
          <a:lstStyle>
            <a:lvl1pPr>
              <a:defRPr/>
            </a:lvl1pPr>
          </a:lstStyle>
          <a:p>
            <a:fld id="{E8B8B6C7-BCD3-45D7-B1B4-EA03C8020840}" type="slidenum">
              <a:rPr lang="sl-SI" altLang="sl-SI"/>
              <a:pPr/>
              <a:t>‹#›</a:t>
            </a:fld>
            <a:endParaRPr lang="sl-SI" altLang="sl-SI"/>
          </a:p>
        </p:txBody>
      </p:sp>
    </p:spTree>
    <p:extLst>
      <p:ext uri="{BB962C8B-B14F-4D97-AF65-F5344CB8AC3E}">
        <p14:creationId xmlns:p14="http://schemas.microsoft.com/office/powerpoint/2010/main" val="387755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E2685BEE-8C30-4B07-8BB8-9E69587608E8}"/>
              </a:ext>
            </a:extLst>
          </p:cNvPr>
          <p:cNvSpPr>
            <a:spLocks noGrp="1" noChangeArrowheads="1"/>
          </p:cNvSpPr>
          <p:nvPr>
            <p:ph type="dt" sz="half" idx="10"/>
          </p:nvPr>
        </p:nvSpPr>
        <p:spPr>
          <a:ln/>
        </p:spPr>
        <p:txBody>
          <a:bodyPr/>
          <a:lstStyle>
            <a:lvl1pPr>
              <a:defRPr/>
            </a:lvl1pPr>
          </a:lstStyle>
          <a:p>
            <a:pPr>
              <a:defRPr/>
            </a:pPr>
            <a:fld id="{5A265676-F2D9-40CD-892D-F140D230DBAE}" type="datetimeFigureOut">
              <a:rPr lang="sl-SI"/>
              <a:pPr>
                <a:defRPr/>
              </a:pPr>
              <a:t>3. 06. 2019</a:t>
            </a:fld>
            <a:endParaRPr lang="sl-SI"/>
          </a:p>
        </p:txBody>
      </p:sp>
      <p:sp>
        <p:nvSpPr>
          <p:cNvPr id="6" name="Rectangle 5">
            <a:extLst>
              <a:ext uri="{FF2B5EF4-FFF2-40B4-BE49-F238E27FC236}">
                <a16:creationId xmlns:a16="http://schemas.microsoft.com/office/drawing/2014/main" id="{D49DA02F-2899-481D-8CFA-684B66DDBD69}"/>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8D2635BB-ABA5-4F95-A5AE-72FF8BF8D717}"/>
              </a:ext>
            </a:extLst>
          </p:cNvPr>
          <p:cNvSpPr>
            <a:spLocks noGrp="1" noChangeArrowheads="1"/>
          </p:cNvSpPr>
          <p:nvPr>
            <p:ph type="sldNum" sz="quarter" idx="12"/>
          </p:nvPr>
        </p:nvSpPr>
        <p:spPr>
          <a:ln/>
        </p:spPr>
        <p:txBody>
          <a:bodyPr/>
          <a:lstStyle>
            <a:lvl1pPr>
              <a:defRPr/>
            </a:lvl1pPr>
          </a:lstStyle>
          <a:p>
            <a:fld id="{F45757B8-67C0-4E77-ADF0-59885EDAC909}" type="slidenum">
              <a:rPr lang="sl-SI" altLang="sl-SI"/>
              <a:pPr/>
              <a:t>‹#›</a:t>
            </a:fld>
            <a:endParaRPr lang="sl-SI" altLang="sl-SI"/>
          </a:p>
        </p:txBody>
      </p:sp>
    </p:spTree>
    <p:extLst>
      <p:ext uri="{BB962C8B-B14F-4D97-AF65-F5344CB8AC3E}">
        <p14:creationId xmlns:p14="http://schemas.microsoft.com/office/powerpoint/2010/main" val="266241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44FF08BB-48F7-451C-9980-CACEE2EC5AF7}"/>
              </a:ext>
            </a:extLst>
          </p:cNvPr>
          <p:cNvSpPr>
            <a:spLocks noGrp="1" noChangeArrowheads="1"/>
          </p:cNvSpPr>
          <p:nvPr>
            <p:ph type="dt" sz="half" idx="10"/>
          </p:nvPr>
        </p:nvSpPr>
        <p:spPr>
          <a:ln/>
        </p:spPr>
        <p:txBody>
          <a:bodyPr/>
          <a:lstStyle>
            <a:lvl1pPr>
              <a:defRPr/>
            </a:lvl1pPr>
          </a:lstStyle>
          <a:p>
            <a:pPr>
              <a:defRPr/>
            </a:pPr>
            <a:fld id="{9245BD07-260E-46FB-903C-E9DE829D8196}" type="datetimeFigureOut">
              <a:rPr lang="sl-SI"/>
              <a:pPr>
                <a:defRPr/>
              </a:pPr>
              <a:t>3. 06. 2019</a:t>
            </a:fld>
            <a:endParaRPr lang="sl-SI"/>
          </a:p>
        </p:txBody>
      </p:sp>
      <p:sp>
        <p:nvSpPr>
          <p:cNvPr id="6" name="Rectangle 5">
            <a:extLst>
              <a:ext uri="{FF2B5EF4-FFF2-40B4-BE49-F238E27FC236}">
                <a16:creationId xmlns:a16="http://schemas.microsoft.com/office/drawing/2014/main" id="{21990A43-4A0F-44D8-A884-C9581F37F764}"/>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87DA5B12-C58A-4CA9-A07F-4E2FFAFB62FC}"/>
              </a:ext>
            </a:extLst>
          </p:cNvPr>
          <p:cNvSpPr>
            <a:spLocks noGrp="1" noChangeArrowheads="1"/>
          </p:cNvSpPr>
          <p:nvPr>
            <p:ph type="sldNum" sz="quarter" idx="12"/>
          </p:nvPr>
        </p:nvSpPr>
        <p:spPr>
          <a:ln/>
        </p:spPr>
        <p:txBody>
          <a:bodyPr/>
          <a:lstStyle>
            <a:lvl1pPr>
              <a:defRPr/>
            </a:lvl1pPr>
          </a:lstStyle>
          <a:p>
            <a:fld id="{CDEC8098-42E9-48A7-BA63-25457F82B3DB}" type="slidenum">
              <a:rPr lang="sl-SI" altLang="sl-SI"/>
              <a:pPr/>
              <a:t>‹#›</a:t>
            </a:fld>
            <a:endParaRPr lang="sl-SI" altLang="sl-SI"/>
          </a:p>
        </p:txBody>
      </p:sp>
    </p:spTree>
    <p:extLst>
      <p:ext uri="{BB962C8B-B14F-4D97-AF65-F5344CB8AC3E}">
        <p14:creationId xmlns:p14="http://schemas.microsoft.com/office/powerpoint/2010/main" val="3605697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D681CEE-09FB-4AF7-AA67-CC8EA851243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endParaRPr lang="en-US" altLang="sl-SI"/>
          </a:p>
        </p:txBody>
      </p:sp>
      <p:sp>
        <p:nvSpPr>
          <p:cNvPr id="1027" name="Rectangle 3">
            <a:extLst>
              <a:ext uri="{FF2B5EF4-FFF2-40B4-BE49-F238E27FC236}">
                <a16:creationId xmlns:a16="http://schemas.microsoft.com/office/drawing/2014/main" id="{95975AD8-F474-4E5E-A0A8-8DB5482DD10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028" name="Rectangle 4">
            <a:extLst>
              <a:ext uri="{FF2B5EF4-FFF2-40B4-BE49-F238E27FC236}">
                <a16:creationId xmlns:a16="http://schemas.microsoft.com/office/drawing/2014/main" id="{E68E54A1-5320-44D6-BFF7-28E03656B83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defRPr>
            </a:lvl1pPr>
          </a:lstStyle>
          <a:p>
            <a:pPr>
              <a:defRPr/>
            </a:pPr>
            <a:fld id="{F6AFDE0F-6EC3-49D1-8E24-7370F0674A04}" type="datetimeFigureOut">
              <a:rPr lang="sl-SI"/>
              <a:pPr>
                <a:defRPr/>
              </a:pPr>
              <a:t>3. 06. 2019</a:t>
            </a:fld>
            <a:endParaRPr lang="sl-SI"/>
          </a:p>
        </p:txBody>
      </p:sp>
      <p:sp>
        <p:nvSpPr>
          <p:cNvPr id="1029" name="Rectangle 5">
            <a:extLst>
              <a:ext uri="{FF2B5EF4-FFF2-40B4-BE49-F238E27FC236}">
                <a16:creationId xmlns:a16="http://schemas.microsoft.com/office/drawing/2014/main" id="{1D0200E7-EB0C-4672-8F37-B4ABEC64F4E8}"/>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defRPr>
            </a:lvl1pPr>
          </a:lstStyle>
          <a:p>
            <a:pPr>
              <a:defRPr/>
            </a:pPr>
            <a:endParaRPr lang="sl-SI"/>
          </a:p>
        </p:txBody>
      </p:sp>
      <p:sp>
        <p:nvSpPr>
          <p:cNvPr id="1030" name="Rectangle 6">
            <a:extLst>
              <a:ext uri="{FF2B5EF4-FFF2-40B4-BE49-F238E27FC236}">
                <a16:creationId xmlns:a16="http://schemas.microsoft.com/office/drawing/2014/main" id="{602AD510-F29C-4DAC-8605-A2F910CB10E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BF4C3FA-D05A-4548-941F-9E8B5C77E83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9FA09BA-FB88-4EEB-9784-B18A9BABF4E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endParaRPr lang="en-US" altLang="sl-SI"/>
          </a:p>
        </p:txBody>
      </p:sp>
      <p:sp>
        <p:nvSpPr>
          <p:cNvPr id="2051" name="Rectangle 3">
            <a:extLst>
              <a:ext uri="{FF2B5EF4-FFF2-40B4-BE49-F238E27FC236}">
                <a16:creationId xmlns:a16="http://schemas.microsoft.com/office/drawing/2014/main" id="{D609C488-BE53-4505-B247-1AE1FA161820}"/>
              </a:ext>
            </a:extLst>
          </p:cNvPr>
          <p:cNvSpPr>
            <a:spLocks noGrp="1" noChangeArrowheads="1"/>
          </p:cNvSpPr>
          <p:nvPr>
            <p:ph type="body" idx="1"/>
          </p:nvPr>
        </p:nvSpPr>
        <p:spPr bwMode="auto">
          <a:xfrm>
            <a:off x="1066800" y="1600200"/>
            <a:ext cx="7620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8196" name="Rectangle 4">
            <a:extLst>
              <a:ext uri="{FF2B5EF4-FFF2-40B4-BE49-F238E27FC236}">
                <a16:creationId xmlns:a16="http://schemas.microsoft.com/office/drawing/2014/main" id="{E28F7788-EBE3-4158-8340-9BC28EBDE33F}"/>
              </a:ext>
            </a:extLst>
          </p:cNvPr>
          <p:cNvSpPr>
            <a:spLocks noGrp="1" noChangeArrowheads="1"/>
          </p:cNvSpPr>
          <p:nvPr>
            <p:ph type="dt" sz="half" idx="2"/>
          </p:nvPr>
        </p:nvSpPr>
        <p:spPr bwMode="auto">
          <a:xfrm>
            <a:off x="838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defRPr>
            </a:lvl1pPr>
          </a:lstStyle>
          <a:p>
            <a:pPr>
              <a:defRPr/>
            </a:pPr>
            <a:endParaRPr lang="en-US"/>
          </a:p>
        </p:txBody>
      </p:sp>
      <p:sp>
        <p:nvSpPr>
          <p:cNvPr id="8197" name="Rectangle 5">
            <a:extLst>
              <a:ext uri="{FF2B5EF4-FFF2-40B4-BE49-F238E27FC236}">
                <a16:creationId xmlns:a16="http://schemas.microsoft.com/office/drawing/2014/main" id="{30C84691-4C77-47BE-9E91-33F5C5643D7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defRPr>
            </a:lvl1pPr>
          </a:lstStyle>
          <a:p>
            <a:pPr>
              <a:defRPr/>
            </a:pPr>
            <a:endParaRPr lang="en-US"/>
          </a:p>
        </p:txBody>
      </p:sp>
      <p:sp>
        <p:nvSpPr>
          <p:cNvPr id="8198" name="Rectangle 6">
            <a:extLst>
              <a:ext uri="{FF2B5EF4-FFF2-40B4-BE49-F238E27FC236}">
                <a16:creationId xmlns:a16="http://schemas.microsoft.com/office/drawing/2014/main" id="{59549E84-0B63-4427-A93F-F93E25E4AF45}"/>
              </a:ext>
            </a:extLst>
          </p:cNvPr>
          <p:cNvSpPr>
            <a:spLocks noGrp="1" noChangeArrowheads="1"/>
          </p:cNvSpPr>
          <p:nvPr>
            <p:ph type="sldNum" sz="quarter" idx="4"/>
          </p:nvPr>
        </p:nvSpPr>
        <p:spPr bwMode="auto">
          <a:xfrm>
            <a:off x="6172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C92ADA-8AF9-4C47-A719-BDF6210EB6F8}"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slov 1">
            <a:extLst>
              <a:ext uri="{FF2B5EF4-FFF2-40B4-BE49-F238E27FC236}">
                <a16:creationId xmlns:a16="http://schemas.microsoft.com/office/drawing/2014/main" id="{C11D42E4-2C8A-4316-A067-5795C4E2DE66}"/>
              </a:ext>
            </a:extLst>
          </p:cNvPr>
          <p:cNvSpPr>
            <a:spLocks noGrp="1"/>
          </p:cNvSpPr>
          <p:nvPr>
            <p:ph type="ctrTitle"/>
          </p:nvPr>
        </p:nvSpPr>
        <p:spPr>
          <a:xfrm>
            <a:off x="4357688" y="1000125"/>
            <a:ext cx="4100512" cy="2928938"/>
          </a:xfrm>
        </p:spPr>
        <p:txBody>
          <a:bodyPr/>
          <a:lstStyle/>
          <a:p>
            <a:pPr eaLnBrk="1" hangingPunct="1"/>
            <a:r>
              <a:rPr lang="sl-SI" altLang="sl-SI" sz="7200">
                <a:solidFill>
                  <a:schemeClr val="accent1"/>
                </a:solidFill>
                <a:latin typeface="Bodoni MT Condensed" panose="02070606080606020203" pitchFamily="18" charset="0"/>
              </a:rPr>
              <a:t>Ivan Tavčar MED GORAMI</a:t>
            </a:r>
          </a:p>
        </p:txBody>
      </p:sp>
      <p:pic>
        <p:nvPicPr>
          <p:cNvPr id="3076" name="Slika 3" descr="scan.jpg">
            <a:extLst>
              <a:ext uri="{FF2B5EF4-FFF2-40B4-BE49-F238E27FC236}">
                <a16:creationId xmlns:a16="http://schemas.microsoft.com/office/drawing/2014/main" id="{0A6F317D-0680-4D4D-9BF4-9912380DBE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357313"/>
            <a:ext cx="3357563" cy="407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a:extLst>
              <a:ext uri="{FF2B5EF4-FFF2-40B4-BE49-F238E27FC236}">
                <a16:creationId xmlns:a16="http://schemas.microsoft.com/office/drawing/2014/main" id="{88385E08-93B7-41EE-B31C-597A9E32B773}"/>
              </a:ext>
            </a:extLst>
          </p:cNvPr>
          <p:cNvSpPr>
            <a:spLocks noGrp="1"/>
          </p:cNvSpPr>
          <p:nvPr>
            <p:ph type="subTitle" idx="1"/>
          </p:nvPr>
        </p:nvSpPr>
        <p:spPr/>
        <p:txBody>
          <a:bodyPr/>
          <a:lstStyle/>
          <a:p>
            <a:endParaRPr lang="sl-SI"/>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CB225928-D557-46BE-86A9-B70F0D9D6DCA}"/>
              </a:ext>
            </a:extLst>
          </p:cNvPr>
          <p:cNvSpPr>
            <a:spLocks noGrp="1"/>
          </p:cNvSpPr>
          <p:nvPr>
            <p:ph type="title"/>
          </p:nvPr>
        </p:nvSpPr>
        <p:spPr/>
        <p:txBody>
          <a:bodyPr/>
          <a:lstStyle/>
          <a:p>
            <a:pPr eaLnBrk="1" hangingPunct="1"/>
            <a:r>
              <a:rPr lang="sl-SI" altLang="sl-SI">
                <a:solidFill>
                  <a:schemeClr val="accent1"/>
                </a:solidFill>
              </a:rPr>
              <a:t>KAKO SE MI ŽENIMO</a:t>
            </a:r>
          </a:p>
        </p:txBody>
      </p:sp>
      <p:sp>
        <p:nvSpPr>
          <p:cNvPr id="12291" name="Ograda vsebine 2">
            <a:extLst>
              <a:ext uri="{FF2B5EF4-FFF2-40B4-BE49-F238E27FC236}">
                <a16:creationId xmlns:a16="http://schemas.microsoft.com/office/drawing/2014/main" id="{522D856B-2D34-43E2-AD04-5D7CE78F8150}"/>
              </a:ext>
            </a:extLst>
          </p:cNvPr>
          <p:cNvSpPr>
            <a:spLocks noGrp="1"/>
          </p:cNvSpPr>
          <p:nvPr>
            <p:ph idx="1"/>
          </p:nvPr>
        </p:nvSpPr>
        <p:spPr>
          <a:xfrm>
            <a:off x="457200" y="1600200"/>
            <a:ext cx="7829550" cy="4614863"/>
          </a:xfrm>
        </p:spPr>
        <p:txBody>
          <a:bodyPr/>
          <a:lstStyle/>
          <a:p>
            <a:pPr algn="just" eaLnBrk="1" hangingPunct="1">
              <a:buFontTx/>
              <a:buNone/>
            </a:pPr>
            <a:r>
              <a:rPr lang="sl-SI" altLang="sl-SI" sz="2000"/>
              <a:t>     Kobalov Toma je bil edinček, nek dan se je na travniku spomnil na Primoževo Roziko, na njene lepe oči, ki so bile najlepše v vasi. Poleti se odloči in gre do Rozike, kateri pove, da bi jo vzel za ženo – strinjala sta se oba. Doma mu oče pove, da mu je našel nevesto Franico iz sosednje vasi, katera pa Tomu ni bila všeč. </a:t>
            </a:r>
          </a:p>
          <a:p>
            <a:pPr eaLnBrk="1" hangingPunct="1">
              <a:buFontTx/>
              <a:buNone/>
            </a:pPr>
            <a:r>
              <a:rPr lang="sl-SI" altLang="sl-SI" sz="2000"/>
              <a:t> </a:t>
            </a:r>
          </a:p>
          <a:p>
            <a:pPr algn="just" eaLnBrk="1" hangingPunct="1">
              <a:buFontTx/>
              <a:buNone/>
            </a:pPr>
            <a:r>
              <a:rPr lang="sl-SI" altLang="sl-SI" sz="2000"/>
              <a:t>     Toma s hlapcem gre k Zakobiljkarju prosit za Franico, med potjo srečata ženske med njimi tudi Franica. Jakobe, hlapec takoj pove, kam gresta in zakaj. Kar Franico razžalosti in omedli.</a:t>
            </a:r>
          </a:p>
          <a:p>
            <a:pPr eaLnBrk="1" hangingPunct="1">
              <a:buFontTx/>
              <a:buNone/>
            </a:pPr>
            <a:r>
              <a:rPr lang="sl-SI" altLang="sl-SI" sz="2000"/>
              <a:t> </a:t>
            </a:r>
          </a:p>
          <a:p>
            <a:pPr algn="just" eaLnBrk="1" hangingPunct="1">
              <a:buFontTx/>
              <a:buNone/>
            </a:pPr>
            <a:r>
              <a:rPr lang="sl-SI" altLang="sl-SI" sz="2000"/>
              <a:t>     Čez dve leti, pisatelj in Toma na vrtu poslušata zvonove in godce, v vasi imajo namreč poroko. Poroča se Rezika in Brentačev Janez. Iz pogovora izvemo, da se je Toma res poročil z Franico in, da imata otroka.</a:t>
            </a:r>
          </a:p>
          <a:p>
            <a:pPr eaLnBrk="1" hangingPunct="1"/>
            <a:endParaRPr lang="sl-SI" altLang="sl-SI" sz="200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grada vsebine 2">
            <a:extLst>
              <a:ext uri="{FF2B5EF4-FFF2-40B4-BE49-F238E27FC236}">
                <a16:creationId xmlns:a16="http://schemas.microsoft.com/office/drawing/2014/main" id="{DED09632-7252-4479-88D2-4F2C269C769E}"/>
              </a:ext>
            </a:extLst>
          </p:cNvPr>
          <p:cNvSpPr>
            <a:spLocks noGrp="1"/>
          </p:cNvSpPr>
          <p:nvPr>
            <p:ph idx="1"/>
          </p:nvPr>
        </p:nvSpPr>
        <p:spPr>
          <a:xfrm>
            <a:off x="571500" y="857250"/>
            <a:ext cx="8229600" cy="4525963"/>
          </a:xfrm>
        </p:spPr>
        <p:txBody>
          <a:bodyPr>
            <a:normAutofit lnSpcReduction="10000"/>
          </a:bodyPr>
          <a:lstStyle/>
          <a:p>
            <a:pPr eaLnBrk="1" hangingPunct="1">
              <a:defRPr/>
            </a:pPr>
            <a:r>
              <a:rPr lang="sl-SI" sz="2800" u="sng" dirty="0"/>
              <a:t>Osebe</a:t>
            </a:r>
            <a:r>
              <a:rPr lang="sl-SI" sz="2800" dirty="0"/>
              <a:t>: Kobalov Toma, Primoževa Rezika, </a:t>
            </a:r>
            <a:r>
              <a:rPr lang="sl-SI" sz="2800" dirty="0" err="1"/>
              <a:t>Zakobiljekarjeva</a:t>
            </a:r>
            <a:r>
              <a:rPr lang="sl-SI" sz="2800" dirty="0"/>
              <a:t> Franica;</a:t>
            </a:r>
          </a:p>
          <a:p>
            <a:pPr eaLnBrk="1" hangingPunct="1">
              <a:defRPr/>
            </a:pPr>
            <a:endParaRPr lang="sl-SI" sz="2800" dirty="0"/>
          </a:p>
          <a:p>
            <a:pPr eaLnBrk="1" hangingPunct="1">
              <a:defRPr/>
            </a:pPr>
            <a:r>
              <a:rPr lang="sl-SI" sz="2800" u="sng" dirty="0"/>
              <a:t>Pripovedovalec</a:t>
            </a:r>
            <a:r>
              <a:rPr lang="sl-SI" sz="2800" dirty="0"/>
              <a:t>: tretjeosebni, nekaj monologa in dialoga;</a:t>
            </a:r>
          </a:p>
          <a:p>
            <a:pPr eaLnBrk="1" hangingPunct="1">
              <a:buFontTx/>
              <a:buNone/>
              <a:defRPr/>
            </a:pPr>
            <a:endParaRPr lang="sl-SI" sz="2800" dirty="0"/>
          </a:p>
          <a:p>
            <a:pPr eaLnBrk="1" hangingPunct="1">
              <a:defRPr/>
            </a:pPr>
            <a:r>
              <a:rPr lang="sl-SI" sz="2800" u="sng" dirty="0"/>
              <a:t>Motivi:</a:t>
            </a:r>
            <a:r>
              <a:rPr lang="sl-SI" sz="2800" dirty="0"/>
              <a:t> motiv poroke, snubljenja, mladega dekleta, dote, gospodinje, razočaranja, žalosti;</a:t>
            </a:r>
          </a:p>
          <a:p>
            <a:pPr eaLnBrk="1" hangingPunct="1">
              <a:buFontTx/>
              <a:buNone/>
              <a:defRPr/>
            </a:pPr>
            <a:endParaRPr lang="sl-SI" sz="2800" dirty="0"/>
          </a:p>
          <a:p>
            <a:pPr eaLnBrk="1" hangingPunct="1">
              <a:defRPr/>
            </a:pPr>
            <a:r>
              <a:rPr lang="sl-SI" sz="2800" dirty="0"/>
              <a:t> </a:t>
            </a:r>
            <a:r>
              <a:rPr lang="sl-SI" sz="2800" u="sng" dirty="0"/>
              <a:t>Teme:</a:t>
            </a:r>
            <a:r>
              <a:rPr lang="sl-SI" sz="2800" dirty="0"/>
              <a:t> ljubezenska, kmečka.</a:t>
            </a:r>
          </a:p>
          <a:p>
            <a:pPr eaLnBrk="1" hangingPunct="1">
              <a:defRPr/>
            </a:pPr>
            <a:endParaRPr lang="sl-SI" sz="2800"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grada vsebine 4">
            <a:extLst>
              <a:ext uri="{FF2B5EF4-FFF2-40B4-BE49-F238E27FC236}">
                <a16:creationId xmlns:a16="http://schemas.microsoft.com/office/drawing/2014/main" id="{6B60DCCF-5BC9-439A-8E21-2C215AECF3D9}"/>
              </a:ext>
            </a:extLst>
          </p:cNvPr>
          <p:cNvSpPr>
            <a:spLocks noGrp="1"/>
          </p:cNvSpPr>
          <p:nvPr>
            <p:ph sz="half" idx="1"/>
          </p:nvPr>
        </p:nvSpPr>
        <p:spPr>
          <a:xfrm>
            <a:off x="571500" y="857250"/>
            <a:ext cx="4038600" cy="4525963"/>
          </a:xfrm>
        </p:spPr>
        <p:txBody>
          <a:bodyPr/>
          <a:lstStyle/>
          <a:p>
            <a:pPr eaLnBrk="1" hangingPunct="1">
              <a:buFontTx/>
              <a:buNone/>
            </a:pPr>
            <a:r>
              <a:rPr lang="sl-SI" altLang="sl-SI" u="sng"/>
              <a:t>Vzklik: </a:t>
            </a:r>
            <a:r>
              <a:rPr lang="sl-SI" altLang="sl-SI"/>
              <a:t>vzeti jo moram!</a:t>
            </a:r>
          </a:p>
          <a:p>
            <a:pPr eaLnBrk="1" hangingPunct="1">
              <a:buFontTx/>
              <a:buNone/>
            </a:pPr>
            <a:endParaRPr lang="sl-SI" altLang="sl-SI"/>
          </a:p>
          <a:p>
            <a:pPr eaLnBrk="1" hangingPunct="1">
              <a:buFontTx/>
              <a:buNone/>
            </a:pPr>
            <a:r>
              <a:rPr lang="sl-SI" altLang="sl-SI" u="sng"/>
              <a:t>Ironija</a:t>
            </a:r>
            <a:r>
              <a:rPr lang="sl-SI" altLang="sl-SI"/>
              <a:t>:.. in zakon je privezal Kobalovega Tomo za večno k Zakobiljekarjevi Franici;</a:t>
            </a:r>
          </a:p>
          <a:p>
            <a:pPr eaLnBrk="1" hangingPunct="1">
              <a:buFontTx/>
              <a:buNone/>
            </a:pPr>
            <a:endParaRPr lang="sl-SI" altLang="sl-SI"/>
          </a:p>
          <a:p>
            <a:pPr eaLnBrk="1" hangingPunct="1">
              <a:buFontTx/>
              <a:buNone/>
            </a:pPr>
            <a:r>
              <a:rPr lang="sl-SI" altLang="sl-SI" u="sng"/>
              <a:t>Srbohrvatizem</a:t>
            </a:r>
            <a:r>
              <a:rPr lang="sl-SI" altLang="sl-SI"/>
              <a:t>: izostati.</a:t>
            </a:r>
          </a:p>
          <a:p>
            <a:pPr eaLnBrk="1" hangingPunct="1">
              <a:buFontTx/>
              <a:buNone/>
            </a:pPr>
            <a:endParaRPr lang="sl-SI" altLang="sl-SI"/>
          </a:p>
          <a:p>
            <a:pPr eaLnBrk="1" hangingPunct="1">
              <a:buFontTx/>
              <a:buNone/>
            </a:pPr>
            <a:endParaRPr lang="sl-SI" altLang="sl-SI"/>
          </a:p>
          <a:p>
            <a:pPr eaLnBrk="1" hangingPunct="1">
              <a:buFontTx/>
              <a:buNone/>
            </a:pPr>
            <a:endParaRPr lang="sl-SI" altLang="sl-SI"/>
          </a:p>
        </p:txBody>
      </p:sp>
      <p:sp>
        <p:nvSpPr>
          <p:cNvPr id="14339" name="Ograda vsebine 5">
            <a:extLst>
              <a:ext uri="{FF2B5EF4-FFF2-40B4-BE49-F238E27FC236}">
                <a16:creationId xmlns:a16="http://schemas.microsoft.com/office/drawing/2014/main" id="{CC07E9D8-714C-4833-AA61-F026E3467CEA}"/>
              </a:ext>
            </a:extLst>
          </p:cNvPr>
          <p:cNvSpPr>
            <a:spLocks noGrp="1"/>
          </p:cNvSpPr>
          <p:nvPr>
            <p:ph sz="half" idx="2"/>
          </p:nvPr>
        </p:nvSpPr>
        <p:spPr>
          <a:xfrm>
            <a:off x="4643438" y="857250"/>
            <a:ext cx="4038600" cy="5214938"/>
          </a:xfrm>
        </p:spPr>
        <p:txBody>
          <a:bodyPr/>
          <a:lstStyle/>
          <a:p>
            <a:pPr eaLnBrk="1" hangingPunct="1">
              <a:buFontTx/>
              <a:buNone/>
            </a:pPr>
            <a:r>
              <a:rPr lang="sl-SI" altLang="sl-SI" sz="2400" u="sng"/>
              <a:t>Primere</a:t>
            </a:r>
            <a:r>
              <a:rPr lang="sl-SI" altLang="sl-SI" sz="2400"/>
              <a:t>: (ptici sta) kakor kamen izpustili se v globočino, (usta) kakor grah, cvetoč pomladi;</a:t>
            </a:r>
          </a:p>
          <a:p>
            <a:pPr eaLnBrk="1" hangingPunct="1">
              <a:buFontTx/>
              <a:buNone/>
            </a:pPr>
            <a:endParaRPr lang="sl-SI" altLang="sl-SI" sz="2400"/>
          </a:p>
          <a:p>
            <a:pPr eaLnBrk="1" hangingPunct="1">
              <a:buFontTx/>
              <a:buNone/>
            </a:pPr>
            <a:r>
              <a:rPr lang="sl-SI" altLang="sl-SI" sz="2400" u="sng"/>
              <a:t>Kontrast</a:t>
            </a:r>
            <a:r>
              <a:rPr lang="sl-SI" altLang="sl-SI" sz="2400"/>
              <a:t>: tolpa črnih kavk na stolpa svetli strehi; hud mož … dobri naš Toma, kapala je rdela kri od njega in obrazek postajal je tako bled, bogat ženin je bil to, nevesta pa revna.</a:t>
            </a:r>
          </a:p>
          <a:p>
            <a:pPr eaLnBrk="1" hangingPunct="1">
              <a:buFontTx/>
              <a:buNone/>
            </a:pPr>
            <a:endParaRPr lang="sl-SI" altLang="sl-SI" sz="240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vsebine 5">
            <a:extLst>
              <a:ext uri="{FF2B5EF4-FFF2-40B4-BE49-F238E27FC236}">
                <a16:creationId xmlns:a16="http://schemas.microsoft.com/office/drawing/2014/main" id="{DE00C2B7-526A-44F4-9EC7-20E72444100D}"/>
              </a:ext>
            </a:extLst>
          </p:cNvPr>
          <p:cNvSpPr>
            <a:spLocks noGrp="1"/>
          </p:cNvSpPr>
          <p:nvPr>
            <p:ph idx="1"/>
          </p:nvPr>
        </p:nvSpPr>
        <p:spPr>
          <a:xfrm>
            <a:off x="457200" y="785813"/>
            <a:ext cx="8229600" cy="5340350"/>
          </a:xfrm>
        </p:spPr>
        <p:txBody>
          <a:bodyPr/>
          <a:lstStyle/>
          <a:p>
            <a:pPr eaLnBrk="1" hangingPunct="1">
              <a:buFontTx/>
              <a:buNone/>
            </a:pPr>
            <a:r>
              <a:rPr lang="sl-SI" altLang="sl-SI" sz="2800"/>
              <a:t>    Pripovedovalec		 	bralec</a:t>
            </a:r>
          </a:p>
          <a:p>
            <a:pPr eaLnBrk="1" hangingPunct="1">
              <a:buFontTx/>
              <a:buNone/>
            </a:pPr>
            <a:r>
              <a:rPr lang="sl-SI" altLang="sl-SI" sz="2800"/>
              <a:t> </a:t>
            </a:r>
          </a:p>
          <a:p>
            <a:pPr eaLnBrk="1" hangingPunct="1">
              <a:buFontTx/>
              <a:buNone/>
            </a:pPr>
            <a:r>
              <a:rPr lang="sl-SI" altLang="sl-SI" sz="2800"/>
              <a:t>		                 Kobalov Toma</a:t>
            </a:r>
          </a:p>
          <a:p>
            <a:pPr eaLnBrk="1" hangingPunct="1">
              <a:buFontTx/>
              <a:buNone/>
            </a:pPr>
            <a:r>
              <a:rPr lang="sl-SI" altLang="sl-SI" sz="2800"/>
              <a:t> </a:t>
            </a:r>
          </a:p>
          <a:p>
            <a:pPr eaLnBrk="1" hangingPunct="1">
              <a:buFontTx/>
              <a:buNone/>
            </a:pPr>
            <a:r>
              <a:rPr lang="sl-SI" altLang="sl-SI" sz="2800"/>
              <a:t>	              	Ljubezen do Rezike</a:t>
            </a:r>
          </a:p>
          <a:p>
            <a:pPr eaLnBrk="1" hangingPunct="1">
              <a:buFontTx/>
              <a:buNone/>
            </a:pPr>
            <a:r>
              <a:rPr lang="sl-SI" altLang="sl-SI" sz="2800"/>
              <a:t> </a:t>
            </a:r>
          </a:p>
          <a:p>
            <a:pPr eaLnBrk="1" hangingPunct="1">
              <a:buFontTx/>
              <a:buNone/>
            </a:pPr>
            <a:r>
              <a:rPr lang="sl-SI" altLang="sl-SI" sz="2800"/>
              <a:t> Primoževa Rezika, ki je         Tomov oče, ki je</a:t>
            </a:r>
          </a:p>
          <a:p>
            <a:pPr eaLnBrk="1" hangingPunct="1">
              <a:buFontTx/>
              <a:buNone/>
            </a:pPr>
            <a:r>
              <a:rPr lang="sl-SI" altLang="sl-SI" sz="2800"/>
              <a:t>  privolila v poroko, Tom 	    sina obljubil        					Zakobiljekarjevim</a:t>
            </a:r>
          </a:p>
          <a:p>
            <a:pPr eaLnBrk="1" hangingPunct="1">
              <a:buFontTx/>
              <a:buNone/>
            </a:pPr>
            <a:r>
              <a:rPr lang="sl-SI" altLang="sl-SI" sz="2800"/>
              <a:t>				 </a:t>
            </a:r>
          </a:p>
          <a:p>
            <a:pPr eaLnBrk="1" hangingPunct="1">
              <a:buFontTx/>
              <a:buNone/>
            </a:pPr>
            <a:endParaRPr lang="sl-SI" altLang="sl-SI" sz="2800"/>
          </a:p>
          <a:p>
            <a:pPr eaLnBrk="1" hangingPunct="1">
              <a:buFontTx/>
              <a:buNone/>
            </a:pPr>
            <a:r>
              <a:rPr lang="sl-SI" altLang="sl-SI" sz="2800"/>
              <a:t> </a:t>
            </a:r>
          </a:p>
          <a:p>
            <a:pPr eaLnBrk="1" hangingPunct="1"/>
            <a:endParaRPr lang="sl-SI" altLang="sl-SI" sz="2800"/>
          </a:p>
        </p:txBody>
      </p:sp>
      <p:cxnSp>
        <p:nvCxnSpPr>
          <p:cNvPr id="7" name="Raven puščični konektor 6">
            <a:extLst>
              <a:ext uri="{FF2B5EF4-FFF2-40B4-BE49-F238E27FC236}">
                <a16:creationId xmlns:a16="http://schemas.microsoft.com/office/drawing/2014/main" id="{635A495A-3394-4B21-9E10-09F341EFA163}"/>
              </a:ext>
            </a:extLst>
          </p:cNvPr>
          <p:cNvCxnSpPr/>
          <p:nvPr/>
        </p:nvCxnSpPr>
        <p:spPr>
          <a:xfrm rot="10800000">
            <a:off x="3143250" y="1500188"/>
            <a:ext cx="642938" cy="3571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Raven puščični konektor 7">
            <a:extLst>
              <a:ext uri="{FF2B5EF4-FFF2-40B4-BE49-F238E27FC236}">
                <a16:creationId xmlns:a16="http://schemas.microsoft.com/office/drawing/2014/main" id="{340F631D-9ABE-4BD7-B7A6-65D0397FF3A0}"/>
              </a:ext>
            </a:extLst>
          </p:cNvPr>
          <p:cNvCxnSpPr/>
          <p:nvPr/>
        </p:nvCxnSpPr>
        <p:spPr>
          <a:xfrm rot="10800000" flipV="1">
            <a:off x="2786063" y="3357563"/>
            <a:ext cx="785812" cy="571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Raven puščični konektor 8">
            <a:extLst>
              <a:ext uri="{FF2B5EF4-FFF2-40B4-BE49-F238E27FC236}">
                <a16:creationId xmlns:a16="http://schemas.microsoft.com/office/drawing/2014/main" id="{F45F1556-8E2B-4E58-9B53-A4F3EA48E960}"/>
              </a:ext>
            </a:extLst>
          </p:cNvPr>
          <p:cNvCxnSpPr/>
          <p:nvPr/>
        </p:nvCxnSpPr>
        <p:spPr>
          <a:xfrm>
            <a:off x="5072063" y="3357563"/>
            <a:ext cx="642937" cy="571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Raven puščični konektor 9">
            <a:extLst>
              <a:ext uri="{FF2B5EF4-FFF2-40B4-BE49-F238E27FC236}">
                <a16:creationId xmlns:a16="http://schemas.microsoft.com/office/drawing/2014/main" id="{86117278-1F85-4032-B480-E1C2CE01A628}"/>
              </a:ext>
            </a:extLst>
          </p:cNvPr>
          <p:cNvCxnSpPr/>
          <p:nvPr/>
        </p:nvCxnSpPr>
        <p:spPr>
          <a:xfrm flipV="1">
            <a:off x="5500688" y="1214438"/>
            <a:ext cx="714375" cy="6429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Raven puščični konektor 10">
            <a:extLst>
              <a:ext uri="{FF2B5EF4-FFF2-40B4-BE49-F238E27FC236}">
                <a16:creationId xmlns:a16="http://schemas.microsoft.com/office/drawing/2014/main" id="{1A7E292B-8135-4EC8-8F61-108AC0B6205E}"/>
              </a:ext>
            </a:extLst>
          </p:cNvPr>
          <p:cNvCxnSpPr/>
          <p:nvPr/>
        </p:nvCxnSpPr>
        <p:spPr>
          <a:xfrm rot="5400000">
            <a:off x="4252119" y="2605881"/>
            <a:ext cx="642938" cy="31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ECCF2767-69D3-42E2-9A57-E78BE69F5B59}"/>
              </a:ext>
            </a:extLst>
          </p:cNvPr>
          <p:cNvSpPr>
            <a:spLocks noGrp="1"/>
          </p:cNvSpPr>
          <p:nvPr>
            <p:ph type="title"/>
          </p:nvPr>
        </p:nvSpPr>
        <p:spPr/>
        <p:txBody>
          <a:bodyPr/>
          <a:lstStyle/>
          <a:p>
            <a:pPr eaLnBrk="1" hangingPunct="1"/>
            <a:r>
              <a:rPr lang="sl-SI" altLang="sl-SI">
                <a:solidFill>
                  <a:schemeClr val="accent1"/>
                </a:solidFill>
              </a:rPr>
              <a:t>GRIČARJEV BLAŽE</a:t>
            </a:r>
          </a:p>
        </p:txBody>
      </p:sp>
      <p:sp>
        <p:nvSpPr>
          <p:cNvPr id="14339" name="Ograda vsebine 2">
            <a:extLst>
              <a:ext uri="{FF2B5EF4-FFF2-40B4-BE49-F238E27FC236}">
                <a16:creationId xmlns:a16="http://schemas.microsoft.com/office/drawing/2014/main" id="{9F6B02A0-F47E-4857-90F4-935377BDE50E}"/>
              </a:ext>
            </a:extLst>
          </p:cNvPr>
          <p:cNvSpPr>
            <a:spLocks noGrp="1"/>
          </p:cNvSpPr>
          <p:nvPr>
            <p:ph idx="1"/>
          </p:nvPr>
        </p:nvSpPr>
        <p:spPr>
          <a:xfrm>
            <a:off x="642938" y="1214438"/>
            <a:ext cx="7786687" cy="4911725"/>
          </a:xfrm>
        </p:spPr>
        <p:txBody>
          <a:bodyPr/>
          <a:lstStyle/>
          <a:p>
            <a:pPr marL="0" indent="0" eaLnBrk="1" hangingPunct="1">
              <a:buFontTx/>
              <a:buNone/>
              <a:defRPr/>
            </a:pPr>
            <a:r>
              <a:rPr lang="sl-SI" sz="2000" dirty="0"/>
              <a:t>Blaže je bil že kot otrok revež, bal se je očeta. Poročil se je z </a:t>
            </a:r>
            <a:r>
              <a:rPr lang="sl-SI" sz="2000" dirty="0" err="1"/>
              <a:t>Četrtnikovo</a:t>
            </a:r>
            <a:r>
              <a:rPr lang="sl-SI" sz="2000" dirty="0"/>
              <a:t> </a:t>
            </a:r>
            <a:r>
              <a:rPr lang="sl-SI" sz="2000" dirty="0" err="1"/>
              <a:t>Luco</a:t>
            </a:r>
            <a:r>
              <a:rPr lang="sl-SI" sz="2000" dirty="0"/>
              <a:t>. Ko sta se poročila, je </a:t>
            </a:r>
            <a:r>
              <a:rPr lang="sl-SI" sz="2000" dirty="0" err="1"/>
              <a:t>Luca</a:t>
            </a:r>
            <a:r>
              <a:rPr lang="sl-SI" sz="2000" dirty="0"/>
              <a:t> imela že štirideset let. Blaže je bil revež v zakonu. Za kruh je moral trdno delati, in tudi tepen je bil velikokrat – tako s strani žene kot s strani tasta. </a:t>
            </a:r>
            <a:r>
              <a:rPr lang="sl-SI" sz="2000" dirty="0" err="1"/>
              <a:t>Luca</a:t>
            </a:r>
            <a:r>
              <a:rPr lang="sl-SI" sz="2000" dirty="0"/>
              <a:t> je rodila otroka, vendar je otrok umrl. Nekega dne je prišla mimo sosedova </a:t>
            </a:r>
            <a:r>
              <a:rPr lang="sl-SI" sz="2000" dirty="0" err="1"/>
              <a:t>Ančika</a:t>
            </a:r>
            <a:r>
              <a:rPr lang="sl-SI" sz="2000" dirty="0"/>
              <a:t>, ki je gnala kravo na pašo. Opazil je njeno lepoto. Pogovarjala sta se, on se ji je potožil, da ni srečen z </a:t>
            </a:r>
            <a:r>
              <a:rPr lang="sl-SI" sz="2000" dirty="0" err="1"/>
              <a:t>Luco</a:t>
            </a:r>
            <a:r>
              <a:rPr lang="sl-SI" sz="2000" dirty="0"/>
              <a:t>, ona pa mu je predlagala, da naj on pretepe njo, ne pa, da se pusti, da je tepen on, a se je obrnilo proti njemu. Nekega dne je v gozdu sekal staro smreko, pride </a:t>
            </a:r>
            <a:r>
              <a:rPr lang="sl-SI" sz="2000" dirty="0" err="1"/>
              <a:t>Ančika</a:t>
            </a:r>
            <a:r>
              <a:rPr lang="sl-SI" sz="2000" dirty="0"/>
              <a:t>. Na dan, ko je bil v vasi semenj, je bila pri </a:t>
            </a:r>
            <a:r>
              <a:rPr lang="sl-SI" sz="2000" dirty="0" err="1"/>
              <a:t>Polonovcu</a:t>
            </a:r>
            <a:r>
              <a:rPr lang="sl-SI" sz="2000" dirty="0"/>
              <a:t> veselica. Štefan </a:t>
            </a:r>
            <a:r>
              <a:rPr lang="sl-SI" sz="2000" dirty="0" err="1"/>
              <a:t>Veharček</a:t>
            </a:r>
            <a:r>
              <a:rPr lang="sl-SI" sz="2000" dirty="0"/>
              <a:t> pove, da je </a:t>
            </a:r>
            <a:r>
              <a:rPr lang="sl-SI" sz="2000" dirty="0" err="1"/>
              <a:t>Ančika</a:t>
            </a:r>
            <a:r>
              <a:rPr lang="sl-SI" sz="2000" dirty="0"/>
              <a:t> rodila otroka, ter da sta oba umrla, vendar nihče ni vedel, čigav je </a:t>
            </a:r>
            <a:r>
              <a:rPr lang="sl-SI" sz="2000" dirty="0" err="1"/>
              <a:t>otrok.Oče</a:t>
            </a:r>
            <a:r>
              <a:rPr lang="sl-SI" sz="2000" dirty="0"/>
              <a:t> je bil Gričarjev Blaže. </a:t>
            </a:r>
            <a:r>
              <a:rPr lang="sl-SI" sz="2000" dirty="0" err="1"/>
              <a:t>Luca</a:t>
            </a:r>
            <a:r>
              <a:rPr lang="sl-SI" sz="2000" dirty="0"/>
              <a:t> je zakričala, Blaže pa  je rekel, da je bila njegova. </a:t>
            </a:r>
            <a:r>
              <a:rPr lang="sl-SI" sz="2000" dirty="0" err="1"/>
              <a:t>Luca</a:t>
            </a:r>
            <a:r>
              <a:rPr lang="sl-SI" sz="2000" dirty="0"/>
              <a:t> je silila vanj, zato je vzel steklenico in jo razbil ženi na glavi, nato je odšel, nihče ni vedel, kam. Vsi so mislili, da jo je popihal v Ameriko. Spomladi so ga našli obešenega na drevesu.</a:t>
            </a:r>
          </a:p>
          <a:p>
            <a:pPr eaLnBrk="1" hangingPunct="1">
              <a:buFontTx/>
              <a:buNone/>
              <a:defRPr/>
            </a:pPr>
            <a:endParaRPr lang="sl-SI" sz="2000"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vsebine 2">
            <a:extLst>
              <a:ext uri="{FF2B5EF4-FFF2-40B4-BE49-F238E27FC236}">
                <a16:creationId xmlns:a16="http://schemas.microsoft.com/office/drawing/2014/main" id="{7430743E-08C5-4931-A598-6083C83D22DF}"/>
              </a:ext>
            </a:extLst>
          </p:cNvPr>
          <p:cNvSpPr>
            <a:spLocks noGrp="1"/>
          </p:cNvSpPr>
          <p:nvPr>
            <p:ph idx="1"/>
          </p:nvPr>
        </p:nvSpPr>
        <p:spPr>
          <a:xfrm>
            <a:off x="714375" y="1000125"/>
            <a:ext cx="7715250" cy="5857875"/>
          </a:xfrm>
        </p:spPr>
        <p:txBody>
          <a:bodyPr/>
          <a:lstStyle/>
          <a:p>
            <a:pPr eaLnBrk="1" hangingPunct="1">
              <a:buFontTx/>
              <a:buNone/>
              <a:defRPr/>
            </a:pPr>
            <a:r>
              <a:rPr lang="sl-SI" sz="2400" u="sng" dirty="0"/>
              <a:t>Osebe</a:t>
            </a:r>
            <a:r>
              <a:rPr lang="sl-SI" sz="2400" dirty="0"/>
              <a:t>: Gričarjev Blaže, </a:t>
            </a:r>
            <a:r>
              <a:rPr lang="sl-SI" sz="2400" dirty="0" err="1"/>
              <a:t>Luca</a:t>
            </a:r>
            <a:r>
              <a:rPr lang="sl-SI" sz="2400" dirty="0"/>
              <a:t>, </a:t>
            </a:r>
            <a:r>
              <a:rPr lang="sl-SI" sz="2400" dirty="0" err="1"/>
              <a:t>Ančika</a:t>
            </a:r>
            <a:r>
              <a:rPr lang="sl-SI" sz="2400" dirty="0"/>
              <a:t>;</a:t>
            </a:r>
          </a:p>
          <a:p>
            <a:pPr eaLnBrk="1" hangingPunct="1">
              <a:defRPr/>
            </a:pPr>
            <a:endParaRPr lang="sl-SI" sz="2400" dirty="0"/>
          </a:p>
          <a:p>
            <a:pPr eaLnBrk="1" hangingPunct="1">
              <a:buFontTx/>
              <a:buNone/>
              <a:defRPr/>
            </a:pPr>
            <a:r>
              <a:rPr lang="sl-SI" sz="2400" u="sng" dirty="0"/>
              <a:t>Pripovedovalec:</a:t>
            </a:r>
            <a:r>
              <a:rPr lang="sl-SI" sz="2400" dirty="0"/>
              <a:t> tretjeosebni;</a:t>
            </a:r>
          </a:p>
          <a:p>
            <a:pPr eaLnBrk="1" hangingPunct="1">
              <a:buFontTx/>
              <a:buNone/>
              <a:defRPr/>
            </a:pPr>
            <a:endParaRPr lang="sl-SI" sz="2400" dirty="0"/>
          </a:p>
          <a:p>
            <a:pPr eaLnBrk="1" hangingPunct="1">
              <a:buFontTx/>
              <a:buNone/>
              <a:defRPr/>
            </a:pPr>
            <a:r>
              <a:rPr lang="sl-SI" sz="2400" u="sng" dirty="0"/>
              <a:t>Motivi:</a:t>
            </a:r>
            <a:r>
              <a:rPr lang="sl-SI" sz="2400" dirty="0"/>
              <a:t> motiv poroke, hudobne žene, razočaranja, trpljenja, motiv ljubezni, mladega dekleta, smrti pri porodu, poroda, samomora; </a:t>
            </a:r>
          </a:p>
          <a:p>
            <a:pPr marL="179388" indent="0" eaLnBrk="1" hangingPunct="1">
              <a:buFontTx/>
              <a:buNone/>
              <a:defRPr/>
            </a:pPr>
            <a:endParaRPr lang="sl-SI" sz="2400" dirty="0"/>
          </a:p>
          <a:p>
            <a:pPr eaLnBrk="1" hangingPunct="1">
              <a:buFontTx/>
              <a:buNone/>
              <a:defRPr/>
            </a:pPr>
            <a:r>
              <a:rPr lang="sl-SI" sz="2400" u="sng" dirty="0"/>
              <a:t>Teme:</a:t>
            </a:r>
            <a:r>
              <a:rPr lang="sl-SI" sz="2400" dirty="0"/>
              <a:t> ljubezenska, kmečka.</a:t>
            </a:r>
          </a:p>
          <a:p>
            <a:pPr eaLnBrk="1" hangingPunct="1">
              <a:defRPr/>
            </a:pPr>
            <a:endParaRPr lang="sl-SI" sz="2400" dirty="0"/>
          </a:p>
          <a:p>
            <a:pPr eaLnBrk="1" hangingPunct="1">
              <a:buFontTx/>
              <a:buNone/>
              <a:defRPr/>
            </a:pPr>
            <a:endParaRPr lang="sl-SI" sz="2400" dirty="0"/>
          </a:p>
          <a:p>
            <a:pPr eaLnBrk="1" hangingPunct="1">
              <a:buFontTx/>
              <a:buNone/>
              <a:defRPr/>
            </a:pPr>
            <a:endParaRPr lang="sl-SI" sz="2400"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grada vsebine 5">
            <a:extLst>
              <a:ext uri="{FF2B5EF4-FFF2-40B4-BE49-F238E27FC236}">
                <a16:creationId xmlns:a16="http://schemas.microsoft.com/office/drawing/2014/main" id="{24C8D28B-E3C4-4C12-9048-B41BAF0AA00B}"/>
              </a:ext>
            </a:extLst>
          </p:cNvPr>
          <p:cNvSpPr>
            <a:spLocks noGrp="1"/>
          </p:cNvSpPr>
          <p:nvPr>
            <p:ph sz="half" idx="2"/>
          </p:nvPr>
        </p:nvSpPr>
        <p:spPr>
          <a:xfrm>
            <a:off x="642938" y="785813"/>
            <a:ext cx="3854450" cy="5340350"/>
          </a:xfrm>
        </p:spPr>
        <p:txBody>
          <a:bodyPr/>
          <a:lstStyle/>
          <a:p>
            <a:pPr eaLnBrk="1" hangingPunct="1">
              <a:buFontTx/>
              <a:buNone/>
            </a:pPr>
            <a:r>
              <a:rPr lang="sl-SI" altLang="sl-SI"/>
              <a:t>    </a:t>
            </a:r>
          </a:p>
          <a:p>
            <a:pPr eaLnBrk="1" hangingPunct="1">
              <a:buFontTx/>
              <a:buNone/>
            </a:pPr>
            <a:r>
              <a:rPr lang="sl-SI" altLang="sl-SI" u="sng"/>
              <a:t>Inverzija: </a:t>
            </a:r>
            <a:r>
              <a:rPr lang="sl-SI" altLang="sl-SI"/>
              <a:t>Sina svojega; rad imeti;</a:t>
            </a:r>
          </a:p>
          <a:p>
            <a:pPr eaLnBrk="1" hangingPunct="1">
              <a:buFontTx/>
              <a:buNone/>
            </a:pPr>
            <a:endParaRPr lang="sl-SI" altLang="sl-SI"/>
          </a:p>
          <a:p>
            <a:pPr eaLnBrk="1" hangingPunct="1">
              <a:buFontTx/>
              <a:buNone/>
            </a:pPr>
            <a:r>
              <a:rPr lang="sl-SI" altLang="sl-SI" u="sng"/>
              <a:t>Vzklik ali eksklamacija: </a:t>
            </a:r>
          </a:p>
          <a:p>
            <a:pPr eaLnBrk="1" hangingPunct="1">
              <a:buFontTx/>
              <a:buNone/>
            </a:pPr>
            <a:r>
              <a:rPr lang="sl-SI" altLang="sl-SI"/>
              <a:t>Mati, to so reči, to!, V</a:t>
            </a:r>
          </a:p>
          <a:p>
            <a:pPr eaLnBrk="1" hangingPunct="1">
              <a:buFontTx/>
              <a:buNone/>
            </a:pPr>
            <a:r>
              <a:rPr lang="sl-SI" altLang="sl-SI"/>
              <a:t>nebesih ne more biti lepše.</a:t>
            </a:r>
          </a:p>
          <a:p>
            <a:pPr eaLnBrk="1" hangingPunct="1">
              <a:buFontTx/>
              <a:buNone/>
            </a:pPr>
            <a:endParaRPr lang="sl-SI" altLang="sl-SI"/>
          </a:p>
          <a:p>
            <a:pPr eaLnBrk="1" hangingPunct="1">
              <a:buFontTx/>
              <a:buNone/>
            </a:pPr>
            <a:endParaRPr lang="sl-SI" altLang="sl-SI"/>
          </a:p>
        </p:txBody>
      </p:sp>
      <p:sp>
        <p:nvSpPr>
          <p:cNvPr id="18435" name="Ograda vsebine 7">
            <a:extLst>
              <a:ext uri="{FF2B5EF4-FFF2-40B4-BE49-F238E27FC236}">
                <a16:creationId xmlns:a16="http://schemas.microsoft.com/office/drawing/2014/main" id="{B88CBE23-7351-470B-B0E5-4AFCAD7D3603}"/>
              </a:ext>
            </a:extLst>
          </p:cNvPr>
          <p:cNvSpPr>
            <a:spLocks noGrp="1"/>
          </p:cNvSpPr>
          <p:nvPr>
            <p:ph sz="quarter" idx="4"/>
          </p:nvPr>
        </p:nvSpPr>
        <p:spPr>
          <a:xfrm>
            <a:off x="4645025" y="785813"/>
            <a:ext cx="4041775" cy="5340350"/>
          </a:xfrm>
        </p:spPr>
        <p:txBody>
          <a:bodyPr/>
          <a:lstStyle/>
          <a:p>
            <a:pPr eaLnBrk="1" hangingPunct="1">
              <a:buFontTx/>
              <a:buNone/>
            </a:pPr>
            <a:r>
              <a:rPr lang="sl-SI" altLang="sl-SI" u="sng"/>
              <a:t>Starinske besede:</a:t>
            </a:r>
          </a:p>
          <a:p>
            <a:pPr eaLnBrk="1" hangingPunct="1">
              <a:buFontTx/>
              <a:buNone/>
            </a:pPr>
            <a:r>
              <a:rPr lang="sl-SI" altLang="sl-SI"/>
              <a:t>Očetna-očetova;</a:t>
            </a:r>
          </a:p>
          <a:p>
            <a:pPr eaLnBrk="1" hangingPunct="1">
              <a:buFontTx/>
              <a:buNone/>
            </a:pPr>
            <a:r>
              <a:rPr lang="sl-SI" altLang="sl-SI"/>
              <a:t>Zategadelj-zato;</a:t>
            </a:r>
          </a:p>
          <a:p>
            <a:pPr eaLnBrk="1" hangingPunct="1">
              <a:buFontTx/>
              <a:buNone/>
            </a:pPr>
            <a:r>
              <a:rPr lang="sl-SI" altLang="sl-SI"/>
              <a:t>Ženitovanjsko-poročno;</a:t>
            </a:r>
          </a:p>
          <a:p>
            <a:pPr eaLnBrk="1" hangingPunct="1">
              <a:buFontTx/>
              <a:buNone/>
            </a:pPr>
            <a:endParaRPr lang="sl-SI" altLang="sl-SI"/>
          </a:p>
          <a:p>
            <a:pPr eaLnBrk="1" hangingPunct="1">
              <a:buFontTx/>
              <a:buNone/>
            </a:pPr>
            <a:r>
              <a:rPr lang="sl-SI" altLang="sl-SI" u="sng"/>
              <a:t>Primere:</a:t>
            </a:r>
          </a:p>
          <a:p>
            <a:pPr eaLnBrk="1" hangingPunct="1">
              <a:buFontTx/>
              <a:buNone/>
            </a:pPr>
            <a:r>
              <a:rPr lang="sl-SI" altLang="sl-SI"/>
              <a:t>boječe kakor prepelica iz žita; a hodila je kakor belokrilata gos.</a:t>
            </a:r>
          </a:p>
          <a:p>
            <a:pPr eaLnBrk="1" hangingPunct="1"/>
            <a:endParaRPr lang="sl-SI" altLang="sl-SI"/>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grada vsebine 2">
            <a:extLst>
              <a:ext uri="{FF2B5EF4-FFF2-40B4-BE49-F238E27FC236}">
                <a16:creationId xmlns:a16="http://schemas.microsoft.com/office/drawing/2014/main" id="{FC2537E7-9250-486D-939E-8A4140A02B04}"/>
              </a:ext>
            </a:extLst>
          </p:cNvPr>
          <p:cNvSpPr>
            <a:spLocks noGrp="1"/>
          </p:cNvSpPr>
          <p:nvPr>
            <p:ph idx="1"/>
          </p:nvPr>
        </p:nvSpPr>
        <p:spPr>
          <a:xfrm>
            <a:off x="571500" y="785813"/>
            <a:ext cx="8229600" cy="5929312"/>
          </a:xfrm>
        </p:spPr>
        <p:txBody>
          <a:bodyPr/>
          <a:lstStyle/>
          <a:p>
            <a:pPr eaLnBrk="1" hangingPunct="1">
              <a:buFontTx/>
              <a:buNone/>
            </a:pPr>
            <a:r>
              <a:rPr lang="sl-SI" altLang="sl-SI"/>
              <a:t> </a:t>
            </a:r>
            <a:r>
              <a:rPr lang="sl-SI" altLang="sl-SI" sz="2800"/>
              <a:t>Pripovedovalec 	             	Bralec</a:t>
            </a:r>
          </a:p>
          <a:p>
            <a:pPr eaLnBrk="1" hangingPunct="1">
              <a:buFontTx/>
              <a:buNone/>
            </a:pPr>
            <a:r>
              <a:rPr lang="sl-SI" altLang="sl-SI" sz="2800"/>
              <a:t> </a:t>
            </a:r>
          </a:p>
          <a:p>
            <a:pPr eaLnBrk="1" hangingPunct="1">
              <a:buFontTx/>
              <a:buNone/>
            </a:pPr>
            <a:r>
              <a:rPr lang="sl-SI" altLang="sl-SI" sz="2800"/>
              <a:t>	      	 GRIČARJEV BLAŽE</a:t>
            </a:r>
          </a:p>
          <a:p>
            <a:pPr eaLnBrk="1" hangingPunct="1">
              <a:buFontTx/>
              <a:buNone/>
            </a:pPr>
            <a:r>
              <a:rPr lang="sl-SI" altLang="sl-SI" sz="2800"/>
              <a:t> </a:t>
            </a:r>
          </a:p>
          <a:p>
            <a:pPr eaLnBrk="1" hangingPunct="1">
              <a:buFontTx/>
              <a:buNone/>
            </a:pPr>
            <a:r>
              <a:rPr lang="sl-SI" altLang="sl-SI" sz="2800"/>
              <a:t>	      	Biti srečen in ljubljen</a:t>
            </a:r>
          </a:p>
          <a:p>
            <a:pPr eaLnBrk="1" hangingPunct="1">
              <a:buFontTx/>
              <a:buNone/>
            </a:pPr>
            <a:endParaRPr lang="sl-SI" altLang="sl-SI"/>
          </a:p>
          <a:p>
            <a:pPr eaLnBrk="1" hangingPunct="1">
              <a:buFontTx/>
              <a:buNone/>
            </a:pPr>
            <a:r>
              <a:rPr lang="sl-SI" altLang="sl-SI"/>
              <a:t> </a:t>
            </a:r>
            <a:r>
              <a:rPr lang="sl-SI" altLang="sl-SI" sz="2000"/>
              <a:t>Njegovi starši; imajo ga radi  </a:t>
            </a:r>
            <a:r>
              <a:rPr lang="sl-SI" altLang="sl-SI"/>
              <a:t>	</a:t>
            </a:r>
            <a:r>
              <a:rPr lang="sl-SI" altLang="sl-SI" sz="2000"/>
              <a:t>Četrtnikova Luca; ne mara ga in ga </a:t>
            </a:r>
          </a:p>
          <a:p>
            <a:pPr eaLnBrk="1" hangingPunct="1">
              <a:buFontTx/>
              <a:buNone/>
            </a:pPr>
            <a:r>
              <a:rPr lang="sl-SI" altLang="sl-SI" sz="2000"/>
              <a:t>Najdejo mu nevesto;				pretepa;</a:t>
            </a:r>
          </a:p>
          <a:p>
            <a:pPr eaLnBrk="1" hangingPunct="1">
              <a:buFontTx/>
              <a:buNone/>
            </a:pPr>
            <a:r>
              <a:rPr lang="sl-SI" altLang="sl-SI" sz="2000"/>
              <a:t> Ančika; ga razume, tolaži in 	      Lucin oče; ga zmerja in</a:t>
            </a:r>
          </a:p>
          <a:p>
            <a:pPr eaLnBrk="1" hangingPunct="1">
              <a:buFontTx/>
              <a:buNone/>
            </a:pPr>
            <a:r>
              <a:rPr lang="sl-SI" altLang="sl-SI" sz="2000"/>
              <a:t> ima rada                                                            pretepa</a:t>
            </a:r>
          </a:p>
          <a:p>
            <a:pPr eaLnBrk="1" hangingPunct="1">
              <a:buFontTx/>
              <a:buNone/>
            </a:pPr>
            <a:r>
              <a:rPr lang="sl-SI" altLang="sl-SI" sz="2000"/>
              <a:t>                                                                         Usoda; vzame mu 						ljubljeno Ančiko in otroka</a:t>
            </a:r>
          </a:p>
          <a:p>
            <a:pPr eaLnBrk="1" hangingPunct="1">
              <a:buFontTx/>
              <a:buNone/>
            </a:pPr>
            <a:r>
              <a:rPr lang="sl-SI" altLang="sl-SI"/>
              <a:t>		</a:t>
            </a:r>
          </a:p>
          <a:p>
            <a:pPr eaLnBrk="1" hangingPunct="1"/>
            <a:endParaRPr lang="sl-SI" altLang="sl-SI"/>
          </a:p>
        </p:txBody>
      </p:sp>
      <p:cxnSp>
        <p:nvCxnSpPr>
          <p:cNvPr id="4" name="Raven puščični konektor 3">
            <a:extLst>
              <a:ext uri="{FF2B5EF4-FFF2-40B4-BE49-F238E27FC236}">
                <a16:creationId xmlns:a16="http://schemas.microsoft.com/office/drawing/2014/main" id="{18A0D01C-512C-4E1A-9BBE-4F7B094F9336}"/>
              </a:ext>
            </a:extLst>
          </p:cNvPr>
          <p:cNvCxnSpPr/>
          <p:nvPr/>
        </p:nvCxnSpPr>
        <p:spPr>
          <a:xfrm rot="10800000">
            <a:off x="2500313" y="1285875"/>
            <a:ext cx="714375" cy="5000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 name="Raven puščični konektor 4">
            <a:extLst>
              <a:ext uri="{FF2B5EF4-FFF2-40B4-BE49-F238E27FC236}">
                <a16:creationId xmlns:a16="http://schemas.microsoft.com/office/drawing/2014/main" id="{FAA4060B-3102-4982-8D17-D0A3355A498F}"/>
              </a:ext>
            </a:extLst>
          </p:cNvPr>
          <p:cNvCxnSpPr/>
          <p:nvPr/>
        </p:nvCxnSpPr>
        <p:spPr>
          <a:xfrm flipV="1">
            <a:off x="5214938" y="1214438"/>
            <a:ext cx="714375" cy="6429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Raven puščični konektor 5">
            <a:extLst>
              <a:ext uri="{FF2B5EF4-FFF2-40B4-BE49-F238E27FC236}">
                <a16:creationId xmlns:a16="http://schemas.microsoft.com/office/drawing/2014/main" id="{A957CA95-99D2-4E62-93D6-998A61620CAF}"/>
              </a:ext>
            </a:extLst>
          </p:cNvPr>
          <p:cNvCxnSpPr/>
          <p:nvPr/>
        </p:nvCxnSpPr>
        <p:spPr>
          <a:xfrm rot="5400000">
            <a:off x="3822700" y="2820988"/>
            <a:ext cx="642937"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Raven puščični konektor 6">
            <a:extLst>
              <a:ext uri="{FF2B5EF4-FFF2-40B4-BE49-F238E27FC236}">
                <a16:creationId xmlns:a16="http://schemas.microsoft.com/office/drawing/2014/main" id="{1D2912EB-8BF8-4E6B-9993-6DF837BAC175}"/>
              </a:ext>
            </a:extLst>
          </p:cNvPr>
          <p:cNvCxnSpPr/>
          <p:nvPr/>
        </p:nvCxnSpPr>
        <p:spPr>
          <a:xfrm rot="10800000" flipV="1">
            <a:off x="1857375" y="3500438"/>
            <a:ext cx="714375" cy="4286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Raven puščični konektor 9">
            <a:extLst>
              <a:ext uri="{FF2B5EF4-FFF2-40B4-BE49-F238E27FC236}">
                <a16:creationId xmlns:a16="http://schemas.microsoft.com/office/drawing/2014/main" id="{03C7A534-1416-4F39-A48A-259E968363E6}"/>
              </a:ext>
            </a:extLst>
          </p:cNvPr>
          <p:cNvCxnSpPr/>
          <p:nvPr/>
        </p:nvCxnSpPr>
        <p:spPr>
          <a:xfrm rot="16200000" flipH="1">
            <a:off x="4536281" y="3464719"/>
            <a:ext cx="642938" cy="571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slov 1">
            <a:extLst>
              <a:ext uri="{FF2B5EF4-FFF2-40B4-BE49-F238E27FC236}">
                <a16:creationId xmlns:a16="http://schemas.microsoft.com/office/drawing/2014/main" id="{203D07A4-CA8E-42A3-9CC2-18D053830FE8}"/>
              </a:ext>
            </a:extLst>
          </p:cNvPr>
          <p:cNvSpPr>
            <a:spLocks noGrp="1"/>
          </p:cNvSpPr>
          <p:nvPr>
            <p:ph type="title"/>
          </p:nvPr>
        </p:nvSpPr>
        <p:spPr/>
        <p:txBody>
          <a:bodyPr/>
          <a:lstStyle/>
          <a:p>
            <a:pPr eaLnBrk="1" hangingPunct="1"/>
            <a:r>
              <a:rPr lang="sl-SI" altLang="sl-SI">
                <a:solidFill>
                  <a:schemeClr val="accent1"/>
                </a:solidFill>
              </a:rPr>
              <a:t>POSAVČEVA ČEŠNJA</a:t>
            </a:r>
          </a:p>
        </p:txBody>
      </p:sp>
      <p:sp>
        <p:nvSpPr>
          <p:cNvPr id="20483" name="Ograda vsebine 2">
            <a:extLst>
              <a:ext uri="{FF2B5EF4-FFF2-40B4-BE49-F238E27FC236}">
                <a16:creationId xmlns:a16="http://schemas.microsoft.com/office/drawing/2014/main" id="{1089DCF6-5B5B-41D5-B5DE-5AD432E71685}"/>
              </a:ext>
            </a:extLst>
          </p:cNvPr>
          <p:cNvSpPr>
            <a:spLocks noGrp="1"/>
          </p:cNvSpPr>
          <p:nvPr>
            <p:ph idx="1"/>
          </p:nvPr>
        </p:nvSpPr>
        <p:spPr>
          <a:xfrm>
            <a:off x="457200" y="1643063"/>
            <a:ext cx="7972425" cy="4483100"/>
          </a:xfrm>
        </p:spPr>
        <p:txBody>
          <a:bodyPr/>
          <a:lstStyle/>
          <a:p>
            <a:pPr eaLnBrk="1" hangingPunct="1">
              <a:buFontTx/>
              <a:buNone/>
            </a:pPr>
            <a:r>
              <a:rPr lang="sl-SI" altLang="sl-SI" sz="2000"/>
              <a:t>     Posavčev Jakob, se neko zimo spomni na domačo češnjo, sicer z razpokanim deblom, a polno črnih sadu. Jakob je bil namreč poklican v vojsko in preden je šel  mu je sosedova Marjanica zataknila cvetočo vejico češnje za klobuk. </a:t>
            </a:r>
          </a:p>
          <a:p>
            <a:pPr eaLnBrk="1" hangingPunct="1">
              <a:buFontTx/>
              <a:buNone/>
            </a:pPr>
            <a:r>
              <a:rPr lang="sl-SI" altLang="sl-SI" sz="2000"/>
              <a:t> </a:t>
            </a:r>
          </a:p>
          <a:p>
            <a:pPr eaLnBrk="1" hangingPunct="1">
              <a:buFontTx/>
              <a:buNone/>
            </a:pPr>
            <a:r>
              <a:rPr lang="sl-SI" altLang="sl-SI" sz="2000"/>
              <a:t>     Bil je dan sv. Urbana, ko se je Jakob vrnil iz službe cesarske. Najprej je splezal na češnjo, kjer je koval prihodnost. Mimo pa pride Jurčkov Blaž in mu pove, da se ženi Marjanica. Jakob pade s češnje in si polomi obe nogi in ostane hrom vse dni.  Od tistega dni ni nikoli več legel pod češnjo, nikoli ni zaužil sadu, ne ženske pogledal in mar ni mu ni bilo niti takrat, ko je bil vihar in jo podrl. </a:t>
            </a:r>
          </a:p>
          <a:p>
            <a:pPr eaLnBrk="1" hangingPunct="1">
              <a:buFontTx/>
              <a:buNone/>
            </a:pPr>
            <a:endParaRPr lang="sl-SI" altLang="sl-SI" sz="200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grada vsebine 2">
            <a:extLst>
              <a:ext uri="{FF2B5EF4-FFF2-40B4-BE49-F238E27FC236}">
                <a16:creationId xmlns:a16="http://schemas.microsoft.com/office/drawing/2014/main" id="{46BC9724-6BAA-4E4D-9F33-2D948AA37D55}"/>
              </a:ext>
            </a:extLst>
          </p:cNvPr>
          <p:cNvSpPr>
            <a:spLocks noGrp="1"/>
          </p:cNvSpPr>
          <p:nvPr>
            <p:ph idx="1"/>
          </p:nvPr>
        </p:nvSpPr>
        <p:spPr>
          <a:xfrm>
            <a:off x="457200" y="857250"/>
            <a:ext cx="8115300" cy="5857875"/>
          </a:xfrm>
        </p:spPr>
        <p:txBody>
          <a:bodyPr/>
          <a:lstStyle/>
          <a:p>
            <a:pPr eaLnBrk="1" hangingPunct="1"/>
            <a:r>
              <a:rPr lang="sl-SI" altLang="sl-SI" sz="2400" u="sng"/>
              <a:t>Osebe</a:t>
            </a:r>
            <a:r>
              <a:rPr lang="sl-SI" altLang="sl-SI" sz="2400"/>
              <a:t>: Posavčev Jakob, Marjanica;</a:t>
            </a:r>
          </a:p>
          <a:p>
            <a:pPr eaLnBrk="1" hangingPunct="1"/>
            <a:endParaRPr lang="sl-SI" altLang="sl-SI" sz="2400"/>
          </a:p>
          <a:p>
            <a:pPr eaLnBrk="1" hangingPunct="1"/>
            <a:r>
              <a:rPr lang="sl-SI" altLang="sl-SI" sz="2400" u="sng"/>
              <a:t>Pripovedovalec:</a:t>
            </a:r>
            <a:r>
              <a:rPr lang="sl-SI" altLang="sl-SI" sz="2400"/>
              <a:t> tretjeosebni, najdemo pa tudi notranji monolog;</a:t>
            </a:r>
          </a:p>
          <a:p>
            <a:pPr eaLnBrk="1" hangingPunct="1"/>
            <a:endParaRPr lang="sl-SI" altLang="sl-SI" sz="2400"/>
          </a:p>
          <a:p>
            <a:pPr eaLnBrk="1" hangingPunct="1"/>
            <a:r>
              <a:rPr lang="sl-SI" altLang="sl-SI" sz="2400" u="sng"/>
              <a:t>Motivi:</a:t>
            </a:r>
            <a:r>
              <a:rPr lang="sl-SI" altLang="sl-SI" sz="2400"/>
              <a:t> motiv ljubezni, mladega dekleta, vojaka, češnje, zime, razočaranja, žalosti, osamljenosti, pohabljenosti; </a:t>
            </a:r>
          </a:p>
          <a:p>
            <a:pPr eaLnBrk="1" hangingPunct="1"/>
            <a:br>
              <a:rPr lang="sl-SI" altLang="sl-SI" sz="2400"/>
            </a:br>
            <a:r>
              <a:rPr lang="sl-SI" altLang="sl-SI" sz="2400" u="sng"/>
              <a:t>Teme:</a:t>
            </a:r>
            <a:r>
              <a:rPr lang="sl-SI" altLang="sl-SI" sz="2400"/>
              <a:t> ljubezenska, kmečka.</a:t>
            </a:r>
          </a:p>
          <a:p>
            <a:pPr eaLnBrk="1" hangingPunct="1"/>
            <a:endParaRPr lang="sl-SI" altLang="sl-SI" sz="2400"/>
          </a:p>
          <a:p>
            <a:pPr eaLnBrk="1" hangingPunct="1"/>
            <a:r>
              <a:rPr lang="sl-SI" altLang="sl-SI" sz="2400" u="sng"/>
              <a:t> Dve vzporedni zgodbi:</a:t>
            </a:r>
            <a:r>
              <a:rPr lang="sl-SI" altLang="sl-SI" sz="2400"/>
              <a:t> Posavčeva češnja: cvetoča, dozorijo plodovi, češnja propada, propade; Posavčev Jakob: ljubezen z Marjanico, dozori ljubezen v      	razočaranje, hromost-propad. </a:t>
            </a:r>
          </a:p>
          <a:p>
            <a:pPr eaLnBrk="1" hangingPunct="1"/>
            <a:endParaRPr lang="sl-SI" altLang="sl-SI" sz="2400"/>
          </a:p>
          <a:p>
            <a:pPr eaLnBrk="1" hangingPunct="1">
              <a:buFontTx/>
              <a:buNone/>
            </a:pPr>
            <a:endParaRPr lang="sl-SI" altLang="sl-SI" sz="240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89CE6E4-CD11-4288-8EDD-963FFA8B9761}"/>
              </a:ext>
            </a:extLst>
          </p:cNvPr>
          <p:cNvSpPr>
            <a:spLocks noGrp="1"/>
          </p:cNvSpPr>
          <p:nvPr>
            <p:ph type="title"/>
          </p:nvPr>
        </p:nvSpPr>
        <p:spPr/>
        <p:txBody>
          <a:bodyPr>
            <a:normAutofit fontScale="90000"/>
          </a:bodyPr>
          <a:lstStyle/>
          <a:p>
            <a:pPr eaLnBrk="1" hangingPunct="1">
              <a:defRPr/>
            </a:pPr>
            <a:r>
              <a:rPr lang="sl-SI" dirty="0">
                <a:solidFill>
                  <a:schemeClr val="accent1"/>
                </a:solidFill>
              </a:rPr>
              <a:t>ČRTICA</a:t>
            </a:r>
            <a:r>
              <a:rPr lang="sl-SI" dirty="0"/>
              <a:t> </a:t>
            </a:r>
            <a:br>
              <a:rPr lang="sl-SI" dirty="0"/>
            </a:br>
            <a:r>
              <a:rPr lang="sl-SI" dirty="0"/>
              <a:t>(skica, vinjeta, silhueta)</a:t>
            </a:r>
          </a:p>
        </p:txBody>
      </p:sp>
      <p:sp>
        <p:nvSpPr>
          <p:cNvPr id="4099" name="Ograda vsebine 2">
            <a:extLst>
              <a:ext uri="{FF2B5EF4-FFF2-40B4-BE49-F238E27FC236}">
                <a16:creationId xmlns:a16="http://schemas.microsoft.com/office/drawing/2014/main" id="{29BA1187-1B38-4846-BF45-6F439FA15439}"/>
              </a:ext>
            </a:extLst>
          </p:cNvPr>
          <p:cNvSpPr>
            <a:spLocks noGrp="1"/>
          </p:cNvSpPr>
          <p:nvPr>
            <p:ph sz="half" idx="1"/>
          </p:nvPr>
        </p:nvSpPr>
        <p:spPr/>
        <p:txBody>
          <a:bodyPr/>
          <a:lstStyle/>
          <a:p>
            <a:pPr eaLnBrk="1" hangingPunct="1"/>
            <a:r>
              <a:rPr lang="sl-SI" altLang="sl-SI"/>
              <a:t>Kratka pripovedna proza;</a:t>
            </a:r>
          </a:p>
          <a:p>
            <a:pPr eaLnBrk="1" hangingPunct="1"/>
            <a:r>
              <a:rPr lang="sl-SI" altLang="sl-SI"/>
              <a:t>En dogodek;</a:t>
            </a:r>
          </a:p>
          <a:p>
            <a:pPr eaLnBrk="1" hangingPunct="1"/>
            <a:r>
              <a:rPr lang="sl-SI" altLang="sl-SI"/>
              <a:t>Vtis;</a:t>
            </a:r>
          </a:p>
          <a:p>
            <a:pPr eaLnBrk="1" hangingPunct="1"/>
            <a:r>
              <a:rPr lang="sl-SI" altLang="sl-SI"/>
              <a:t>Realizem, impresionizem.</a:t>
            </a:r>
          </a:p>
          <a:p>
            <a:pPr eaLnBrk="1" hangingPunct="1"/>
            <a:endParaRPr lang="sl-SI" altLang="sl-SI"/>
          </a:p>
        </p:txBody>
      </p:sp>
      <p:sp>
        <p:nvSpPr>
          <p:cNvPr id="4100" name="Ograda vsebine 3">
            <a:extLst>
              <a:ext uri="{FF2B5EF4-FFF2-40B4-BE49-F238E27FC236}">
                <a16:creationId xmlns:a16="http://schemas.microsoft.com/office/drawing/2014/main" id="{AA0AB3E1-4343-49FC-B181-BB1B7BCBC80D}"/>
              </a:ext>
            </a:extLst>
          </p:cNvPr>
          <p:cNvSpPr>
            <a:spLocks noGrp="1"/>
          </p:cNvSpPr>
          <p:nvPr>
            <p:ph sz="half" idx="2"/>
          </p:nvPr>
        </p:nvSpPr>
        <p:spPr/>
        <p:txBody>
          <a:bodyPr/>
          <a:lstStyle/>
          <a:p>
            <a:pPr eaLnBrk="1" hangingPunct="1"/>
            <a:r>
              <a:rPr lang="sl-SI" altLang="sl-SI" sz="2400"/>
              <a:t>Ksaver Meško;</a:t>
            </a:r>
          </a:p>
          <a:p>
            <a:pPr eaLnBrk="1" hangingPunct="1"/>
            <a:r>
              <a:rPr lang="sl-SI" altLang="sl-SI" sz="2400"/>
              <a:t>Zofka Kveder;</a:t>
            </a:r>
          </a:p>
          <a:p>
            <a:pPr eaLnBrk="1" hangingPunct="1"/>
            <a:r>
              <a:rPr lang="sl-SI" altLang="sl-SI" sz="2400"/>
              <a:t>Fran Finžgar;</a:t>
            </a:r>
          </a:p>
          <a:p>
            <a:pPr eaLnBrk="1" hangingPunct="1"/>
            <a:r>
              <a:rPr lang="sl-SI" altLang="sl-SI" sz="2400"/>
              <a:t>Ivan Cankar:</a:t>
            </a:r>
          </a:p>
          <a:p>
            <a:pPr eaLnBrk="1" hangingPunct="1">
              <a:buFont typeface="Wingdings" panose="05000000000000000000" pitchFamily="2" charset="2"/>
              <a:buChar char="q"/>
            </a:pPr>
            <a:r>
              <a:rPr lang="sl-SI" altLang="sl-SI" sz="2400"/>
              <a:t>Epski dogodek z objektivnim ali s subjektivnim motivom</a:t>
            </a:r>
          </a:p>
          <a:p>
            <a:pPr eaLnBrk="1" hangingPunct="1">
              <a:buFontTx/>
              <a:buNone/>
            </a:pPr>
            <a:r>
              <a:rPr lang="sl-SI" altLang="sl-SI" sz="2400"/>
              <a:t>(Domov, Skodelica kave);</a:t>
            </a:r>
          </a:p>
          <a:p>
            <a:pPr eaLnBrk="1" hangingPunct="1">
              <a:buFont typeface="Wingdings" panose="05000000000000000000" pitchFamily="2" charset="2"/>
              <a:buChar char="q"/>
            </a:pPr>
            <a:r>
              <a:rPr lang="sl-SI" altLang="sl-SI" sz="2400"/>
              <a:t>Simbolistično meditativne</a:t>
            </a:r>
          </a:p>
          <a:p>
            <a:pPr eaLnBrk="1" hangingPunct="1">
              <a:buFontTx/>
              <a:buNone/>
            </a:pPr>
            <a:r>
              <a:rPr lang="sl-SI" altLang="sl-SI" sz="2400"/>
              <a:t>(Slamniki).</a:t>
            </a:r>
          </a:p>
          <a:p>
            <a:pPr eaLnBrk="1" hangingPunct="1"/>
            <a:endParaRPr lang="sl-SI" altLang="sl-SI" sz="240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grada vsebine 5">
            <a:extLst>
              <a:ext uri="{FF2B5EF4-FFF2-40B4-BE49-F238E27FC236}">
                <a16:creationId xmlns:a16="http://schemas.microsoft.com/office/drawing/2014/main" id="{69B872C7-CFB2-452B-AC2C-66E3625585B9}"/>
              </a:ext>
            </a:extLst>
          </p:cNvPr>
          <p:cNvSpPr>
            <a:spLocks noGrp="1"/>
          </p:cNvSpPr>
          <p:nvPr>
            <p:ph sz="half" idx="2"/>
          </p:nvPr>
        </p:nvSpPr>
        <p:spPr>
          <a:xfrm>
            <a:off x="457200" y="785813"/>
            <a:ext cx="4040188" cy="5340350"/>
          </a:xfrm>
        </p:spPr>
        <p:txBody>
          <a:bodyPr/>
          <a:lstStyle/>
          <a:p>
            <a:pPr eaLnBrk="1" hangingPunct="1">
              <a:buFontTx/>
              <a:buNone/>
            </a:pPr>
            <a:r>
              <a:rPr lang="sl-SI" altLang="sl-SI"/>
              <a:t>   </a:t>
            </a:r>
            <a:r>
              <a:rPr lang="sl-SI" altLang="sl-SI" u="sng"/>
              <a:t>Personifikacija: </a:t>
            </a:r>
            <a:r>
              <a:rPr lang="sl-SI" altLang="sl-SI"/>
              <a:t>naša črnica pokrila s cvetjem in vsaka najmanjša vejica nosila belo oblačilce, stkano iz golih cvetov;</a:t>
            </a:r>
          </a:p>
          <a:p>
            <a:pPr eaLnBrk="1" hangingPunct="1">
              <a:buFontTx/>
              <a:buNone/>
            </a:pPr>
            <a:r>
              <a:rPr lang="sl-SI" altLang="sl-SI"/>
              <a:t>    </a:t>
            </a:r>
            <a:r>
              <a:rPr lang="sl-SI" altLang="sl-SI" u="sng"/>
              <a:t>Stopnjevanje: </a:t>
            </a:r>
            <a:r>
              <a:rPr lang="sl-SI" altLang="sl-SI"/>
              <a:t>snežene zvezdice, belo oblačilce, vrabčiči, marjanica, najmnanjša vejica, najkrasnejši cvet;</a:t>
            </a:r>
          </a:p>
          <a:p>
            <a:pPr eaLnBrk="1" hangingPunct="1">
              <a:buFontTx/>
              <a:buNone/>
            </a:pPr>
            <a:r>
              <a:rPr lang="sl-SI" altLang="sl-SI"/>
              <a:t>  </a:t>
            </a:r>
            <a:r>
              <a:rPr lang="sl-SI" altLang="sl-SI" u="sng"/>
              <a:t> Inverzija: </a:t>
            </a:r>
            <a:r>
              <a:rPr lang="sl-SI" altLang="sl-SI"/>
              <a:t>češnja domača, služba cesarska, solnice pekoče;</a:t>
            </a:r>
          </a:p>
          <a:p>
            <a:pPr eaLnBrk="1" hangingPunct="1">
              <a:buFontTx/>
              <a:buNone/>
            </a:pPr>
            <a:endParaRPr lang="sl-SI" altLang="sl-SI"/>
          </a:p>
        </p:txBody>
      </p:sp>
      <p:sp>
        <p:nvSpPr>
          <p:cNvPr id="22531" name="Ograda vsebine 7">
            <a:extLst>
              <a:ext uri="{FF2B5EF4-FFF2-40B4-BE49-F238E27FC236}">
                <a16:creationId xmlns:a16="http://schemas.microsoft.com/office/drawing/2014/main" id="{C43B9DEC-29BA-45D8-A794-5BFA5891EE39}"/>
              </a:ext>
            </a:extLst>
          </p:cNvPr>
          <p:cNvSpPr>
            <a:spLocks noGrp="1"/>
          </p:cNvSpPr>
          <p:nvPr>
            <p:ph sz="quarter" idx="4"/>
          </p:nvPr>
        </p:nvSpPr>
        <p:spPr>
          <a:xfrm>
            <a:off x="4645025" y="785813"/>
            <a:ext cx="4041775" cy="5340350"/>
          </a:xfrm>
        </p:spPr>
        <p:txBody>
          <a:bodyPr/>
          <a:lstStyle/>
          <a:p>
            <a:pPr eaLnBrk="1" hangingPunct="1">
              <a:buFontTx/>
              <a:buNone/>
            </a:pPr>
            <a:r>
              <a:rPr lang="sl-SI" altLang="sl-SI" u="sng"/>
              <a:t>Kontrast</a:t>
            </a:r>
            <a:r>
              <a:rPr lang="sl-SI" altLang="sl-SI"/>
              <a:t>: belo drevo: črno drevo; </a:t>
            </a:r>
          </a:p>
          <a:p>
            <a:pPr eaLnBrk="1" hangingPunct="1">
              <a:buFontTx/>
              <a:buNone/>
            </a:pPr>
            <a:r>
              <a:rPr lang="sl-SI" altLang="sl-SI" u="sng"/>
              <a:t>Starinske besede: </a:t>
            </a:r>
            <a:r>
              <a:rPr lang="sl-SI" altLang="sl-SI"/>
              <a:t>(streha) je preglodala – dotrajala, je treščil (padel), otroci se pojajo (podijo), zobati (jesti);</a:t>
            </a:r>
          </a:p>
          <a:p>
            <a:pPr eaLnBrk="1" hangingPunct="1">
              <a:buFontTx/>
              <a:buNone/>
            </a:pPr>
            <a:r>
              <a:rPr lang="sl-SI" altLang="sl-SI" u="sng"/>
              <a:t>Primere: </a:t>
            </a:r>
            <a:r>
              <a:rPr lang="sl-SI" altLang="sl-SI"/>
              <a:t>delal bom, da bo kar vse pokalo, prav kakor velikanskoorjaška cerkev;</a:t>
            </a:r>
          </a:p>
          <a:p>
            <a:pPr eaLnBrk="1" hangingPunct="1">
              <a:buFontTx/>
              <a:buNone/>
            </a:pPr>
            <a:r>
              <a:rPr lang="sl-SI" altLang="sl-SI" u="sng"/>
              <a:t>Ironija: </a:t>
            </a:r>
            <a:r>
              <a:rPr lang="sl-SI" altLang="sl-SI"/>
              <a:t>govoril je , da gre rad v vojsko (in tu j glasno zaukal);</a:t>
            </a:r>
          </a:p>
          <a:p>
            <a:pPr eaLnBrk="1" hangingPunct="1"/>
            <a:endParaRPr lang="sl-SI" altLang="sl-SI"/>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vsebine 2">
            <a:extLst>
              <a:ext uri="{FF2B5EF4-FFF2-40B4-BE49-F238E27FC236}">
                <a16:creationId xmlns:a16="http://schemas.microsoft.com/office/drawing/2014/main" id="{CDF0651A-76D3-409D-8306-34105B9BD1D8}"/>
              </a:ext>
            </a:extLst>
          </p:cNvPr>
          <p:cNvSpPr>
            <a:spLocks noGrp="1"/>
          </p:cNvSpPr>
          <p:nvPr>
            <p:ph idx="1"/>
          </p:nvPr>
        </p:nvSpPr>
        <p:spPr>
          <a:xfrm>
            <a:off x="571500" y="785813"/>
            <a:ext cx="8229600" cy="5429250"/>
          </a:xfrm>
        </p:spPr>
        <p:txBody>
          <a:bodyPr/>
          <a:lstStyle/>
          <a:p>
            <a:pPr eaLnBrk="1" hangingPunct="1">
              <a:buFontTx/>
              <a:buNone/>
            </a:pPr>
            <a:r>
              <a:rPr lang="sl-SI" altLang="sl-SI"/>
              <a:t> </a:t>
            </a:r>
            <a:endParaRPr lang="sl-SI" altLang="sl-SI" sz="2800"/>
          </a:p>
          <a:p>
            <a:pPr eaLnBrk="1" hangingPunct="1">
              <a:buFontTx/>
              <a:buNone/>
            </a:pPr>
            <a:r>
              <a:rPr lang="sl-SI" altLang="sl-SI" sz="2800"/>
              <a:t>Pripovedovalec 	             	Bralec</a:t>
            </a:r>
          </a:p>
          <a:p>
            <a:pPr eaLnBrk="1" hangingPunct="1">
              <a:buFontTx/>
              <a:buNone/>
            </a:pPr>
            <a:r>
              <a:rPr lang="sl-SI" altLang="sl-SI" sz="2800"/>
              <a:t> </a:t>
            </a:r>
          </a:p>
          <a:p>
            <a:pPr eaLnBrk="1" hangingPunct="1">
              <a:buFontTx/>
              <a:buNone/>
            </a:pPr>
            <a:r>
              <a:rPr lang="sl-SI" altLang="sl-SI" sz="2800"/>
              <a:t>	      	Posavčev Jakob</a:t>
            </a:r>
          </a:p>
          <a:p>
            <a:pPr eaLnBrk="1" hangingPunct="1">
              <a:buFontTx/>
              <a:buNone/>
            </a:pPr>
            <a:r>
              <a:rPr lang="sl-SI" altLang="sl-SI" sz="2800"/>
              <a:t> </a:t>
            </a:r>
          </a:p>
          <a:p>
            <a:pPr eaLnBrk="1" hangingPunct="1">
              <a:buFontTx/>
              <a:buNone/>
            </a:pPr>
            <a:r>
              <a:rPr lang="sl-SI" altLang="sl-SI" sz="2800"/>
              <a:t>	      	Ljubezen do Marjanice</a:t>
            </a:r>
          </a:p>
          <a:p>
            <a:pPr eaLnBrk="1" hangingPunct="1">
              <a:buFontTx/>
              <a:buNone/>
            </a:pPr>
            <a:r>
              <a:rPr lang="sl-SI" altLang="sl-SI" sz="2800"/>
              <a:t> </a:t>
            </a:r>
          </a:p>
          <a:p>
            <a:pPr eaLnBrk="1" hangingPunct="1">
              <a:buFontTx/>
              <a:buNone/>
            </a:pPr>
            <a:r>
              <a:rPr lang="sl-SI" altLang="sl-SI" sz="2800"/>
              <a:t>    Jakob 			Marjanica (ki se poroči), 				Jurčkov Blaž (ki mu sporoči 					novico o poroki)</a:t>
            </a:r>
          </a:p>
          <a:p>
            <a:pPr eaLnBrk="1" hangingPunct="1">
              <a:buFontTx/>
              <a:buNone/>
            </a:pPr>
            <a:endParaRPr lang="sl-SI" altLang="sl-SI"/>
          </a:p>
          <a:p>
            <a:pPr eaLnBrk="1" hangingPunct="1"/>
            <a:endParaRPr lang="sl-SI" altLang="sl-SI"/>
          </a:p>
        </p:txBody>
      </p:sp>
      <p:cxnSp>
        <p:nvCxnSpPr>
          <p:cNvPr id="4" name="Raven puščični konektor 3">
            <a:extLst>
              <a:ext uri="{FF2B5EF4-FFF2-40B4-BE49-F238E27FC236}">
                <a16:creationId xmlns:a16="http://schemas.microsoft.com/office/drawing/2014/main" id="{EC9E20A8-B424-41EE-B45B-B3156DFEF6ED}"/>
              </a:ext>
            </a:extLst>
          </p:cNvPr>
          <p:cNvCxnSpPr/>
          <p:nvPr/>
        </p:nvCxnSpPr>
        <p:spPr>
          <a:xfrm rot="10800000">
            <a:off x="2571750" y="1857375"/>
            <a:ext cx="714375" cy="5000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 name="Raven puščični konektor 4">
            <a:extLst>
              <a:ext uri="{FF2B5EF4-FFF2-40B4-BE49-F238E27FC236}">
                <a16:creationId xmlns:a16="http://schemas.microsoft.com/office/drawing/2014/main" id="{878243F9-770A-4E4A-8DD0-1D9D5E0F2747}"/>
              </a:ext>
            </a:extLst>
          </p:cNvPr>
          <p:cNvCxnSpPr/>
          <p:nvPr/>
        </p:nvCxnSpPr>
        <p:spPr>
          <a:xfrm flipV="1">
            <a:off x="5286375" y="1928813"/>
            <a:ext cx="714375" cy="6429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Raven puščični konektor 5">
            <a:extLst>
              <a:ext uri="{FF2B5EF4-FFF2-40B4-BE49-F238E27FC236}">
                <a16:creationId xmlns:a16="http://schemas.microsoft.com/office/drawing/2014/main" id="{3951B78C-E188-43C5-949B-22B0C1312AC5}"/>
              </a:ext>
            </a:extLst>
          </p:cNvPr>
          <p:cNvCxnSpPr/>
          <p:nvPr/>
        </p:nvCxnSpPr>
        <p:spPr>
          <a:xfrm rot="5400000">
            <a:off x="3536950" y="3178175"/>
            <a:ext cx="64293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Raven puščični konektor 6">
            <a:extLst>
              <a:ext uri="{FF2B5EF4-FFF2-40B4-BE49-F238E27FC236}">
                <a16:creationId xmlns:a16="http://schemas.microsoft.com/office/drawing/2014/main" id="{546D0E8A-7E5F-4F81-BDF0-B59900739589}"/>
              </a:ext>
            </a:extLst>
          </p:cNvPr>
          <p:cNvCxnSpPr/>
          <p:nvPr/>
        </p:nvCxnSpPr>
        <p:spPr>
          <a:xfrm rot="10800000" flipV="1">
            <a:off x="1571625" y="3929063"/>
            <a:ext cx="714375" cy="6429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Raven puščični konektor 9">
            <a:extLst>
              <a:ext uri="{FF2B5EF4-FFF2-40B4-BE49-F238E27FC236}">
                <a16:creationId xmlns:a16="http://schemas.microsoft.com/office/drawing/2014/main" id="{BDFB2AC2-1BBC-4B22-852E-38B2EE274568}"/>
              </a:ext>
            </a:extLst>
          </p:cNvPr>
          <p:cNvCxnSpPr/>
          <p:nvPr/>
        </p:nvCxnSpPr>
        <p:spPr>
          <a:xfrm>
            <a:off x="4786313" y="4000500"/>
            <a:ext cx="571500" cy="5000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slov 1">
            <a:extLst>
              <a:ext uri="{FF2B5EF4-FFF2-40B4-BE49-F238E27FC236}">
                <a16:creationId xmlns:a16="http://schemas.microsoft.com/office/drawing/2014/main" id="{23171E3E-FFD1-42BD-ACCA-87AF39F202CF}"/>
              </a:ext>
            </a:extLst>
          </p:cNvPr>
          <p:cNvSpPr>
            <a:spLocks noGrp="1"/>
          </p:cNvSpPr>
          <p:nvPr>
            <p:ph type="title"/>
          </p:nvPr>
        </p:nvSpPr>
        <p:spPr>
          <a:xfrm>
            <a:off x="457200" y="274638"/>
            <a:ext cx="8229600" cy="1011237"/>
          </a:xfrm>
        </p:spPr>
        <p:txBody>
          <a:bodyPr/>
          <a:lstStyle/>
          <a:p>
            <a:pPr eaLnBrk="1" hangingPunct="1"/>
            <a:r>
              <a:rPr lang="sl-SI" altLang="sl-SI">
                <a:solidFill>
                  <a:schemeClr val="accent1"/>
                </a:solidFill>
              </a:rPr>
              <a:t>TRŽAČAN</a:t>
            </a:r>
          </a:p>
        </p:txBody>
      </p:sp>
      <p:sp>
        <p:nvSpPr>
          <p:cNvPr id="3" name="Ograda vsebine 2">
            <a:extLst>
              <a:ext uri="{FF2B5EF4-FFF2-40B4-BE49-F238E27FC236}">
                <a16:creationId xmlns:a16="http://schemas.microsoft.com/office/drawing/2014/main" id="{7587286A-DDCC-4FF6-986B-C97BA3DFD423}"/>
              </a:ext>
            </a:extLst>
          </p:cNvPr>
          <p:cNvSpPr>
            <a:spLocks noGrp="1"/>
          </p:cNvSpPr>
          <p:nvPr>
            <p:ph idx="1"/>
          </p:nvPr>
        </p:nvSpPr>
        <p:spPr>
          <a:xfrm>
            <a:off x="785813" y="1143000"/>
            <a:ext cx="7620000" cy="4840288"/>
          </a:xfrm>
        </p:spPr>
        <p:txBody>
          <a:bodyPr/>
          <a:lstStyle/>
          <a:p>
            <a:pPr marL="0" indent="0" algn="just" eaLnBrk="1" hangingPunct="1">
              <a:buFontTx/>
              <a:buNone/>
              <a:defRPr/>
            </a:pPr>
            <a:r>
              <a:rPr lang="sl-SI" sz="2000" dirty="0"/>
              <a:t>Vrbarjev Matevž je bil pretepač, v prepiru  mu je Ramovšev Martin odrezal uho.  Zaradi tega je bil zaznamovan, nobeno dekel ga ni hotelo. Šel je na Žirovsko, si je obvezal uho, s pretvezo, da ga boli glava in tako hodil okrog vse dokler se nista z </a:t>
            </a:r>
            <a:r>
              <a:rPr lang="sl-SI" sz="2000" dirty="0" err="1"/>
              <a:t>Marušico</a:t>
            </a:r>
            <a:r>
              <a:rPr lang="sl-SI" sz="2000" dirty="0"/>
              <a:t> poročila. Ta je bila grda in lena. Tako se je Matevž odločil, da si sam pojde po otroka. Takrat so v Trstu še prodajali otroke. </a:t>
            </a:r>
            <a:r>
              <a:rPr lang="sl-SI" sz="2000" dirty="0" err="1"/>
              <a:t>Tomažeka</a:t>
            </a:r>
            <a:r>
              <a:rPr lang="sl-SI" sz="2000" dirty="0"/>
              <a:t> je razkazoval naokrog in ga imel rad vse dokler mu njegova žena ni rodila njegovega. Takrat so se za </a:t>
            </a:r>
            <a:r>
              <a:rPr lang="sl-SI" sz="2000" dirty="0" err="1"/>
              <a:t>Tomažeka</a:t>
            </a:r>
            <a:r>
              <a:rPr lang="sl-SI" sz="2000" dirty="0"/>
              <a:t> začeli hudi časi. Pretepali so ga vsak dan in mu dajali malo hrane, do sitega se je najedel le dvakrat v letu, ko sta šla z Matevžem po tržaški denar, začel je umirati. Jeseni je šel pripovedovalec k njemu pod hruško. Dal mu je vodo in lepo hruško. Ko je želel ugrizniti vanjo, se je prikazal Matevž in ga želel pretepsti. Tedaj pa je mimo prišel Sadarjev </a:t>
            </a:r>
            <a:r>
              <a:rPr lang="sl-SI" sz="2000" dirty="0" err="1"/>
              <a:t>Korel</a:t>
            </a:r>
            <a:r>
              <a:rPr lang="sl-SI" sz="2000" dirty="0"/>
              <a:t>, in namlatil Matevža. Matevž je zagledal na njivi </a:t>
            </a:r>
            <a:r>
              <a:rPr lang="sl-SI" sz="2000" dirty="0" err="1"/>
              <a:t>Zavratarjevega</a:t>
            </a:r>
            <a:r>
              <a:rPr lang="sl-SI" sz="2000" dirty="0"/>
              <a:t> </a:t>
            </a:r>
            <a:r>
              <a:rPr lang="sl-SI" sz="2000" dirty="0" err="1"/>
              <a:t>Mihola</a:t>
            </a:r>
            <a:r>
              <a:rPr lang="sl-SI" sz="2000" dirty="0"/>
              <a:t>. Vprašal ga je, ali je videl, kaj mu je storil </a:t>
            </a:r>
            <a:r>
              <a:rPr lang="sl-SI" sz="2000" dirty="0" err="1"/>
              <a:t>Korel</a:t>
            </a:r>
            <a:r>
              <a:rPr lang="sl-SI" sz="2000" dirty="0"/>
              <a:t>. Rekel, je, da danes nič ne vidi in nič ne sliši. Tako se Matevž ni mogel nikomur tožiti. Še isto noč je umrl tržaški Tomažek.</a:t>
            </a:r>
          </a:p>
          <a:p>
            <a:pPr algn="just" eaLnBrk="1" hangingPunct="1">
              <a:buFontTx/>
              <a:buNone/>
              <a:defRPr/>
            </a:pPr>
            <a:endParaRPr lang="sl-SI" sz="2000" dirty="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vsebine 2">
            <a:extLst>
              <a:ext uri="{FF2B5EF4-FFF2-40B4-BE49-F238E27FC236}">
                <a16:creationId xmlns:a16="http://schemas.microsoft.com/office/drawing/2014/main" id="{570DC4C6-DDEC-41F0-8505-25EEF8EE4BF9}"/>
              </a:ext>
            </a:extLst>
          </p:cNvPr>
          <p:cNvSpPr>
            <a:spLocks noGrp="1"/>
          </p:cNvSpPr>
          <p:nvPr>
            <p:ph idx="1"/>
          </p:nvPr>
        </p:nvSpPr>
        <p:spPr>
          <a:xfrm>
            <a:off x="457200" y="857250"/>
            <a:ext cx="8115300" cy="5857875"/>
          </a:xfrm>
        </p:spPr>
        <p:txBody>
          <a:bodyPr/>
          <a:lstStyle/>
          <a:p>
            <a:pPr indent="14288" eaLnBrk="1" hangingPunct="1">
              <a:buFontTx/>
              <a:buNone/>
              <a:defRPr/>
            </a:pPr>
            <a:r>
              <a:rPr lang="sl-SI" sz="2400" u="sng" dirty="0"/>
              <a:t>Osebe</a:t>
            </a:r>
            <a:r>
              <a:rPr lang="sl-SI" sz="2400" dirty="0"/>
              <a:t>: Vrbarjev Matevž, Tomažek, Maruša, Tonček;</a:t>
            </a:r>
          </a:p>
          <a:p>
            <a:pPr eaLnBrk="1" hangingPunct="1">
              <a:defRPr/>
            </a:pPr>
            <a:endParaRPr lang="sl-SI" sz="2400" dirty="0"/>
          </a:p>
          <a:p>
            <a:pPr indent="14288" eaLnBrk="1" hangingPunct="1">
              <a:buFontTx/>
              <a:buNone/>
              <a:defRPr/>
            </a:pPr>
            <a:r>
              <a:rPr lang="sl-SI" sz="2400" u="sng" dirty="0"/>
              <a:t>Pripovedovalec:</a:t>
            </a:r>
            <a:r>
              <a:rPr lang="sl-SI" sz="2400" dirty="0"/>
              <a:t> tretjeosebni;</a:t>
            </a:r>
          </a:p>
          <a:p>
            <a:pPr eaLnBrk="1" hangingPunct="1">
              <a:defRPr/>
            </a:pPr>
            <a:endParaRPr lang="sl-SI" sz="2400" dirty="0"/>
          </a:p>
          <a:p>
            <a:pPr indent="14288" eaLnBrk="1" hangingPunct="1">
              <a:buFontTx/>
              <a:buNone/>
              <a:defRPr/>
            </a:pPr>
            <a:r>
              <a:rPr lang="sl-SI" sz="2400" u="sng" dirty="0"/>
              <a:t>Motivi:</a:t>
            </a:r>
            <a:r>
              <a:rPr lang="sl-SI" sz="2400" dirty="0"/>
              <a:t> motiv pretepa, mučenja, stradanja, očetovske ljubezni, hudobije, bolnega, slabotnega in majhnega otroka, trpinčenega otroka, žalosti, smrti;</a:t>
            </a:r>
          </a:p>
          <a:p>
            <a:pPr eaLnBrk="1" hangingPunct="1">
              <a:buFontTx/>
              <a:buNone/>
              <a:defRPr/>
            </a:pPr>
            <a:br>
              <a:rPr lang="sl-SI" sz="2400" dirty="0"/>
            </a:br>
            <a:r>
              <a:rPr lang="sl-SI" sz="2400" u="sng" dirty="0"/>
              <a:t>Teme:</a:t>
            </a:r>
            <a:r>
              <a:rPr lang="sl-SI" sz="2400" dirty="0"/>
              <a:t> kmečka.</a:t>
            </a:r>
          </a:p>
          <a:p>
            <a:pPr eaLnBrk="1" hangingPunct="1">
              <a:defRPr/>
            </a:pPr>
            <a:endParaRPr lang="sl-SI" sz="2400" dirty="0"/>
          </a:p>
          <a:p>
            <a:pPr eaLnBrk="1" hangingPunct="1">
              <a:defRPr/>
            </a:pPr>
            <a:endParaRPr lang="sl-SI" sz="2400" dirty="0"/>
          </a:p>
          <a:p>
            <a:pPr eaLnBrk="1" hangingPunct="1">
              <a:buFontTx/>
              <a:buNone/>
              <a:defRPr/>
            </a:pPr>
            <a:endParaRPr lang="sl-SI" sz="2400"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grada vsebine 5">
            <a:extLst>
              <a:ext uri="{FF2B5EF4-FFF2-40B4-BE49-F238E27FC236}">
                <a16:creationId xmlns:a16="http://schemas.microsoft.com/office/drawing/2014/main" id="{97B110CA-D142-4EB9-83C2-1FAD2DCD3113}"/>
              </a:ext>
            </a:extLst>
          </p:cNvPr>
          <p:cNvSpPr>
            <a:spLocks noGrp="1"/>
          </p:cNvSpPr>
          <p:nvPr>
            <p:ph sz="half" idx="2"/>
          </p:nvPr>
        </p:nvSpPr>
        <p:spPr>
          <a:xfrm>
            <a:off x="714375" y="785813"/>
            <a:ext cx="3783013" cy="5340350"/>
          </a:xfrm>
        </p:spPr>
        <p:txBody>
          <a:bodyPr/>
          <a:lstStyle/>
          <a:p>
            <a:pPr marL="179388" indent="0" eaLnBrk="1" hangingPunct="1">
              <a:buFontTx/>
              <a:buNone/>
              <a:defRPr/>
            </a:pPr>
            <a:r>
              <a:rPr lang="sl-SI" u="sng" dirty="0"/>
              <a:t>Vzklik ali </a:t>
            </a:r>
            <a:r>
              <a:rPr lang="sl-SI" u="sng" dirty="0" err="1"/>
              <a:t>eksklamacija</a:t>
            </a:r>
            <a:r>
              <a:rPr lang="sl-SI" u="sng" dirty="0"/>
              <a:t>:</a:t>
            </a:r>
          </a:p>
          <a:p>
            <a:pPr marL="179388" indent="0" eaLnBrk="1" hangingPunct="1">
              <a:buFontTx/>
              <a:buNone/>
              <a:defRPr/>
            </a:pPr>
            <a:r>
              <a:rPr lang="sl-SI" dirty="0"/>
              <a:t>To je bilo življenje!</a:t>
            </a:r>
          </a:p>
          <a:p>
            <a:pPr marL="179388" indent="0" eaLnBrk="1" hangingPunct="1">
              <a:buFontTx/>
              <a:buNone/>
              <a:defRPr/>
            </a:pPr>
            <a:r>
              <a:rPr lang="sl-SI" dirty="0"/>
              <a:t>Le ga, le ga!</a:t>
            </a:r>
          </a:p>
          <a:p>
            <a:pPr marL="179388" indent="0" eaLnBrk="1" hangingPunct="1">
              <a:buFontTx/>
              <a:buNone/>
              <a:defRPr/>
            </a:pPr>
            <a:endParaRPr lang="sl-SI" dirty="0"/>
          </a:p>
          <a:p>
            <a:pPr marL="179388" indent="0" eaLnBrk="1" hangingPunct="1">
              <a:buFontTx/>
              <a:buNone/>
              <a:defRPr/>
            </a:pPr>
            <a:r>
              <a:rPr lang="sl-SI" u="sng" dirty="0"/>
              <a:t>Stopnjevanje:</a:t>
            </a:r>
          </a:p>
          <a:p>
            <a:pPr marL="179388" indent="0" eaLnBrk="1" hangingPunct="1">
              <a:buFontTx/>
              <a:buNone/>
              <a:defRPr/>
            </a:pPr>
            <a:r>
              <a:rPr lang="sl-SI" dirty="0"/>
              <a:t>Pod hruško je ležal in stradal in pričakoval zadnjega trenutka;</a:t>
            </a:r>
          </a:p>
          <a:p>
            <a:pPr marL="179388" indent="0" eaLnBrk="1" hangingPunct="1">
              <a:buFontTx/>
              <a:buNone/>
              <a:defRPr/>
            </a:pPr>
            <a:endParaRPr lang="sl-SI" dirty="0"/>
          </a:p>
          <a:p>
            <a:pPr marL="179388" indent="0" eaLnBrk="1" hangingPunct="1">
              <a:buFontTx/>
              <a:buNone/>
              <a:defRPr/>
            </a:pPr>
            <a:r>
              <a:rPr lang="sl-SI" dirty="0"/>
              <a:t> </a:t>
            </a:r>
            <a:r>
              <a:rPr lang="sl-SI" u="sng" dirty="0"/>
              <a:t>Inverzija: </a:t>
            </a:r>
            <a:r>
              <a:rPr lang="sl-SI" dirty="0"/>
              <a:t>Ko je Matevž še rad imel otroka; šibko otroče moralo je trdo delati.</a:t>
            </a:r>
          </a:p>
          <a:p>
            <a:pPr eaLnBrk="1" hangingPunct="1">
              <a:buFontTx/>
              <a:buNone/>
              <a:defRPr/>
            </a:pPr>
            <a:endParaRPr lang="sl-SI" dirty="0"/>
          </a:p>
        </p:txBody>
      </p:sp>
      <p:sp>
        <p:nvSpPr>
          <p:cNvPr id="26627" name="Ograda vsebine 7">
            <a:extLst>
              <a:ext uri="{FF2B5EF4-FFF2-40B4-BE49-F238E27FC236}">
                <a16:creationId xmlns:a16="http://schemas.microsoft.com/office/drawing/2014/main" id="{6A6047F5-33DF-4C02-B9CB-D59BCCD34813}"/>
              </a:ext>
            </a:extLst>
          </p:cNvPr>
          <p:cNvSpPr>
            <a:spLocks noGrp="1"/>
          </p:cNvSpPr>
          <p:nvPr>
            <p:ph sz="quarter" idx="4"/>
          </p:nvPr>
        </p:nvSpPr>
        <p:spPr>
          <a:xfrm>
            <a:off x="4645025" y="785813"/>
            <a:ext cx="4041775" cy="5340350"/>
          </a:xfrm>
        </p:spPr>
        <p:txBody>
          <a:bodyPr/>
          <a:lstStyle/>
          <a:p>
            <a:pPr marL="0" indent="0" eaLnBrk="1" hangingPunct="1">
              <a:buFontTx/>
              <a:buNone/>
            </a:pPr>
            <a:r>
              <a:rPr lang="sl-SI" altLang="sl-SI" u="sng"/>
              <a:t>Starinske besede:</a:t>
            </a:r>
          </a:p>
          <a:p>
            <a:pPr marL="0" indent="0" eaLnBrk="1" hangingPunct="1">
              <a:buFontTx/>
              <a:buNone/>
            </a:pPr>
            <a:r>
              <a:rPr lang="sl-SI" altLang="sl-SI"/>
              <a:t>Prišedši-priti;</a:t>
            </a:r>
          </a:p>
          <a:p>
            <a:pPr marL="0" indent="0" eaLnBrk="1" hangingPunct="1">
              <a:buFontTx/>
              <a:buNone/>
            </a:pPr>
            <a:r>
              <a:rPr lang="sl-SI" altLang="sl-SI"/>
              <a:t>Stopivši-vstopiti;</a:t>
            </a:r>
          </a:p>
          <a:p>
            <a:pPr marL="0" indent="0" eaLnBrk="1" hangingPunct="1">
              <a:buFontTx/>
              <a:buNone/>
            </a:pPr>
            <a:r>
              <a:rPr lang="sl-SI" altLang="sl-SI"/>
              <a:t>Duhovni oča-duhovnik.</a:t>
            </a:r>
          </a:p>
          <a:p>
            <a:pPr marL="0" indent="0" eaLnBrk="1" hangingPunct="1">
              <a:buFontTx/>
              <a:buNone/>
            </a:pPr>
            <a:endParaRPr lang="sl-SI" altLang="sl-SI"/>
          </a:p>
          <a:p>
            <a:pPr marL="0" indent="0" eaLnBrk="1" hangingPunct="1">
              <a:buFontTx/>
              <a:buNone/>
            </a:pPr>
            <a:r>
              <a:rPr lang="sl-SI" altLang="sl-SI" u="sng"/>
              <a:t>Primere: </a:t>
            </a:r>
            <a:r>
              <a:rPr lang="sl-SI" altLang="sl-SI"/>
              <a:t>a bil je tenak, kakor bilka na njivi; </a:t>
            </a: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grada vsebine 2">
            <a:extLst>
              <a:ext uri="{FF2B5EF4-FFF2-40B4-BE49-F238E27FC236}">
                <a16:creationId xmlns:a16="http://schemas.microsoft.com/office/drawing/2014/main" id="{D5205772-6DC8-4774-AFD0-01D04E6DE1D9}"/>
              </a:ext>
            </a:extLst>
          </p:cNvPr>
          <p:cNvSpPr>
            <a:spLocks noGrp="1"/>
          </p:cNvSpPr>
          <p:nvPr>
            <p:ph idx="1"/>
          </p:nvPr>
        </p:nvSpPr>
        <p:spPr>
          <a:xfrm>
            <a:off x="571500" y="785813"/>
            <a:ext cx="8229600" cy="5429250"/>
          </a:xfrm>
        </p:spPr>
        <p:txBody>
          <a:bodyPr/>
          <a:lstStyle/>
          <a:p>
            <a:pPr eaLnBrk="1" hangingPunct="1">
              <a:buFontTx/>
              <a:buNone/>
            </a:pPr>
            <a:r>
              <a:rPr lang="sl-SI" altLang="sl-SI"/>
              <a:t> </a:t>
            </a:r>
            <a:endParaRPr lang="sl-SI" altLang="sl-SI" sz="2800"/>
          </a:p>
          <a:p>
            <a:pPr eaLnBrk="1" hangingPunct="1">
              <a:buFontTx/>
              <a:buNone/>
            </a:pPr>
            <a:r>
              <a:rPr lang="sl-SI" altLang="sl-SI" sz="2800"/>
              <a:t>Pripovedovalec 	             	Bralec</a:t>
            </a:r>
          </a:p>
          <a:p>
            <a:pPr eaLnBrk="1" hangingPunct="1">
              <a:buFontTx/>
              <a:buNone/>
            </a:pPr>
            <a:r>
              <a:rPr lang="sl-SI" altLang="sl-SI" sz="2800"/>
              <a:t> </a:t>
            </a:r>
          </a:p>
          <a:p>
            <a:pPr eaLnBrk="1" hangingPunct="1">
              <a:buFontTx/>
              <a:buNone/>
            </a:pPr>
            <a:r>
              <a:rPr lang="sl-SI" altLang="sl-SI" sz="2800"/>
              <a:t>	      	Posvojeni Tomažek</a:t>
            </a:r>
          </a:p>
          <a:p>
            <a:pPr eaLnBrk="1" hangingPunct="1">
              <a:buFontTx/>
              <a:buNone/>
            </a:pPr>
            <a:r>
              <a:rPr lang="sl-SI" altLang="sl-SI" sz="2800"/>
              <a:t> </a:t>
            </a:r>
          </a:p>
          <a:p>
            <a:pPr eaLnBrk="1" hangingPunct="1">
              <a:buFontTx/>
              <a:buNone/>
            </a:pPr>
            <a:r>
              <a:rPr lang="sl-SI" altLang="sl-SI" sz="2800"/>
              <a:t>	      	normalno življenje</a:t>
            </a:r>
          </a:p>
          <a:p>
            <a:pPr eaLnBrk="1" hangingPunct="1">
              <a:buFontTx/>
              <a:buNone/>
            </a:pPr>
            <a:r>
              <a:rPr lang="sl-SI" altLang="sl-SI" sz="2800"/>
              <a:t> </a:t>
            </a:r>
          </a:p>
          <a:p>
            <a:pPr eaLnBrk="1" hangingPunct="1">
              <a:buFontTx/>
              <a:buNone/>
            </a:pPr>
            <a:r>
              <a:rPr lang="sl-SI" altLang="sl-SI" sz="2800"/>
              <a:t>    pripovedovalec 		oče Matevž</a:t>
            </a:r>
          </a:p>
          <a:p>
            <a:pPr eaLnBrk="1" hangingPunct="1">
              <a:buFontTx/>
              <a:buNone/>
            </a:pPr>
            <a:r>
              <a:rPr lang="sl-SI" altLang="sl-SI" sz="2800"/>
              <a:t>						Tinče	</a:t>
            </a:r>
            <a:endParaRPr lang="sl-SI" altLang="sl-SI"/>
          </a:p>
          <a:p>
            <a:pPr eaLnBrk="1" hangingPunct="1"/>
            <a:endParaRPr lang="sl-SI" altLang="sl-SI"/>
          </a:p>
        </p:txBody>
      </p:sp>
      <p:cxnSp>
        <p:nvCxnSpPr>
          <p:cNvPr id="4" name="Raven puščični konektor 3">
            <a:extLst>
              <a:ext uri="{FF2B5EF4-FFF2-40B4-BE49-F238E27FC236}">
                <a16:creationId xmlns:a16="http://schemas.microsoft.com/office/drawing/2014/main" id="{434FE3E2-B0A4-41BA-AF8C-AAF6E69DE55B}"/>
              </a:ext>
            </a:extLst>
          </p:cNvPr>
          <p:cNvCxnSpPr/>
          <p:nvPr/>
        </p:nvCxnSpPr>
        <p:spPr>
          <a:xfrm rot="10800000">
            <a:off x="2571750" y="1857375"/>
            <a:ext cx="714375" cy="5000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 name="Raven puščični konektor 4">
            <a:extLst>
              <a:ext uri="{FF2B5EF4-FFF2-40B4-BE49-F238E27FC236}">
                <a16:creationId xmlns:a16="http://schemas.microsoft.com/office/drawing/2014/main" id="{8097D03F-6E19-4E84-9C18-E473EF3A0070}"/>
              </a:ext>
            </a:extLst>
          </p:cNvPr>
          <p:cNvCxnSpPr/>
          <p:nvPr/>
        </p:nvCxnSpPr>
        <p:spPr>
          <a:xfrm flipV="1">
            <a:off x="5286375" y="1928813"/>
            <a:ext cx="714375" cy="6429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Raven puščični konektor 5">
            <a:extLst>
              <a:ext uri="{FF2B5EF4-FFF2-40B4-BE49-F238E27FC236}">
                <a16:creationId xmlns:a16="http://schemas.microsoft.com/office/drawing/2014/main" id="{83A4C053-B171-43DC-B249-B0A96E34C082}"/>
              </a:ext>
            </a:extLst>
          </p:cNvPr>
          <p:cNvCxnSpPr/>
          <p:nvPr/>
        </p:nvCxnSpPr>
        <p:spPr>
          <a:xfrm rot="5400000">
            <a:off x="3536950" y="3178175"/>
            <a:ext cx="64293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Raven puščični konektor 6">
            <a:extLst>
              <a:ext uri="{FF2B5EF4-FFF2-40B4-BE49-F238E27FC236}">
                <a16:creationId xmlns:a16="http://schemas.microsoft.com/office/drawing/2014/main" id="{ED8023FE-CD8D-456D-A23E-837FC5E8AABD}"/>
              </a:ext>
            </a:extLst>
          </p:cNvPr>
          <p:cNvCxnSpPr/>
          <p:nvPr/>
        </p:nvCxnSpPr>
        <p:spPr>
          <a:xfrm rot="10800000" flipV="1">
            <a:off x="1571625" y="3929063"/>
            <a:ext cx="714375" cy="6429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Raven puščični konektor 9">
            <a:extLst>
              <a:ext uri="{FF2B5EF4-FFF2-40B4-BE49-F238E27FC236}">
                <a16:creationId xmlns:a16="http://schemas.microsoft.com/office/drawing/2014/main" id="{F4274A2C-7623-4169-9367-8E216201A951}"/>
              </a:ext>
            </a:extLst>
          </p:cNvPr>
          <p:cNvCxnSpPr/>
          <p:nvPr/>
        </p:nvCxnSpPr>
        <p:spPr>
          <a:xfrm>
            <a:off x="4786313" y="4000500"/>
            <a:ext cx="571500" cy="5000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slov 1">
            <a:extLst>
              <a:ext uri="{FF2B5EF4-FFF2-40B4-BE49-F238E27FC236}">
                <a16:creationId xmlns:a16="http://schemas.microsoft.com/office/drawing/2014/main" id="{CAAD1828-AB08-43D4-9CFE-D198A3057B03}"/>
              </a:ext>
            </a:extLst>
          </p:cNvPr>
          <p:cNvSpPr>
            <a:spLocks noGrp="1"/>
          </p:cNvSpPr>
          <p:nvPr>
            <p:ph type="title"/>
          </p:nvPr>
        </p:nvSpPr>
        <p:spPr/>
        <p:txBody>
          <a:bodyPr/>
          <a:lstStyle/>
          <a:p>
            <a:pPr eaLnBrk="1" hangingPunct="1"/>
            <a:r>
              <a:rPr lang="sl-SI" altLang="sl-SI">
                <a:solidFill>
                  <a:schemeClr val="accent1"/>
                </a:solidFill>
              </a:rPr>
              <a:t>MIHA KOVARJEV</a:t>
            </a:r>
          </a:p>
        </p:txBody>
      </p:sp>
      <p:sp>
        <p:nvSpPr>
          <p:cNvPr id="28675" name="Ograda vsebine 2">
            <a:extLst>
              <a:ext uri="{FF2B5EF4-FFF2-40B4-BE49-F238E27FC236}">
                <a16:creationId xmlns:a16="http://schemas.microsoft.com/office/drawing/2014/main" id="{DD94642C-7183-4AFD-85F2-1A146641794E}"/>
              </a:ext>
            </a:extLst>
          </p:cNvPr>
          <p:cNvSpPr>
            <a:spLocks noGrp="1"/>
          </p:cNvSpPr>
          <p:nvPr>
            <p:ph idx="1"/>
          </p:nvPr>
        </p:nvSpPr>
        <p:spPr/>
        <p:txBody>
          <a:bodyPr/>
          <a:lstStyle/>
          <a:p>
            <a:pPr algn="just" eaLnBrk="1" hangingPunct="1">
              <a:buFontTx/>
              <a:buNone/>
            </a:pPr>
            <a:r>
              <a:rPr lang="sl-SI" altLang="sl-SI" sz="2000"/>
              <a:t>     V Petelinčkovi gostilni pojejo, pijan pride Kovarjev Miha. Izziva Kamnarjevega Tinčeta, Miha postane jezen, se razjezi in vsem  zbranim pove, kar si misli o njih ter o  sebi, prizna si da je revež, pijanec – zapusti gostilno.</a:t>
            </a:r>
          </a:p>
          <a:p>
            <a:pPr eaLnBrk="1" hangingPunct="1">
              <a:buFontTx/>
              <a:buNone/>
            </a:pPr>
            <a:r>
              <a:rPr lang="sl-SI" altLang="sl-SI" sz="2000"/>
              <a:t> </a:t>
            </a:r>
          </a:p>
          <a:p>
            <a:pPr algn="just" eaLnBrk="1" hangingPunct="1">
              <a:buFontTx/>
              <a:buNone/>
            </a:pPr>
            <a:r>
              <a:rPr lang="sl-SI" altLang="sl-SI" sz="2000"/>
              <a:t>     V drugem delu pa nas pisatelj vrne dvajset let nazaj. Takrat Miha še ni pil, bil je hlapec pri gospodu Andreju. Andrejev brat je bil sodnik, ki je imel lepo hčer. Le-ta je poleti prihajala k stricu in Miha se je vanjo zaljubil, vsi so videli naklonjenost med njima, edino gospod Andrej ne. Nek dan je Miha pospremil gospoda na poroko nečakinje, to je bil zelo žalosten dan za Miho. Od tistega dne je Miha pil in zapravil vso svoje imetje.</a:t>
            </a:r>
          </a:p>
          <a:p>
            <a:pPr eaLnBrk="1" hangingPunct="1">
              <a:buFontTx/>
              <a:buNone/>
            </a:pPr>
            <a:endParaRPr lang="sl-SI" altLang="sl-SI" sz="200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grada vsebine 2">
            <a:extLst>
              <a:ext uri="{FF2B5EF4-FFF2-40B4-BE49-F238E27FC236}">
                <a16:creationId xmlns:a16="http://schemas.microsoft.com/office/drawing/2014/main" id="{229B2826-C069-4D0C-9487-40F0E7AAFA1F}"/>
              </a:ext>
            </a:extLst>
          </p:cNvPr>
          <p:cNvSpPr>
            <a:spLocks noGrp="1"/>
          </p:cNvSpPr>
          <p:nvPr>
            <p:ph idx="1"/>
          </p:nvPr>
        </p:nvSpPr>
        <p:spPr>
          <a:xfrm>
            <a:off x="571500" y="857250"/>
            <a:ext cx="7929563" cy="5214938"/>
          </a:xfrm>
        </p:spPr>
        <p:txBody>
          <a:bodyPr>
            <a:normAutofit lnSpcReduction="10000"/>
          </a:bodyPr>
          <a:lstStyle/>
          <a:p>
            <a:pPr eaLnBrk="1" hangingPunct="1">
              <a:defRPr/>
            </a:pPr>
            <a:r>
              <a:rPr lang="sl-SI" sz="2800" u="sng"/>
              <a:t>Osebe: </a:t>
            </a:r>
            <a:r>
              <a:rPr lang="sl-SI" sz="2800"/>
              <a:t>Miha Kovarjev, gospod Andrej</a:t>
            </a:r>
          </a:p>
          <a:p>
            <a:pPr eaLnBrk="1" hangingPunct="1">
              <a:buFontTx/>
              <a:buNone/>
              <a:defRPr/>
            </a:pPr>
            <a:endParaRPr lang="sl-SI" sz="2800"/>
          </a:p>
          <a:p>
            <a:pPr eaLnBrk="1" hangingPunct="1">
              <a:defRPr/>
            </a:pPr>
            <a:r>
              <a:rPr lang="sl-SI" sz="2800" u="sng"/>
              <a:t>Pripovedovalec:</a:t>
            </a:r>
            <a:r>
              <a:rPr lang="sl-SI" sz="2800"/>
              <a:t> tretjeosebni, najdemo pa tudi monolog in dialog.</a:t>
            </a:r>
          </a:p>
          <a:p>
            <a:pPr eaLnBrk="1" hangingPunct="1">
              <a:defRPr/>
            </a:pPr>
            <a:endParaRPr lang="sl-SI" sz="2800"/>
          </a:p>
          <a:p>
            <a:pPr eaLnBrk="1" hangingPunct="1">
              <a:defRPr/>
            </a:pPr>
            <a:r>
              <a:rPr lang="sl-SI" sz="2800" u="sng"/>
              <a:t>Motivi:</a:t>
            </a:r>
            <a:r>
              <a:rPr lang="sl-SI" sz="2800"/>
              <a:t> motiv pijančevanja, neuslišane ljubezni, hlapca, opravljanja, mladega gosposkega dekleta, skrivne ljubezni, izgube službe, razočaranja, poroke, smrti; </a:t>
            </a:r>
          </a:p>
          <a:p>
            <a:pPr eaLnBrk="1" hangingPunct="1">
              <a:defRPr/>
            </a:pPr>
            <a:endParaRPr lang="sl-SI" sz="2800"/>
          </a:p>
          <a:p>
            <a:pPr eaLnBrk="1" hangingPunct="1">
              <a:defRPr/>
            </a:pPr>
            <a:r>
              <a:rPr lang="sl-SI" sz="2800" u="sng"/>
              <a:t>Teme: </a:t>
            </a:r>
            <a:r>
              <a:rPr lang="sl-SI" sz="2800"/>
              <a:t>ljubezenska, kmečka</a:t>
            </a:r>
          </a:p>
          <a:p>
            <a:pPr eaLnBrk="1" hangingPunct="1">
              <a:buFontTx/>
              <a:buNone/>
              <a:defRPr/>
            </a:pPr>
            <a:endParaRPr lang="sl-SI" sz="2000"/>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grada vsebine 4">
            <a:extLst>
              <a:ext uri="{FF2B5EF4-FFF2-40B4-BE49-F238E27FC236}">
                <a16:creationId xmlns:a16="http://schemas.microsoft.com/office/drawing/2014/main" id="{B52BAB84-AD4D-478A-8E74-E2A04F5CD727}"/>
              </a:ext>
            </a:extLst>
          </p:cNvPr>
          <p:cNvSpPr>
            <a:spLocks noGrp="1"/>
          </p:cNvSpPr>
          <p:nvPr>
            <p:ph sz="half" idx="1"/>
          </p:nvPr>
        </p:nvSpPr>
        <p:spPr>
          <a:xfrm>
            <a:off x="571500" y="857250"/>
            <a:ext cx="4038600" cy="4525963"/>
          </a:xfrm>
        </p:spPr>
        <p:txBody>
          <a:bodyPr/>
          <a:lstStyle/>
          <a:p>
            <a:pPr eaLnBrk="1" hangingPunct="1">
              <a:buFontTx/>
              <a:buNone/>
            </a:pPr>
            <a:r>
              <a:rPr lang="sl-SI" altLang="sl-SI" sz="2400" u="sng"/>
              <a:t>Narečje: </a:t>
            </a:r>
            <a:r>
              <a:rPr lang="sl-SI" altLang="sl-SI" sz="2400"/>
              <a:t>priotikati,</a:t>
            </a:r>
          </a:p>
          <a:p>
            <a:pPr eaLnBrk="1" hangingPunct="1">
              <a:buFontTx/>
              <a:buNone/>
            </a:pPr>
            <a:r>
              <a:rPr lang="sl-SI" altLang="sl-SI" sz="2400"/>
              <a:t>Zaručen,češerak, skopec</a:t>
            </a:r>
          </a:p>
          <a:p>
            <a:pPr eaLnBrk="1" hangingPunct="1">
              <a:buFontTx/>
              <a:buNone/>
            </a:pPr>
            <a:r>
              <a:rPr lang="sl-SI" altLang="sl-SI" sz="2400"/>
              <a:t> </a:t>
            </a:r>
          </a:p>
          <a:p>
            <a:pPr eaLnBrk="1" hangingPunct="1">
              <a:buFontTx/>
              <a:buNone/>
            </a:pPr>
            <a:r>
              <a:rPr lang="sl-SI" altLang="sl-SI" sz="2400" u="sng"/>
              <a:t>Primera: </a:t>
            </a:r>
            <a:r>
              <a:rPr lang="sl-SI" altLang="sl-SI" sz="2400"/>
              <a:t>oči so mu kakor</a:t>
            </a:r>
          </a:p>
          <a:p>
            <a:pPr eaLnBrk="1" hangingPunct="1">
              <a:buFontTx/>
              <a:buNone/>
            </a:pPr>
            <a:r>
              <a:rPr lang="sl-SI" altLang="sl-SI" sz="2400"/>
              <a:t>raku stale izpod čela</a:t>
            </a:r>
          </a:p>
          <a:p>
            <a:pPr eaLnBrk="1" hangingPunct="1">
              <a:buFontTx/>
              <a:buNone/>
            </a:pPr>
            <a:endParaRPr lang="sl-SI" altLang="sl-SI" sz="2400"/>
          </a:p>
          <a:p>
            <a:pPr eaLnBrk="1" hangingPunct="1">
              <a:buFontTx/>
              <a:buNone/>
            </a:pPr>
            <a:r>
              <a:rPr lang="sl-SI" altLang="sl-SI" sz="2400" u="sng"/>
              <a:t>Inverzija: </a:t>
            </a:r>
            <a:r>
              <a:rPr lang="sl-SI" altLang="sl-SI" sz="2400"/>
              <a:t>Miha se je</a:t>
            </a:r>
          </a:p>
          <a:p>
            <a:pPr eaLnBrk="1" hangingPunct="1">
              <a:buFontTx/>
              <a:buNone/>
            </a:pPr>
            <a:r>
              <a:rPr lang="sl-SI" altLang="sl-SI" sz="2400"/>
              <a:t>mrmraje vzdignil. In srdit je</a:t>
            </a:r>
          </a:p>
          <a:p>
            <a:pPr eaLnBrk="1" hangingPunct="1">
              <a:buFontTx/>
              <a:buNone/>
            </a:pPr>
            <a:r>
              <a:rPr lang="sl-SI" altLang="sl-SI" sz="2400"/>
              <a:t>bil</a:t>
            </a:r>
          </a:p>
          <a:p>
            <a:pPr eaLnBrk="1" hangingPunct="1"/>
            <a:endParaRPr lang="sl-SI" altLang="sl-SI" sz="2400"/>
          </a:p>
          <a:p>
            <a:pPr eaLnBrk="1" hangingPunct="1"/>
            <a:endParaRPr lang="sl-SI" altLang="sl-SI" sz="2400"/>
          </a:p>
          <a:p>
            <a:pPr eaLnBrk="1" hangingPunct="1">
              <a:buFontTx/>
              <a:buNone/>
            </a:pPr>
            <a:endParaRPr lang="sl-SI" altLang="sl-SI" sz="2400"/>
          </a:p>
        </p:txBody>
      </p:sp>
      <p:sp>
        <p:nvSpPr>
          <p:cNvPr id="8195" name="Ograda vsebine 5">
            <a:extLst>
              <a:ext uri="{FF2B5EF4-FFF2-40B4-BE49-F238E27FC236}">
                <a16:creationId xmlns:a16="http://schemas.microsoft.com/office/drawing/2014/main" id="{C9BD6E19-2BF2-445F-9607-AF4F5C5B42CE}"/>
              </a:ext>
            </a:extLst>
          </p:cNvPr>
          <p:cNvSpPr>
            <a:spLocks noGrp="1"/>
          </p:cNvSpPr>
          <p:nvPr>
            <p:ph sz="half" idx="2"/>
          </p:nvPr>
        </p:nvSpPr>
        <p:spPr>
          <a:xfrm>
            <a:off x="4643438" y="857250"/>
            <a:ext cx="4038600" cy="4525963"/>
          </a:xfrm>
        </p:spPr>
        <p:txBody>
          <a:bodyPr/>
          <a:lstStyle/>
          <a:p>
            <a:pPr marL="0" indent="0" eaLnBrk="1" hangingPunct="1">
              <a:buFontTx/>
              <a:buNone/>
              <a:defRPr/>
            </a:pPr>
            <a:r>
              <a:rPr lang="sl-SI" sz="2400" u="sng" dirty="0" err="1"/>
              <a:t>Slabšalnice</a:t>
            </a:r>
            <a:r>
              <a:rPr lang="sl-SI" sz="2400" u="sng" dirty="0"/>
              <a:t>: </a:t>
            </a:r>
            <a:r>
              <a:rPr lang="sl-SI" sz="2400" dirty="0"/>
              <a:t>koš(vprežni voz), živinče (konj), se je priplazil (pripeljal), Gosposka stvar v </a:t>
            </a:r>
            <a:r>
              <a:rPr lang="sl-SI" sz="2400" dirty="0" err="1"/>
              <a:t>širokej</a:t>
            </a:r>
            <a:r>
              <a:rPr lang="sl-SI" sz="2400" dirty="0"/>
              <a:t> obleki (meščanka)</a:t>
            </a:r>
          </a:p>
          <a:p>
            <a:pPr eaLnBrk="1" hangingPunct="1">
              <a:buFontTx/>
              <a:buNone/>
              <a:defRPr/>
            </a:pPr>
            <a:endParaRPr lang="sl-SI" sz="2400" dirty="0"/>
          </a:p>
          <a:p>
            <a:pPr marL="0" indent="0" eaLnBrk="1" hangingPunct="1">
              <a:buFontTx/>
              <a:buNone/>
              <a:defRPr/>
            </a:pPr>
            <a:r>
              <a:rPr lang="sl-SI" sz="2400" u="sng" dirty="0"/>
              <a:t>Stopnjevanje: </a:t>
            </a:r>
            <a:r>
              <a:rPr lang="sl-SI" sz="2400" dirty="0"/>
              <a:t>imela je čez in čez belo obleko …; Miha je bil pijan, prav močno pijan, </a:t>
            </a:r>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grada vsebine 5">
            <a:extLst>
              <a:ext uri="{FF2B5EF4-FFF2-40B4-BE49-F238E27FC236}">
                <a16:creationId xmlns:a16="http://schemas.microsoft.com/office/drawing/2014/main" id="{1055A3C2-A357-41D1-A72E-B371C2AFD883}"/>
              </a:ext>
            </a:extLst>
          </p:cNvPr>
          <p:cNvSpPr>
            <a:spLocks noGrp="1"/>
          </p:cNvSpPr>
          <p:nvPr>
            <p:ph idx="1"/>
          </p:nvPr>
        </p:nvSpPr>
        <p:spPr>
          <a:xfrm>
            <a:off x="642938" y="857250"/>
            <a:ext cx="8229600" cy="4525963"/>
          </a:xfrm>
        </p:spPr>
        <p:txBody>
          <a:bodyPr/>
          <a:lstStyle/>
          <a:p>
            <a:pPr eaLnBrk="1" hangingPunct="1">
              <a:buFontTx/>
              <a:buNone/>
            </a:pPr>
            <a:r>
              <a:rPr lang="sl-SI" altLang="sl-SI"/>
              <a:t> Pripovedovalec                          bralec</a:t>
            </a:r>
          </a:p>
          <a:p>
            <a:pPr eaLnBrk="1" hangingPunct="1"/>
            <a:endParaRPr lang="sl-SI" altLang="sl-SI"/>
          </a:p>
          <a:p>
            <a:pPr eaLnBrk="1" hangingPunct="1">
              <a:buFontTx/>
              <a:buNone/>
            </a:pPr>
            <a:r>
              <a:rPr lang="sl-SI" altLang="sl-SI"/>
              <a:t>                            Miha</a:t>
            </a:r>
          </a:p>
          <a:p>
            <a:pPr eaLnBrk="1" hangingPunct="1">
              <a:buFontTx/>
              <a:buNone/>
            </a:pPr>
            <a:r>
              <a:rPr lang="sl-SI" altLang="sl-SI"/>
              <a:t> </a:t>
            </a:r>
          </a:p>
          <a:p>
            <a:pPr eaLnBrk="1" hangingPunct="1">
              <a:buFontTx/>
              <a:buNone/>
            </a:pPr>
            <a:r>
              <a:rPr lang="sl-SI" altLang="sl-SI"/>
              <a:t>		</a:t>
            </a:r>
            <a:r>
              <a:rPr lang="sl-SI" altLang="sl-SI" sz="2800"/>
              <a:t>Ljubezen do gospodarjeve nečakinje</a:t>
            </a:r>
            <a:endParaRPr lang="sl-SI" altLang="sl-SI"/>
          </a:p>
          <a:p>
            <a:pPr eaLnBrk="1" hangingPunct="1">
              <a:buFontTx/>
              <a:buNone/>
            </a:pPr>
            <a:r>
              <a:rPr lang="sl-SI" altLang="sl-SI"/>
              <a:t> </a:t>
            </a:r>
          </a:p>
          <a:p>
            <a:pPr eaLnBrk="1" hangingPunct="1">
              <a:buFontTx/>
              <a:buNone/>
            </a:pPr>
            <a:r>
              <a:rPr lang="sl-SI" altLang="sl-SI"/>
              <a:t>   Miha 				         Andrej </a:t>
            </a:r>
          </a:p>
          <a:p>
            <a:pPr eaLnBrk="1" hangingPunct="1">
              <a:buFontTx/>
              <a:buNone/>
            </a:pPr>
            <a:endParaRPr lang="sl-SI" altLang="sl-SI"/>
          </a:p>
        </p:txBody>
      </p:sp>
      <p:cxnSp>
        <p:nvCxnSpPr>
          <p:cNvPr id="8" name="Raven puščični konektor 7">
            <a:extLst>
              <a:ext uri="{FF2B5EF4-FFF2-40B4-BE49-F238E27FC236}">
                <a16:creationId xmlns:a16="http://schemas.microsoft.com/office/drawing/2014/main" id="{30738987-5E78-48A7-8E42-B152F128B768}"/>
              </a:ext>
            </a:extLst>
          </p:cNvPr>
          <p:cNvCxnSpPr/>
          <p:nvPr/>
        </p:nvCxnSpPr>
        <p:spPr>
          <a:xfrm rot="10800000">
            <a:off x="3143250" y="1500188"/>
            <a:ext cx="714375" cy="5000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Raven puščični konektor 10">
            <a:extLst>
              <a:ext uri="{FF2B5EF4-FFF2-40B4-BE49-F238E27FC236}">
                <a16:creationId xmlns:a16="http://schemas.microsoft.com/office/drawing/2014/main" id="{BB9A4019-58F0-4CA2-9B27-E45336D0CF24}"/>
              </a:ext>
            </a:extLst>
          </p:cNvPr>
          <p:cNvCxnSpPr/>
          <p:nvPr/>
        </p:nvCxnSpPr>
        <p:spPr>
          <a:xfrm flipV="1">
            <a:off x="5286375" y="1500188"/>
            <a:ext cx="1143000" cy="6429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Raven puščični konektor 12">
            <a:extLst>
              <a:ext uri="{FF2B5EF4-FFF2-40B4-BE49-F238E27FC236}">
                <a16:creationId xmlns:a16="http://schemas.microsoft.com/office/drawing/2014/main" id="{39B1575F-C7DA-4D7A-B3C9-D7A01BC2C0F1}"/>
              </a:ext>
            </a:extLst>
          </p:cNvPr>
          <p:cNvCxnSpPr/>
          <p:nvPr/>
        </p:nvCxnSpPr>
        <p:spPr>
          <a:xfrm rot="10800000" flipV="1">
            <a:off x="2000250" y="3929063"/>
            <a:ext cx="1214438" cy="571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Raven puščični konektor 14">
            <a:extLst>
              <a:ext uri="{FF2B5EF4-FFF2-40B4-BE49-F238E27FC236}">
                <a16:creationId xmlns:a16="http://schemas.microsoft.com/office/drawing/2014/main" id="{54CAE1C2-E1F8-45B6-979E-ADBBDCE6887D}"/>
              </a:ext>
            </a:extLst>
          </p:cNvPr>
          <p:cNvCxnSpPr/>
          <p:nvPr/>
        </p:nvCxnSpPr>
        <p:spPr>
          <a:xfrm rot="5400000">
            <a:off x="3928269" y="2928144"/>
            <a:ext cx="5715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Raven puščični konektor 15">
            <a:extLst>
              <a:ext uri="{FF2B5EF4-FFF2-40B4-BE49-F238E27FC236}">
                <a16:creationId xmlns:a16="http://schemas.microsoft.com/office/drawing/2014/main" id="{18D8FE00-2B43-427A-AC01-DEB93418DEF5}"/>
              </a:ext>
            </a:extLst>
          </p:cNvPr>
          <p:cNvCxnSpPr/>
          <p:nvPr/>
        </p:nvCxnSpPr>
        <p:spPr>
          <a:xfrm>
            <a:off x="5286375" y="3786188"/>
            <a:ext cx="857250" cy="7143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F5C62E9E-7072-4378-8123-6DFBB1115A1D}"/>
              </a:ext>
            </a:extLst>
          </p:cNvPr>
          <p:cNvSpPr>
            <a:spLocks noGrp="1"/>
          </p:cNvSpPr>
          <p:nvPr>
            <p:ph type="title"/>
          </p:nvPr>
        </p:nvSpPr>
        <p:spPr/>
        <p:txBody>
          <a:bodyPr/>
          <a:lstStyle/>
          <a:p>
            <a:pPr eaLnBrk="1" hangingPunct="1"/>
            <a:r>
              <a:rPr lang="sl-SI" altLang="sl-SI">
                <a:solidFill>
                  <a:schemeClr val="accent1"/>
                </a:solidFill>
              </a:rPr>
              <a:t>Umeščenost v literarno obdobje</a:t>
            </a:r>
          </a:p>
        </p:txBody>
      </p:sp>
      <p:sp>
        <p:nvSpPr>
          <p:cNvPr id="5123" name="Ograda vsebine 4">
            <a:extLst>
              <a:ext uri="{FF2B5EF4-FFF2-40B4-BE49-F238E27FC236}">
                <a16:creationId xmlns:a16="http://schemas.microsoft.com/office/drawing/2014/main" id="{C673D0E5-DB06-43D2-B789-705D182D7631}"/>
              </a:ext>
            </a:extLst>
          </p:cNvPr>
          <p:cNvSpPr>
            <a:spLocks noGrp="1"/>
          </p:cNvSpPr>
          <p:nvPr>
            <p:ph idx="1"/>
          </p:nvPr>
        </p:nvSpPr>
        <p:spPr>
          <a:xfrm>
            <a:off x="642938" y="1600200"/>
            <a:ext cx="8043862" cy="4525963"/>
          </a:xfrm>
        </p:spPr>
        <p:txBody>
          <a:bodyPr/>
          <a:lstStyle/>
          <a:p>
            <a:pPr eaLnBrk="1" hangingPunct="1">
              <a:buFontTx/>
              <a:buNone/>
            </a:pPr>
            <a:r>
              <a:rPr lang="sl-SI" altLang="sl-SI"/>
              <a:t>Obdobje med romantiko in realizmom</a:t>
            </a:r>
          </a:p>
          <a:p>
            <a:pPr algn="ctr" eaLnBrk="1" hangingPunct="1">
              <a:buFontTx/>
              <a:buNone/>
            </a:pPr>
            <a:r>
              <a:rPr lang="sl-SI" altLang="sl-SI"/>
              <a:t>1848 − 1899</a:t>
            </a:r>
          </a:p>
          <a:p>
            <a:pPr eaLnBrk="1" hangingPunct="1">
              <a:buFontTx/>
              <a:buNone/>
            </a:pPr>
            <a:r>
              <a:rPr lang="sl-SI" altLang="sl-SI" u="sng"/>
              <a:t>Tipi realizma:</a:t>
            </a:r>
          </a:p>
          <a:p>
            <a:pPr eaLnBrk="1" hangingPunct="1"/>
            <a:r>
              <a:rPr lang="sl-SI" altLang="sl-SI"/>
              <a:t>Romantični realizem (Med gorami);</a:t>
            </a:r>
          </a:p>
          <a:p>
            <a:pPr eaLnBrk="1" hangingPunct="1"/>
            <a:r>
              <a:rPr lang="sl-SI" altLang="sl-SI"/>
              <a:t>Poetični realizem;</a:t>
            </a:r>
          </a:p>
          <a:p>
            <a:pPr eaLnBrk="1" hangingPunct="1"/>
            <a:r>
              <a:rPr lang="sl-SI" altLang="sl-SI"/>
              <a:t>Naturalizem;</a:t>
            </a: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slov 1">
            <a:extLst>
              <a:ext uri="{FF2B5EF4-FFF2-40B4-BE49-F238E27FC236}">
                <a16:creationId xmlns:a16="http://schemas.microsoft.com/office/drawing/2014/main" id="{EBFE243D-4A5D-4FAF-A73F-54B94C1C3761}"/>
              </a:ext>
            </a:extLst>
          </p:cNvPr>
          <p:cNvSpPr>
            <a:spLocks noGrp="1"/>
          </p:cNvSpPr>
          <p:nvPr>
            <p:ph type="title"/>
          </p:nvPr>
        </p:nvSpPr>
        <p:spPr/>
        <p:txBody>
          <a:bodyPr/>
          <a:lstStyle/>
          <a:p>
            <a:pPr eaLnBrk="1" hangingPunct="1"/>
            <a:r>
              <a:rPr lang="sl-SI" altLang="sl-SI" sz="3200">
                <a:solidFill>
                  <a:schemeClr val="accent1"/>
                </a:solidFill>
              </a:rPr>
              <a:t>REALISTIČNE IN ROMANTIČNE PRVINE</a:t>
            </a:r>
          </a:p>
        </p:txBody>
      </p:sp>
      <p:sp>
        <p:nvSpPr>
          <p:cNvPr id="32771" name="Ograda besedila 5">
            <a:extLst>
              <a:ext uri="{FF2B5EF4-FFF2-40B4-BE49-F238E27FC236}">
                <a16:creationId xmlns:a16="http://schemas.microsoft.com/office/drawing/2014/main" id="{B951C1CB-B65F-4379-9DD9-8A5AAB3B0B83}"/>
              </a:ext>
            </a:extLst>
          </p:cNvPr>
          <p:cNvSpPr>
            <a:spLocks noGrp="1"/>
          </p:cNvSpPr>
          <p:nvPr>
            <p:ph type="body" idx="1"/>
          </p:nvPr>
        </p:nvSpPr>
        <p:spPr>
          <a:xfrm>
            <a:off x="714375" y="1143000"/>
            <a:ext cx="4040188" cy="639763"/>
          </a:xfrm>
        </p:spPr>
        <p:txBody>
          <a:bodyPr/>
          <a:lstStyle/>
          <a:p>
            <a:pPr eaLnBrk="1" hangingPunct="1"/>
            <a:r>
              <a:rPr lang="sl-SI" altLang="sl-SI"/>
              <a:t>  REALISTIČNO</a:t>
            </a:r>
          </a:p>
        </p:txBody>
      </p:sp>
      <p:sp>
        <p:nvSpPr>
          <p:cNvPr id="7" name="Ograda vsebine 6">
            <a:extLst>
              <a:ext uri="{FF2B5EF4-FFF2-40B4-BE49-F238E27FC236}">
                <a16:creationId xmlns:a16="http://schemas.microsoft.com/office/drawing/2014/main" id="{0D515BB3-778E-4187-9997-44418BFF5381}"/>
              </a:ext>
            </a:extLst>
          </p:cNvPr>
          <p:cNvSpPr>
            <a:spLocks noGrp="1"/>
          </p:cNvSpPr>
          <p:nvPr>
            <p:ph sz="half" idx="2"/>
          </p:nvPr>
        </p:nvSpPr>
        <p:spPr>
          <a:xfrm>
            <a:off x="642938" y="1785938"/>
            <a:ext cx="4040187" cy="5072062"/>
          </a:xfrm>
        </p:spPr>
        <p:txBody>
          <a:bodyPr/>
          <a:lstStyle/>
          <a:p>
            <a:pPr eaLnBrk="1" hangingPunct="1">
              <a:defRPr/>
            </a:pPr>
            <a:r>
              <a:rPr lang="sl-SI" dirty="0"/>
              <a:t>Kmečka tema</a:t>
            </a:r>
          </a:p>
          <a:p>
            <a:pPr marL="0" indent="0" eaLnBrk="1" hangingPunct="1">
              <a:buFontTx/>
              <a:buNone/>
              <a:defRPr/>
            </a:pPr>
            <a:r>
              <a:rPr lang="sl-SI" sz="1800" i="1" dirty="0"/>
              <a:t>V hlevih pa je bilo živine, rjave in sive, pisane in bele, da se je komaj preštela, ko so jo gonili hlapci na vodo (</a:t>
            </a:r>
            <a:r>
              <a:rPr lang="sl-SI" sz="1800" i="1" dirty="0" err="1"/>
              <a:t>Kobiljekar</a:t>
            </a:r>
            <a:r>
              <a:rPr lang="sl-SI" sz="1800" i="1" dirty="0"/>
              <a:t>)</a:t>
            </a:r>
          </a:p>
          <a:p>
            <a:pPr eaLnBrk="1" hangingPunct="1">
              <a:defRPr/>
            </a:pPr>
            <a:r>
              <a:rPr lang="sl-SI" dirty="0"/>
              <a:t>Socialne razmere</a:t>
            </a:r>
          </a:p>
          <a:p>
            <a:pPr marL="0" indent="0" eaLnBrk="1" hangingPunct="1">
              <a:buFontTx/>
              <a:buNone/>
              <a:defRPr/>
            </a:pPr>
            <a:r>
              <a:rPr lang="sl-SI" sz="1800" i="1" dirty="0"/>
              <a:t>Z materjo – vdovo – bivala je v leseni, na pol podrti hiši; hudo revščino sta trli …(Gričarjev Blaže)</a:t>
            </a:r>
            <a:endParaRPr lang="sl-SI" sz="1800" dirty="0"/>
          </a:p>
          <a:p>
            <a:pPr eaLnBrk="1" hangingPunct="1">
              <a:defRPr/>
            </a:pPr>
            <a:r>
              <a:rPr lang="sl-SI" dirty="0"/>
              <a:t>Opis pokrajine</a:t>
            </a:r>
          </a:p>
          <a:p>
            <a:pPr marL="0" indent="0" eaLnBrk="1" hangingPunct="1">
              <a:buFontTx/>
              <a:buNone/>
              <a:defRPr/>
            </a:pPr>
            <a:r>
              <a:rPr lang="sl-SI" sz="1800" i="1" dirty="0"/>
              <a:t>modra voda vila se je med zeleno livado, po cesti, snežno beli, podili so vozniki svoje vozove (Tržačan)</a:t>
            </a:r>
          </a:p>
          <a:p>
            <a:pPr eaLnBrk="1" hangingPunct="1">
              <a:defRPr/>
            </a:pPr>
            <a:endParaRPr lang="sl-SI" dirty="0"/>
          </a:p>
          <a:p>
            <a:pPr eaLnBrk="1" hangingPunct="1">
              <a:buFontTx/>
              <a:buNone/>
              <a:defRPr/>
            </a:pPr>
            <a:endParaRPr lang="sl-SI" dirty="0"/>
          </a:p>
        </p:txBody>
      </p:sp>
      <p:sp>
        <p:nvSpPr>
          <p:cNvPr id="32773" name="Ograda besedila 7">
            <a:extLst>
              <a:ext uri="{FF2B5EF4-FFF2-40B4-BE49-F238E27FC236}">
                <a16:creationId xmlns:a16="http://schemas.microsoft.com/office/drawing/2014/main" id="{27779B5E-EE61-450A-886E-C6196B406414}"/>
              </a:ext>
            </a:extLst>
          </p:cNvPr>
          <p:cNvSpPr>
            <a:spLocks noGrp="1"/>
          </p:cNvSpPr>
          <p:nvPr>
            <p:ph type="body" sz="quarter" idx="3"/>
          </p:nvPr>
        </p:nvSpPr>
        <p:spPr>
          <a:xfrm>
            <a:off x="4643438" y="1143000"/>
            <a:ext cx="4041775" cy="639763"/>
          </a:xfrm>
        </p:spPr>
        <p:txBody>
          <a:bodyPr/>
          <a:lstStyle/>
          <a:p>
            <a:pPr eaLnBrk="1" hangingPunct="1"/>
            <a:r>
              <a:rPr lang="sl-SI" altLang="sl-SI"/>
              <a:t>ROMANTIČNO</a:t>
            </a:r>
          </a:p>
        </p:txBody>
      </p:sp>
      <p:sp>
        <p:nvSpPr>
          <p:cNvPr id="9" name="Ograda vsebine 8">
            <a:extLst>
              <a:ext uri="{FF2B5EF4-FFF2-40B4-BE49-F238E27FC236}">
                <a16:creationId xmlns:a16="http://schemas.microsoft.com/office/drawing/2014/main" id="{E01E9C04-9FAA-4F99-B18A-7D7050658558}"/>
              </a:ext>
            </a:extLst>
          </p:cNvPr>
          <p:cNvSpPr>
            <a:spLocks noGrp="1"/>
          </p:cNvSpPr>
          <p:nvPr>
            <p:ph sz="quarter" idx="4"/>
          </p:nvPr>
        </p:nvSpPr>
        <p:spPr/>
        <p:txBody>
          <a:bodyPr/>
          <a:lstStyle/>
          <a:p>
            <a:pPr eaLnBrk="1" hangingPunct="1">
              <a:defRPr/>
            </a:pPr>
            <a:r>
              <a:rPr lang="sl-SI" dirty="0"/>
              <a:t>Čustvena napetost</a:t>
            </a:r>
          </a:p>
          <a:p>
            <a:pPr eaLnBrk="1" hangingPunct="1">
              <a:buFontTx/>
              <a:buNone/>
              <a:defRPr/>
            </a:pPr>
            <a:r>
              <a:rPr lang="sl-SI" sz="1800" i="1" dirty="0"/>
              <a:t>Meta, ki zbesni (</a:t>
            </a:r>
            <a:r>
              <a:rPr lang="sl-SI" sz="1800" i="1" dirty="0" err="1"/>
              <a:t>Šarečeva</a:t>
            </a:r>
            <a:r>
              <a:rPr lang="sl-SI" sz="1800" i="1" dirty="0"/>
              <a:t> sliva)</a:t>
            </a:r>
          </a:p>
          <a:p>
            <a:pPr eaLnBrk="1" hangingPunct="1">
              <a:buFontTx/>
              <a:buNone/>
              <a:defRPr/>
            </a:pPr>
            <a:endParaRPr lang="sl-SI" sz="1800" i="1" dirty="0"/>
          </a:p>
          <a:p>
            <a:pPr eaLnBrk="1" hangingPunct="1">
              <a:defRPr/>
            </a:pPr>
            <a:r>
              <a:rPr lang="sl-SI" dirty="0"/>
              <a:t>Romantične osebe</a:t>
            </a:r>
          </a:p>
          <a:p>
            <a:pPr marL="0" indent="0" eaLnBrk="1" hangingPunct="1">
              <a:buFontTx/>
              <a:buNone/>
              <a:defRPr/>
            </a:pPr>
            <a:r>
              <a:rPr lang="sl-SI" sz="1800" i="1" dirty="0"/>
              <a:t>Nežika, ki se po odhodu Erazma zapre v svoj svet</a:t>
            </a:r>
          </a:p>
          <a:p>
            <a:pPr eaLnBrk="1" hangingPunct="1">
              <a:buFontTx/>
              <a:buNone/>
              <a:defRPr/>
            </a:pPr>
            <a:endParaRPr lang="sl-SI"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ela 8">
            <a:extLst>
              <a:ext uri="{FF2B5EF4-FFF2-40B4-BE49-F238E27FC236}">
                <a16:creationId xmlns:a16="http://schemas.microsoft.com/office/drawing/2014/main" id="{91BA5952-6145-44FF-B67C-810F2BF70102}"/>
              </a:ext>
            </a:extLst>
          </p:cNvPr>
          <p:cNvGraphicFramePr>
            <a:graphicFrameLocks noGrp="1"/>
          </p:cNvGraphicFramePr>
          <p:nvPr/>
        </p:nvGraphicFramePr>
        <p:xfrm>
          <a:off x="1143000" y="571500"/>
          <a:ext cx="7143750" cy="5786438"/>
        </p:xfrm>
        <a:graphic>
          <a:graphicData uri="http://schemas.openxmlformats.org/drawingml/2006/table">
            <a:tbl>
              <a:tblPr/>
              <a:tblGrid>
                <a:gridCol w="1440191">
                  <a:extLst>
                    <a:ext uri="{9D8B030D-6E8A-4147-A177-3AD203B41FA5}">
                      <a16:colId xmlns:a16="http://schemas.microsoft.com/office/drawing/2014/main" val="20000"/>
                    </a:ext>
                  </a:extLst>
                </a:gridCol>
                <a:gridCol w="2900571">
                  <a:extLst>
                    <a:ext uri="{9D8B030D-6E8A-4147-A177-3AD203B41FA5}">
                      <a16:colId xmlns:a16="http://schemas.microsoft.com/office/drawing/2014/main" val="20001"/>
                    </a:ext>
                  </a:extLst>
                </a:gridCol>
                <a:gridCol w="2802988">
                  <a:extLst>
                    <a:ext uri="{9D8B030D-6E8A-4147-A177-3AD203B41FA5}">
                      <a16:colId xmlns:a16="http://schemas.microsoft.com/office/drawing/2014/main" val="20002"/>
                    </a:ext>
                  </a:extLst>
                </a:gridCol>
              </a:tblGrid>
              <a:tr h="295994">
                <a:tc>
                  <a:txBody>
                    <a:bodyPr/>
                    <a:lstStyle/>
                    <a:p>
                      <a:pPr algn="ctr">
                        <a:spcAft>
                          <a:spcPts val="0"/>
                        </a:spcAft>
                        <a:tabLst>
                          <a:tab pos="90170" algn="l"/>
                        </a:tabLst>
                      </a:pPr>
                      <a:r>
                        <a:rPr lang="sl-SI" sz="1800">
                          <a:solidFill>
                            <a:srgbClr val="FF0000"/>
                          </a:solidFill>
                          <a:latin typeface="Times New Roman"/>
                          <a:ea typeface="MS Mincho"/>
                        </a:rPr>
                        <a:t>Avtor</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solidFill>
                            <a:srgbClr val="FF0000"/>
                          </a:solidFill>
                          <a:latin typeface="Times New Roman"/>
                          <a:ea typeface="MS Mincho"/>
                        </a:rPr>
                        <a:t>TAVČAR</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solidFill>
                            <a:srgbClr val="FF0000"/>
                          </a:solidFill>
                          <a:latin typeface="Times New Roman"/>
                          <a:ea typeface="MS Mincho"/>
                        </a:rPr>
                        <a:t>KERSNIK</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5994">
                <a:tc>
                  <a:txBody>
                    <a:bodyPr/>
                    <a:lstStyle/>
                    <a:p>
                      <a:pPr algn="ctr">
                        <a:spcAft>
                          <a:spcPts val="0"/>
                        </a:spcAft>
                        <a:tabLst>
                          <a:tab pos="90170" algn="l"/>
                        </a:tabLst>
                      </a:pPr>
                      <a:r>
                        <a:rPr lang="sl-SI" sz="1800">
                          <a:solidFill>
                            <a:srgbClr val="FF0000"/>
                          </a:solidFill>
                          <a:latin typeface="Times New Roman"/>
                          <a:ea typeface="MS Mincho"/>
                        </a:rPr>
                        <a:t>Delo</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MED GORAMI</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KMETSKE SLIKE</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2249">
                <a:tc>
                  <a:txBody>
                    <a:bodyPr/>
                    <a:lstStyle/>
                    <a:p>
                      <a:pPr algn="ctr">
                        <a:spcAft>
                          <a:spcPts val="0"/>
                        </a:spcAft>
                        <a:tabLst>
                          <a:tab pos="90170" algn="l"/>
                        </a:tabLst>
                      </a:pPr>
                      <a:r>
                        <a:rPr lang="sl-SI" sz="1800">
                          <a:solidFill>
                            <a:srgbClr val="FF0000"/>
                          </a:solidFill>
                          <a:latin typeface="Times New Roman"/>
                          <a:ea typeface="MS Mincho"/>
                        </a:rPr>
                        <a:t>Zvrst</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črtice</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kratka proza-črtice</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04238">
                <a:tc>
                  <a:txBody>
                    <a:bodyPr/>
                    <a:lstStyle/>
                    <a:p>
                      <a:pPr algn="ctr">
                        <a:spcAft>
                          <a:spcPts val="0"/>
                        </a:spcAft>
                        <a:tabLst>
                          <a:tab pos="90170" algn="l"/>
                        </a:tabLst>
                      </a:pPr>
                      <a:r>
                        <a:rPr lang="sl-SI" sz="1800">
                          <a:solidFill>
                            <a:srgbClr val="FF0000"/>
                          </a:solidFill>
                          <a:latin typeface="Times New Roman"/>
                          <a:ea typeface="MS Mincho"/>
                        </a:rPr>
                        <a:t>Motivi</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Lakota, dobrosrčnost, nehvaležnost, veseljačenje, poroka …</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Tragična usoda, nezakonski otroci, dediščina …</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2249">
                <a:tc>
                  <a:txBody>
                    <a:bodyPr/>
                    <a:lstStyle/>
                    <a:p>
                      <a:pPr algn="ctr">
                        <a:spcAft>
                          <a:spcPts val="0"/>
                        </a:spcAft>
                        <a:tabLst>
                          <a:tab pos="90170" algn="l"/>
                        </a:tabLst>
                      </a:pPr>
                      <a:r>
                        <a:rPr lang="sl-SI" sz="1800">
                          <a:solidFill>
                            <a:srgbClr val="FF0000"/>
                          </a:solidFill>
                          <a:latin typeface="Times New Roman"/>
                          <a:ea typeface="MS Mincho"/>
                        </a:rPr>
                        <a:t>Kraj</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Podeželje - Loško pogorje</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Podeželje – okolica Brd</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20493">
                <a:tc>
                  <a:txBody>
                    <a:bodyPr/>
                    <a:lstStyle/>
                    <a:p>
                      <a:pPr algn="ctr">
                        <a:spcAft>
                          <a:spcPts val="0"/>
                        </a:spcAft>
                        <a:tabLst>
                          <a:tab pos="90170" algn="l"/>
                        </a:tabLst>
                      </a:pPr>
                      <a:r>
                        <a:rPr lang="sl-SI" sz="1800">
                          <a:solidFill>
                            <a:srgbClr val="FF0000"/>
                          </a:solidFill>
                          <a:latin typeface="Times New Roman"/>
                          <a:ea typeface="MS Mincho"/>
                        </a:rPr>
                        <a:t>Teme</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Kmečka, ljubezenska</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Boj za obstanek, pravdarstvo, navezanost na zemljo, smrt …</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16487">
                <a:tc>
                  <a:txBody>
                    <a:bodyPr/>
                    <a:lstStyle/>
                    <a:p>
                      <a:pPr algn="ctr">
                        <a:spcAft>
                          <a:spcPts val="0"/>
                        </a:spcAft>
                        <a:tabLst>
                          <a:tab pos="90170" algn="l"/>
                        </a:tabLst>
                      </a:pPr>
                      <a:r>
                        <a:rPr lang="sl-SI" sz="1800">
                          <a:solidFill>
                            <a:srgbClr val="FF0000"/>
                          </a:solidFill>
                          <a:latin typeface="Times New Roman"/>
                          <a:ea typeface="MS Mincho"/>
                        </a:rPr>
                        <a:t>Jezikovne značilnosti</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Preprost jezik s starinskimi izrazi, narečjem, kontrasti, stopnjevanjem …</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Preprost, uporablja tudi narečne izraze, okrasne pridevnike, starinske izraze, primere …</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528735">
                <a:tc>
                  <a:txBody>
                    <a:bodyPr/>
                    <a:lstStyle/>
                    <a:p>
                      <a:pPr algn="ctr">
                        <a:spcAft>
                          <a:spcPts val="0"/>
                        </a:spcAft>
                        <a:tabLst>
                          <a:tab pos="90170" algn="l"/>
                        </a:tabLst>
                      </a:pPr>
                      <a:r>
                        <a:rPr lang="sl-SI" sz="1800">
                          <a:solidFill>
                            <a:srgbClr val="FF0000"/>
                          </a:solidFill>
                          <a:latin typeface="Times New Roman"/>
                          <a:ea typeface="MS Mincho"/>
                        </a:rPr>
                        <a:t>Osebe</a:t>
                      </a:r>
                      <a:endParaRPr lang="sl-SI" sz="1800">
                        <a:latin typeface="Times New Roman"/>
                        <a:ea typeface="MS Mincho"/>
                      </a:endParaRP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a:latin typeface="Times New Roman"/>
                          <a:ea typeface="MS Mincho"/>
                        </a:rPr>
                        <a:t>Osebe, ki so polne značaja, ponekod tudi fizično opisane – povzete po resničnih osebah</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90170" algn="l"/>
                        </a:tabLst>
                      </a:pPr>
                      <a:r>
                        <a:rPr lang="sl-SI" sz="1800" dirty="0">
                          <a:latin typeface="Times New Roman"/>
                          <a:ea typeface="MS Mincho"/>
                        </a:rPr>
                        <a:t>Prikazane zelo nazorno, brezbrižne, običajni kmetje iz okolice – nekateri liki so vzeti iz resničnih oseb</a:t>
                      </a:r>
                    </a:p>
                  </a:txBody>
                  <a:tcPr marL="64889" marR="64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slov 1">
            <a:extLst>
              <a:ext uri="{FF2B5EF4-FFF2-40B4-BE49-F238E27FC236}">
                <a16:creationId xmlns:a16="http://schemas.microsoft.com/office/drawing/2014/main" id="{67082F1F-839E-4D78-8DB5-67F8E38BE8C2}"/>
              </a:ext>
            </a:extLst>
          </p:cNvPr>
          <p:cNvSpPr>
            <a:spLocks noGrp="1"/>
          </p:cNvSpPr>
          <p:nvPr>
            <p:ph type="title"/>
          </p:nvPr>
        </p:nvSpPr>
        <p:spPr>
          <a:xfrm>
            <a:off x="500063" y="2286000"/>
            <a:ext cx="8229600" cy="1143000"/>
          </a:xfrm>
        </p:spPr>
        <p:txBody>
          <a:bodyPr/>
          <a:lstStyle/>
          <a:p>
            <a:pPr eaLnBrk="1" hangingPunct="1"/>
            <a:r>
              <a:rPr lang="sl-SI" altLang="sl-SI">
                <a:solidFill>
                  <a:schemeClr val="accent1"/>
                </a:solidFill>
              </a:rPr>
              <a:t>HVALA ZA POZORNOST</a:t>
            </a:r>
          </a:p>
        </p:txBody>
      </p:sp>
      <p:sp>
        <p:nvSpPr>
          <p:cNvPr id="34819" name="PoljeZBesedilom 2">
            <a:extLst>
              <a:ext uri="{FF2B5EF4-FFF2-40B4-BE49-F238E27FC236}">
                <a16:creationId xmlns:a16="http://schemas.microsoft.com/office/drawing/2014/main" id="{4B4D5133-9A7B-472F-9FBA-9CF1B343503C}"/>
              </a:ext>
            </a:extLst>
          </p:cNvPr>
          <p:cNvSpPr txBox="1">
            <a:spLocks noChangeArrowheads="1"/>
          </p:cNvSpPr>
          <p:nvPr/>
        </p:nvSpPr>
        <p:spPr bwMode="auto">
          <a:xfrm>
            <a:off x="4572000" y="4786313"/>
            <a:ext cx="3571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t>Zdaj pa rešimo še delovni list </a:t>
            </a:r>
            <a:r>
              <a:rPr lang="sl-SI" altLang="sl-SI">
                <a:sym typeface="Wingdings" panose="05000000000000000000" pitchFamily="2" charset="2"/>
              </a:rPr>
              <a:t></a:t>
            </a:r>
            <a:endParaRPr lang="sl-SI" altLang="sl-SI"/>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3">
            <a:extLst>
              <a:ext uri="{FF2B5EF4-FFF2-40B4-BE49-F238E27FC236}">
                <a16:creationId xmlns:a16="http://schemas.microsoft.com/office/drawing/2014/main" id="{FB955CB8-813A-47FD-9C5F-B703D4527035}"/>
              </a:ext>
            </a:extLst>
          </p:cNvPr>
          <p:cNvSpPr>
            <a:spLocks noGrp="1"/>
          </p:cNvSpPr>
          <p:nvPr>
            <p:ph type="title"/>
          </p:nvPr>
        </p:nvSpPr>
        <p:spPr/>
        <p:txBody>
          <a:bodyPr/>
          <a:lstStyle/>
          <a:p>
            <a:pPr eaLnBrk="1" hangingPunct="1"/>
            <a:r>
              <a:rPr lang="sl-SI" altLang="sl-SI" sz="3200">
                <a:solidFill>
                  <a:schemeClr val="accent1"/>
                </a:solidFill>
              </a:rPr>
              <a:t>Cikel obsega 12 črtic</a:t>
            </a:r>
          </a:p>
        </p:txBody>
      </p:sp>
      <p:sp>
        <p:nvSpPr>
          <p:cNvPr id="6147" name="Ograda vsebine 4">
            <a:extLst>
              <a:ext uri="{FF2B5EF4-FFF2-40B4-BE49-F238E27FC236}">
                <a16:creationId xmlns:a16="http://schemas.microsoft.com/office/drawing/2014/main" id="{588E5372-5832-45F7-9256-3276ABB57665}"/>
              </a:ext>
            </a:extLst>
          </p:cNvPr>
          <p:cNvSpPr>
            <a:spLocks noGrp="1"/>
          </p:cNvSpPr>
          <p:nvPr>
            <p:ph sz="half" idx="1"/>
          </p:nvPr>
        </p:nvSpPr>
        <p:spPr/>
        <p:txBody>
          <a:bodyPr/>
          <a:lstStyle/>
          <a:p>
            <a:pPr eaLnBrk="1" hangingPunct="1"/>
            <a:r>
              <a:rPr lang="sl-SI" altLang="sl-SI"/>
              <a:t>Holekova Nežika</a:t>
            </a:r>
          </a:p>
          <a:p>
            <a:pPr eaLnBrk="1" hangingPunct="1"/>
            <a:r>
              <a:rPr lang="sl-SI" altLang="sl-SI"/>
              <a:t>Moj sin</a:t>
            </a:r>
          </a:p>
          <a:p>
            <a:pPr eaLnBrk="1" hangingPunct="1"/>
            <a:r>
              <a:rPr lang="sl-SI" altLang="sl-SI"/>
              <a:t>Kobiljekar</a:t>
            </a:r>
          </a:p>
          <a:p>
            <a:pPr eaLnBrk="1" hangingPunct="1"/>
            <a:r>
              <a:rPr lang="sl-SI" altLang="sl-SI"/>
              <a:t>Kalan</a:t>
            </a:r>
          </a:p>
          <a:p>
            <a:pPr eaLnBrk="1" hangingPunct="1"/>
            <a:r>
              <a:rPr lang="sl-SI" altLang="sl-SI"/>
              <a:t>Grogov Matijče</a:t>
            </a:r>
          </a:p>
          <a:p>
            <a:pPr eaLnBrk="1" hangingPunct="1"/>
            <a:r>
              <a:rPr lang="sl-SI" altLang="sl-SI"/>
              <a:t>Tržačan</a:t>
            </a:r>
          </a:p>
        </p:txBody>
      </p:sp>
      <p:sp>
        <p:nvSpPr>
          <p:cNvPr id="6148" name="Ograda vsebine 5">
            <a:extLst>
              <a:ext uri="{FF2B5EF4-FFF2-40B4-BE49-F238E27FC236}">
                <a16:creationId xmlns:a16="http://schemas.microsoft.com/office/drawing/2014/main" id="{E785132E-4AE2-4F2F-B0CC-154C1E8CB912}"/>
              </a:ext>
            </a:extLst>
          </p:cNvPr>
          <p:cNvSpPr>
            <a:spLocks noGrp="1"/>
          </p:cNvSpPr>
          <p:nvPr>
            <p:ph sz="half" idx="2"/>
          </p:nvPr>
        </p:nvSpPr>
        <p:spPr/>
        <p:txBody>
          <a:bodyPr/>
          <a:lstStyle/>
          <a:p>
            <a:pPr eaLnBrk="1" hangingPunct="1"/>
            <a:r>
              <a:rPr lang="sl-SI" altLang="sl-SI"/>
              <a:t>Kako se mi ženimo</a:t>
            </a:r>
          </a:p>
          <a:p>
            <a:pPr eaLnBrk="1" hangingPunct="1"/>
            <a:r>
              <a:rPr lang="sl-SI" altLang="sl-SI"/>
              <a:t>Kočarjev gospod</a:t>
            </a:r>
          </a:p>
          <a:p>
            <a:pPr eaLnBrk="1" hangingPunct="1"/>
            <a:r>
              <a:rPr lang="sl-SI" altLang="sl-SI"/>
              <a:t>Posavčeva češnja</a:t>
            </a:r>
          </a:p>
          <a:p>
            <a:pPr eaLnBrk="1" hangingPunct="1"/>
            <a:r>
              <a:rPr lang="sl-SI" altLang="sl-SI"/>
              <a:t>Šarečeva sliva</a:t>
            </a:r>
          </a:p>
          <a:p>
            <a:pPr eaLnBrk="1" hangingPunct="1"/>
            <a:r>
              <a:rPr lang="sl-SI" altLang="sl-SI"/>
              <a:t>Gričarjev Blaže</a:t>
            </a:r>
          </a:p>
          <a:p>
            <a:pPr eaLnBrk="1" hangingPunct="1"/>
            <a:r>
              <a:rPr lang="sl-SI" altLang="sl-SI"/>
              <a:t>Miha Kovarjev</a:t>
            </a:r>
          </a:p>
          <a:p>
            <a:pPr eaLnBrk="1" hangingPunct="1"/>
            <a:endParaRPr lang="sl-SI" altLang="sl-SI"/>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grada vsebine 9">
            <a:extLst>
              <a:ext uri="{FF2B5EF4-FFF2-40B4-BE49-F238E27FC236}">
                <a16:creationId xmlns:a16="http://schemas.microsoft.com/office/drawing/2014/main" id="{8D56B13B-6A9C-47CE-9E3B-5B21D27D4E3B}"/>
              </a:ext>
            </a:extLst>
          </p:cNvPr>
          <p:cNvSpPr>
            <a:spLocks noGrp="1"/>
          </p:cNvSpPr>
          <p:nvPr>
            <p:ph idx="1"/>
          </p:nvPr>
        </p:nvSpPr>
        <p:spPr>
          <a:xfrm>
            <a:off x="642938" y="214313"/>
            <a:ext cx="8086725" cy="4311650"/>
          </a:xfrm>
        </p:spPr>
        <p:txBody>
          <a:bodyPr/>
          <a:lstStyle/>
          <a:p>
            <a:pPr algn="ctr" eaLnBrk="1" hangingPunct="1">
              <a:buFontTx/>
              <a:buNone/>
            </a:pPr>
            <a:r>
              <a:rPr lang="sl-SI" altLang="sl-SI" u="sng"/>
              <a:t>Izidi: </a:t>
            </a:r>
            <a:r>
              <a:rPr lang="sl-SI" altLang="sl-SI"/>
              <a:t>črtice so izhajale med leti </a:t>
            </a:r>
          </a:p>
          <a:p>
            <a:pPr algn="ctr" eaLnBrk="1" hangingPunct="1">
              <a:buFontTx/>
              <a:buNone/>
            </a:pPr>
            <a:r>
              <a:rPr lang="sl-SI" altLang="sl-SI"/>
              <a:t>1867 in 1888</a:t>
            </a:r>
          </a:p>
          <a:p>
            <a:pPr algn="ctr" eaLnBrk="1" hangingPunct="1">
              <a:buFontTx/>
              <a:buNone/>
            </a:pPr>
            <a:r>
              <a:rPr lang="sl-SI" altLang="sl-SI" u="sng"/>
              <a:t>Dogajalni prostor: </a:t>
            </a:r>
            <a:r>
              <a:rPr lang="sl-SI" altLang="sl-SI"/>
              <a:t>Loško pogorje</a:t>
            </a:r>
          </a:p>
          <a:p>
            <a:pPr eaLnBrk="1" hangingPunct="1">
              <a:buFontTx/>
              <a:buNone/>
            </a:pPr>
            <a:endParaRPr lang="sl-SI" altLang="sl-SI"/>
          </a:p>
          <a:p>
            <a:pPr eaLnBrk="1" hangingPunct="1">
              <a:buFontTx/>
              <a:buNone/>
            </a:pPr>
            <a:endParaRPr lang="sl-SI" altLang="sl-SI"/>
          </a:p>
        </p:txBody>
      </p:sp>
      <p:pic>
        <p:nvPicPr>
          <p:cNvPr id="7171" name="Slika 2" descr="scan0001.jpg">
            <a:extLst>
              <a:ext uri="{FF2B5EF4-FFF2-40B4-BE49-F238E27FC236}">
                <a16:creationId xmlns:a16="http://schemas.microsoft.com/office/drawing/2014/main" id="{101F1BC0-E367-4F78-A556-7F26A98359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2071688"/>
            <a:ext cx="5857875" cy="452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DEF1475F-CB67-401D-9022-C4ACFBF34AAA}"/>
              </a:ext>
            </a:extLst>
          </p:cNvPr>
          <p:cNvSpPr>
            <a:spLocks noGrp="1"/>
          </p:cNvSpPr>
          <p:nvPr>
            <p:ph type="title"/>
          </p:nvPr>
        </p:nvSpPr>
        <p:spPr/>
        <p:txBody>
          <a:bodyPr/>
          <a:lstStyle/>
          <a:p>
            <a:pPr eaLnBrk="1" hangingPunct="1"/>
            <a:r>
              <a:rPr lang="sl-SI" altLang="sl-SI">
                <a:solidFill>
                  <a:schemeClr val="accent1"/>
                </a:solidFill>
              </a:rPr>
              <a:t>ŠAREVČEVA SLIVA</a:t>
            </a:r>
          </a:p>
        </p:txBody>
      </p:sp>
      <p:sp>
        <p:nvSpPr>
          <p:cNvPr id="3" name="Ograda vsebine 2">
            <a:extLst>
              <a:ext uri="{FF2B5EF4-FFF2-40B4-BE49-F238E27FC236}">
                <a16:creationId xmlns:a16="http://schemas.microsoft.com/office/drawing/2014/main" id="{C61D173A-7486-4EF4-898B-FDA645F07BA2}"/>
              </a:ext>
            </a:extLst>
          </p:cNvPr>
          <p:cNvSpPr>
            <a:spLocks noGrp="1"/>
          </p:cNvSpPr>
          <p:nvPr>
            <p:ph idx="1"/>
          </p:nvPr>
        </p:nvSpPr>
        <p:spPr>
          <a:xfrm>
            <a:off x="1066800" y="1600200"/>
            <a:ext cx="7362825" cy="4525963"/>
          </a:xfrm>
        </p:spPr>
        <p:txBody>
          <a:bodyPr/>
          <a:lstStyle/>
          <a:p>
            <a:pPr marL="0" indent="0" eaLnBrk="1" hangingPunct="1">
              <a:buFontTx/>
              <a:buNone/>
              <a:defRPr/>
            </a:pPr>
            <a:r>
              <a:rPr lang="sl-SI" sz="1800" dirty="0"/>
              <a:t>Črtica se pričenja z smrtjo očeta, ki vsakemu izmed otrok nekaj zapusti in pove svojo želji, ki je da otroci ne bi nikoli beračili. Glavni junakinji Meti oče zapusti slivo. </a:t>
            </a:r>
          </a:p>
          <a:p>
            <a:pPr marL="0" indent="0" eaLnBrk="1" hangingPunct="1">
              <a:buFontTx/>
              <a:buNone/>
              <a:defRPr/>
            </a:pPr>
            <a:r>
              <a:rPr lang="sl-SI" sz="1800" dirty="0"/>
              <a:t>Ta ji je bila poleg priložnostnih del edini vir dohodka. Od hiše do hiše je ponujala slive. Nekaj denarja, ki ji ga je bil brat izplačal, pa je skrivala zakopanega  zemljo, saj se je bala, da bi lahko zagorel skupaj s hišo. Svoj denar si  je množila tudi z delom pri neki hiši, nekoč so dejali, da je več ne potrebujejo, ker preveč poje in od takrat naprej se reva še tam ni do sitega najedla, pazila je na vsak grižljaj, ki ga je naredila. Neke noči pa se je razvnel silen veter,  ki je raznosil grmičevje in zemljo vse naokrog. Meta se je  zbala za svoj denar  in ga šla iskat. </a:t>
            </a:r>
            <a:r>
              <a:rPr lang="sl-SI" sz="1800"/>
              <a:t>Ni </a:t>
            </a:r>
            <a:r>
              <a:rPr lang="sl-SI" sz="1800" dirty="0"/>
              <a:t>našla mesta kjer ga je zakopala. V svoji skoraj blaznosti si je domišljala, da so ji denar ukradli. Odločila se je, da ji pa slive ne bo odvzel nihče. Šla je v hišo, vzela sekiro in posekala slivo, ki je padla nanjo in jo ubila. </a:t>
            </a:r>
          </a:p>
          <a:p>
            <a:pPr eaLnBrk="1" hangingPunct="1">
              <a:defRPr/>
            </a:pPr>
            <a:endParaRPr lang="sl-SI" sz="1800"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grada vsebine 2">
            <a:extLst>
              <a:ext uri="{FF2B5EF4-FFF2-40B4-BE49-F238E27FC236}">
                <a16:creationId xmlns:a16="http://schemas.microsoft.com/office/drawing/2014/main" id="{336E875E-2EB6-4272-A2B0-5B19D4D04535}"/>
              </a:ext>
            </a:extLst>
          </p:cNvPr>
          <p:cNvSpPr>
            <a:spLocks noGrp="1"/>
          </p:cNvSpPr>
          <p:nvPr>
            <p:ph idx="1"/>
          </p:nvPr>
        </p:nvSpPr>
        <p:spPr>
          <a:xfrm>
            <a:off x="928688" y="428625"/>
            <a:ext cx="7620000" cy="4525963"/>
          </a:xfrm>
        </p:spPr>
        <p:txBody>
          <a:bodyPr/>
          <a:lstStyle/>
          <a:p>
            <a:pPr eaLnBrk="1" hangingPunct="1"/>
            <a:r>
              <a:rPr lang="sl-SI" altLang="sl-SI" u="sng"/>
              <a:t>Osebe</a:t>
            </a:r>
            <a:r>
              <a:rPr lang="sl-SI" altLang="sl-SI"/>
              <a:t>: Meta;</a:t>
            </a:r>
          </a:p>
          <a:p>
            <a:pPr eaLnBrk="1" hangingPunct="1"/>
            <a:endParaRPr lang="sl-SI" altLang="sl-SI"/>
          </a:p>
          <a:p>
            <a:pPr eaLnBrk="1" hangingPunct="1"/>
            <a:r>
              <a:rPr lang="sl-SI" altLang="sl-SI" u="sng"/>
              <a:t>Pripovedovalec:</a:t>
            </a:r>
            <a:r>
              <a:rPr lang="sl-SI" altLang="sl-SI"/>
              <a:t>  tretjeosebni, dialog;</a:t>
            </a:r>
          </a:p>
          <a:p>
            <a:pPr eaLnBrk="1" hangingPunct="1"/>
            <a:endParaRPr lang="sl-SI" altLang="sl-SI"/>
          </a:p>
          <a:p>
            <a:pPr eaLnBrk="1" hangingPunct="1"/>
            <a:r>
              <a:rPr lang="sl-SI" altLang="sl-SI" u="sng"/>
              <a:t>Motivi:</a:t>
            </a:r>
            <a:r>
              <a:rPr lang="sl-SI" altLang="sl-SI"/>
              <a:t> motiv skrbi, dela, ženske, lakote, slive, viharja, smrti;</a:t>
            </a:r>
          </a:p>
          <a:p>
            <a:pPr eaLnBrk="1" hangingPunct="1">
              <a:buFontTx/>
              <a:buNone/>
            </a:pPr>
            <a:endParaRPr lang="sl-SI" altLang="sl-SI"/>
          </a:p>
          <a:p>
            <a:pPr eaLnBrk="1" hangingPunct="1"/>
            <a:r>
              <a:rPr lang="sl-SI" altLang="sl-SI" u="sng"/>
              <a:t>TEME:</a:t>
            </a:r>
            <a:r>
              <a:rPr lang="sl-SI" altLang="sl-SI"/>
              <a:t> kmečka;</a:t>
            </a:r>
          </a:p>
          <a:p>
            <a:pPr eaLnBrk="1" hangingPunct="1">
              <a:buFontTx/>
              <a:buNone/>
            </a:pPr>
            <a:endParaRPr lang="sl-SI" altLang="sl-SI"/>
          </a:p>
          <a:p>
            <a:pPr eaLnBrk="1" hangingPunct="1"/>
            <a:endParaRPr lang="sl-SI" altLang="sl-SI"/>
          </a:p>
          <a:p>
            <a:pPr eaLnBrk="1" hangingPunct="1"/>
            <a:endParaRPr lang="sl-SI" altLang="sl-SI"/>
          </a:p>
          <a:p>
            <a:pPr eaLnBrk="1" hangingPunct="1"/>
            <a:endParaRPr lang="sl-SI" altLang="sl-SI"/>
          </a:p>
          <a:p>
            <a:pPr eaLnBrk="1" hangingPunct="1"/>
            <a:endParaRPr lang="sl-SI" altLang="sl-SI"/>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grada vsebine 5">
            <a:extLst>
              <a:ext uri="{FF2B5EF4-FFF2-40B4-BE49-F238E27FC236}">
                <a16:creationId xmlns:a16="http://schemas.microsoft.com/office/drawing/2014/main" id="{44F4711A-F649-4731-9673-4B5A30D75631}"/>
              </a:ext>
            </a:extLst>
          </p:cNvPr>
          <p:cNvSpPr>
            <a:spLocks noGrp="1"/>
          </p:cNvSpPr>
          <p:nvPr>
            <p:ph sz="half" idx="2"/>
          </p:nvPr>
        </p:nvSpPr>
        <p:spPr>
          <a:xfrm>
            <a:off x="714375" y="500063"/>
            <a:ext cx="3854450" cy="5626100"/>
          </a:xfrm>
        </p:spPr>
        <p:txBody>
          <a:bodyPr/>
          <a:lstStyle/>
          <a:p>
            <a:pPr eaLnBrk="1" hangingPunct="1">
              <a:defRPr/>
            </a:pPr>
            <a:r>
              <a:rPr lang="sl-SI" u="sng" dirty="0"/>
              <a:t>Starinski  izrazi:</a:t>
            </a:r>
          </a:p>
          <a:p>
            <a:pPr eaLnBrk="1" hangingPunct="1">
              <a:buFontTx/>
              <a:buNone/>
              <a:defRPr/>
            </a:pPr>
            <a:r>
              <a:rPr lang="sl-SI" dirty="0"/>
              <a:t>Ne bodete – ne boste;</a:t>
            </a:r>
          </a:p>
          <a:p>
            <a:pPr eaLnBrk="1" hangingPunct="1">
              <a:buFontTx/>
              <a:buNone/>
              <a:defRPr/>
            </a:pPr>
            <a:r>
              <a:rPr lang="sl-SI" dirty="0" err="1"/>
              <a:t>Nikdo</a:t>
            </a:r>
            <a:r>
              <a:rPr lang="sl-SI" dirty="0"/>
              <a:t> – nihče;</a:t>
            </a:r>
          </a:p>
          <a:p>
            <a:pPr eaLnBrk="1" hangingPunct="1">
              <a:buFontTx/>
              <a:buNone/>
              <a:defRPr/>
            </a:pPr>
            <a:r>
              <a:rPr lang="sl-SI" dirty="0" err="1"/>
              <a:t>Preživila</a:t>
            </a:r>
            <a:r>
              <a:rPr lang="sl-SI" dirty="0"/>
              <a:t> – preživljala;</a:t>
            </a:r>
          </a:p>
          <a:p>
            <a:pPr eaLnBrk="1" hangingPunct="1">
              <a:buFontTx/>
              <a:buNone/>
              <a:defRPr/>
            </a:pPr>
            <a:endParaRPr lang="sl-SI" dirty="0"/>
          </a:p>
          <a:p>
            <a:pPr eaLnBrk="1" hangingPunct="1">
              <a:defRPr/>
            </a:pPr>
            <a:r>
              <a:rPr lang="sl-SI" u="sng" dirty="0"/>
              <a:t>Kontrast</a:t>
            </a:r>
          </a:p>
          <a:p>
            <a:pPr eaLnBrk="1" hangingPunct="1">
              <a:buFontTx/>
              <a:buNone/>
              <a:defRPr/>
            </a:pPr>
            <a:r>
              <a:rPr lang="sl-SI" dirty="0"/>
              <a:t>Kaj je revno življenje?</a:t>
            </a:r>
          </a:p>
          <a:p>
            <a:pPr eaLnBrk="1" hangingPunct="1">
              <a:buFontTx/>
              <a:buNone/>
              <a:defRPr/>
            </a:pPr>
            <a:r>
              <a:rPr lang="sl-SI" dirty="0"/>
              <a:t>Bogataš in berač, oba</a:t>
            </a:r>
          </a:p>
          <a:p>
            <a:pPr marL="0" indent="0" eaLnBrk="1" hangingPunct="1">
              <a:buFontTx/>
              <a:buNone/>
              <a:defRPr/>
            </a:pPr>
            <a:r>
              <a:rPr lang="sl-SI" dirty="0"/>
              <a:t>odgovarjata drugače na to vprašanje</a:t>
            </a:r>
          </a:p>
          <a:p>
            <a:pPr eaLnBrk="1" hangingPunct="1">
              <a:buFontTx/>
              <a:buNone/>
              <a:defRPr/>
            </a:pPr>
            <a:endParaRPr lang="sl-SI" dirty="0"/>
          </a:p>
          <a:p>
            <a:pPr eaLnBrk="1" hangingPunct="1">
              <a:buFontTx/>
              <a:buNone/>
              <a:defRPr/>
            </a:pPr>
            <a:endParaRPr lang="sl-SI" dirty="0"/>
          </a:p>
        </p:txBody>
      </p:sp>
      <p:sp>
        <p:nvSpPr>
          <p:cNvPr id="8" name="Ograda vsebine 7">
            <a:extLst>
              <a:ext uri="{FF2B5EF4-FFF2-40B4-BE49-F238E27FC236}">
                <a16:creationId xmlns:a16="http://schemas.microsoft.com/office/drawing/2014/main" id="{8A406B71-C872-4A93-A493-C2F991DC8180}"/>
              </a:ext>
            </a:extLst>
          </p:cNvPr>
          <p:cNvSpPr>
            <a:spLocks noGrp="1"/>
          </p:cNvSpPr>
          <p:nvPr>
            <p:ph sz="quarter" idx="4"/>
          </p:nvPr>
        </p:nvSpPr>
        <p:spPr>
          <a:xfrm>
            <a:off x="4645025" y="500063"/>
            <a:ext cx="3784600" cy="5626100"/>
          </a:xfrm>
        </p:spPr>
        <p:txBody>
          <a:bodyPr/>
          <a:lstStyle/>
          <a:p>
            <a:pPr eaLnBrk="1" hangingPunct="1">
              <a:defRPr/>
            </a:pPr>
            <a:r>
              <a:rPr lang="sl-SI" u="sng" dirty="0"/>
              <a:t>Stopnjevanje:</a:t>
            </a:r>
          </a:p>
          <a:p>
            <a:pPr eaLnBrk="1" hangingPunct="1">
              <a:buFontTx/>
              <a:buNone/>
              <a:defRPr/>
            </a:pPr>
            <a:r>
              <a:rPr lang="sl-SI" dirty="0"/>
              <a:t>Meta je hitela dalje in</a:t>
            </a:r>
          </a:p>
          <a:p>
            <a:pPr eaLnBrk="1" hangingPunct="1">
              <a:buFontTx/>
              <a:buNone/>
              <a:defRPr/>
            </a:pPr>
            <a:r>
              <a:rPr lang="sl-SI" dirty="0"/>
              <a:t>dalje;  povsod so hiteli</a:t>
            </a:r>
          </a:p>
          <a:p>
            <a:pPr eaLnBrk="1" hangingPunct="1">
              <a:buFontTx/>
              <a:buNone/>
              <a:defRPr/>
            </a:pPr>
            <a:r>
              <a:rPr lang="sl-SI" dirty="0"/>
              <a:t>hudourniki v globoko</a:t>
            </a:r>
          </a:p>
          <a:p>
            <a:pPr eaLnBrk="1" hangingPunct="1">
              <a:buFontTx/>
              <a:buNone/>
              <a:defRPr/>
            </a:pPr>
            <a:r>
              <a:rPr lang="sl-SI" dirty="0"/>
              <a:t>nižino; so se zibale koče</a:t>
            </a:r>
          </a:p>
          <a:p>
            <a:pPr eaLnBrk="1" hangingPunct="1">
              <a:buFontTx/>
              <a:buNone/>
              <a:defRPr/>
            </a:pPr>
            <a:r>
              <a:rPr lang="sl-SI" dirty="0"/>
              <a:t>in kočice.</a:t>
            </a:r>
          </a:p>
          <a:p>
            <a:pPr eaLnBrk="1" hangingPunct="1">
              <a:buFontTx/>
              <a:buNone/>
              <a:defRPr/>
            </a:pPr>
            <a:endParaRPr lang="sl-SI" dirty="0"/>
          </a:p>
          <a:p>
            <a:pPr eaLnBrk="1" hangingPunct="1">
              <a:defRPr/>
            </a:pPr>
            <a:r>
              <a:rPr lang="sl-SI" u="sng" dirty="0"/>
              <a:t>Inverzija:</a:t>
            </a:r>
          </a:p>
          <a:p>
            <a:pPr marL="0" indent="0" eaLnBrk="1" hangingPunct="1">
              <a:buFontTx/>
              <a:buNone/>
              <a:defRPr/>
            </a:pPr>
            <a:r>
              <a:rPr lang="sl-SI" dirty="0"/>
              <a:t>ravno nad </a:t>
            </a:r>
            <a:r>
              <a:rPr lang="sl-SI" dirty="0" err="1"/>
              <a:t>Šarevčevo</a:t>
            </a:r>
            <a:r>
              <a:rPr lang="sl-SI" dirty="0"/>
              <a:t> hišo utrgal se je plaz; sapa lovila se ji je v tanko obleko. </a:t>
            </a:r>
            <a:endParaRPr lang="sl-SI" u="sng"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grada vsebine 2">
            <a:extLst>
              <a:ext uri="{FF2B5EF4-FFF2-40B4-BE49-F238E27FC236}">
                <a16:creationId xmlns:a16="http://schemas.microsoft.com/office/drawing/2014/main" id="{CD6799F6-2F9E-4FEC-A593-368071A20454}"/>
              </a:ext>
            </a:extLst>
          </p:cNvPr>
          <p:cNvSpPr>
            <a:spLocks noGrp="1"/>
          </p:cNvSpPr>
          <p:nvPr>
            <p:ph idx="1"/>
          </p:nvPr>
        </p:nvSpPr>
        <p:spPr>
          <a:xfrm>
            <a:off x="785813" y="500063"/>
            <a:ext cx="7572375" cy="5786437"/>
          </a:xfrm>
        </p:spPr>
        <p:txBody>
          <a:bodyPr/>
          <a:lstStyle/>
          <a:p>
            <a:pPr eaLnBrk="1" hangingPunct="1">
              <a:buFontTx/>
              <a:buNone/>
            </a:pPr>
            <a:r>
              <a:rPr lang="sl-SI" altLang="sl-SI" sz="1800"/>
              <a:t>Pripovedovalec				Bralec</a:t>
            </a:r>
          </a:p>
          <a:p>
            <a:pPr eaLnBrk="1" hangingPunct="1">
              <a:buFontTx/>
              <a:buNone/>
            </a:pPr>
            <a:r>
              <a:rPr lang="sl-SI" altLang="sl-SI" sz="1800"/>
              <a:t> </a:t>
            </a:r>
          </a:p>
          <a:p>
            <a:pPr eaLnBrk="1" hangingPunct="1">
              <a:buFontTx/>
              <a:buNone/>
            </a:pPr>
            <a:r>
              <a:rPr lang="sl-SI" altLang="sl-SI" sz="1800"/>
              <a:t> </a:t>
            </a:r>
          </a:p>
          <a:p>
            <a:pPr eaLnBrk="1" hangingPunct="1">
              <a:buFontTx/>
              <a:buNone/>
            </a:pPr>
            <a:br>
              <a:rPr lang="sl-SI" altLang="sl-SI" sz="1800"/>
            </a:br>
            <a:r>
              <a:rPr lang="sl-SI" altLang="sl-SI" sz="1800"/>
              <a:t>			          Šarečeva Meta</a:t>
            </a:r>
          </a:p>
          <a:p>
            <a:pPr eaLnBrk="1" hangingPunct="1">
              <a:buFontTx/>
              <a:buNone/>
            </a:pPr>
            <a:r>
              <a:rPr lang="sl-SI" altLang="sl-SI" sz="1800"/>
              <a:t> </a:t>
            </a:r>
          </a:p>
          <a:p>
            <a:pPr eaLnBrk="1" hangingPunct="1">
              <a:buFontTx/>
              <a:buNone/>
            </a:pPr>
            <a:r>
              <a:rPr lang="sl-SI" altLang="sl-SI" sz="1800"/>
              <a:t> </a:t>
            </a:r>
          </a:p>
          <a:p>
            <a:pPr eaLnBrk="1" hangingPunct="1">
              <a:buFontTx/>
              <a:buNone/>
            </a:pPr>
            <a:br>
              <a:rPr lang="sl-SI" altLang="sl-SI" sz="1800"/>
            </a:br>
            <a:r>
              <a:rPr lang="sl-SI" altLang="sl-SI" sz="1800"/>
              <a:t>		              	Ohranjanje dote, </a:t>
            </a:r>
          </a:p>
          <a:p>
            <a:pPr eaLnBrk="1" hangingPunct="1">
              <a:buFontTx/>
              <a:buNone/>
            </a:pPr>
            <a:r>
              <a:rPr lang="sl-SI" altLang="sl-SI" sz="1800"/>
              <a:t>                                      Starost brez beračenja</a:t>
            </a:r>
          </a:p>
          <a:p>
            <a:pPr eaLnBrk="1" hangingPunct="1">
              <a:buFontTx/>
              <a:buNone/>
            </a:pPr>
            <a:r>
              <a:rPr lang="sl-SI" altLang="sl-SI" sz="1800"/>
              <a:t>                                                      sliva</a:t>
            </a:r>
          </a:p>
          <a:p>
            <a:pPr eaLnBrk="1" hangingPunct="1">
              <a:buFontTx/>
              <a:buNone/>
            </a:pPr>
            <a:r>
              <a:rPr lang="sl-SI" altLang="sl-SI" sz="1800"/>
              <a:t> </a:t>
            </a:r>
          </a:p>
          <a:p>
            <a:pPr eaLnBrk="1" hangingPunct="1">
              <a:buFontTx/>
              <a:buNone/>
            </a:pPr>
            <a:r>
              <a:rPr lang="sl-SI" altLang="sl-SI" sz="1800"/>
              <a:t> </a:t>
            </a:r>
          </a:p>
          <a:p>
            <a:pPr eaLnBrk="1" hangingPunct="1">
              <a:buFontTx/>
              <a:buNone/>
            </a:pPr>
            <a:br>
              <a:rPr lang="sl-SI" altLang="sl-SI" sz="1800"/>
            </a:br>
            <a:r>
              <a:rPr lang="sl-SI" altLang="sl-SI" sz="1800"/>
              <a:t>Metina pridnost                                 neurje in plaz, ki ji je odnesel denar</a:t>
            </a:r>
          </a:p>
          <a:p>
            <a:pPr eaLnBrk="1" hangingPunct="1"/>
            <a:endParaRPr lang="sl-SI" altLang="sl-SI" sz="1800"/>
          </a:p>
        </p:txBody>
      </p:sp>
      <p:cxnSp>
        <p:nvCxnSpPr>
          <p:cNvPr id="4" name="Raven puščični konektor 3">
            <a:extLst>
              <a:ext uri="{FF2B5EF4-FFF2-40B4-BE49-F238E27FC236}">
                <a16:creationId xmlns:a16="http://schemas.microsoft.com/office/drawing/2014/main" id="{00325E20-AF06-42E3-8493-65BD4E2F94A6}"/>
              </a:ext>
            </a:extLst>
          </p:cNvPr>
          <p:cNvCxnSpPr/>
          <p:nvPr/>
        </p:nvCxnSpPr>
        <p:spPr>
          <a:xfrm rot="10800000">
            <a:off x="3000375" y="1000125"/>
            <a:ext cx="928688" cy="7858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Raven puščični konektor 5">
            <a:extLst>
              <a:ext uri="{FF2B5EF4-FFF2-40B4-BE49-F238E27FC236}">
                <a16:creationId xmlns:a16="http://schemas.microsoft.com/office/drawing/2014/main" id="{49A4E518-A735-45F7-9F75-07BF1FF5C58F}"/>
              </a:ext>
            </a:extLst>
          </p:cNvPr>
          <p:cNvCxnSpPr/>
          <p:nvPr/>
        </p:nvCxnSpPr>
        <p:spPr>
          <a:xfrm rot="5400000" flipH="1" flipV="1">
            <a:off x="5679281" y="1035844"/>
            <a:ext cx="785813" cy="7143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Raven puščični konektor 8">
            <a:extLst>
              <a:ext uri="{FF2B5EF4-FFF2-40B4-BE49-F238E27FC236}">
                <a16:creationId xmlns:a16="http://schemas.microsoft.com/office/drawing/2014/main" id="{3B043F17-8FBA-470B-8CA8-3A9B19056C31}"/>
              </a:ext>
            </a:extLst>
          </p:cNvPr>
          <p:cNvCxnSpPr/>
          <p:nvPr/>
        </p:nvCxnSpPr>
        <p:spPr>
          <a:xfrm rot="5400000">
            <a:off x="4429125" y="2643188"/>
            <a:ext cx="71437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Raven puščični konektor 13">
            <a:extLst>
              <a:ext uri="{FF2B5EF4-FFF2-40B4-BE49-F238E27FC236}">
                <a16:creationId xmlns:a16="http://schemas.microsoft.com/office/drawing/2014/main" id="{813531BB-CD7E-4FA5-BC4C-9A4283CDA992}"/>
              </a:ext>
            </a:extLst>
          </p:cNvPr>
          <p:cNvCxnSpPr/>
          <p:nvPr/>
        </p:nvCxnSpPr>
        <p:spPr>
          <a:xfrm rot="10800000" flipV="1">
            <a:off x="2643188" y="3929063"/>
            <a:ext cx="1071562" cy="9286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Raven puščični konektor 16">
            <a:extLst>
              <a:ext uri="{FF2B5EF4-FFF2-40B4-BE49-F238E27FC236}">
                <a16:creationId xmlns:a16="http://schemas.microsoft.com/office/drawing/2014/main" id="{90FD9CE3-D286-4F3A-AE42-30A607147DC4}"/>
              </a:ext>
            </a:extLst>
          </p:cNvPr>
          <p:cNvCxnSpPr/>
          <p:nvPr/>
        </p:nvCxnSpPr>
        <p:spPr>
          <a:xfrm rot="16200000" flipH="1">
            <a:off x="5107781" y="4107657"/>
            <a:ext cx="714375" cy="5000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wipe dir="d"/>
  </p:transition>
</p:sld>
</file>

<file path=ppt/theme/theme1.xml><?xml version="1.0" encoding="utf-8"?>
<a:theme xmlns:a="http://schemas.openxmlformats.org/drawingml/2006/main" name="master">
  <a:themeElements>
    <a:clrScheme name="">
      <a:dk1>
        <a:srgbClr val="000000"/>
      </a:dk1>
      <a:lt1>
        <a:srgbClr val="99CCFF"/>
      </a:lt1>
      <a:dk2>
        <a:srgbClr val="1C1C1C"/>
      </a:dk2>
      <a:lt2>
        <a:srgbClr val="4D4D4D"/>
      </a:lt2>
      <a:accent1>
        <a:srgbClr val="9933FF"/>
      </a:accent1>
      <a:accent2>
        <a:srgbClr val="3366FF"/>
      </a:accent2>
      <a:accent3>
        <a:srgbClr val="CAE2FF"/>
      </a:accent3>
      <a:accent4>
        <a:srgbClr val="000000"/>
      </a:accent4>
      <a:accent5>
        <a:srgbClr val="CAADFF"/>
      </a:accent5>
      <a:accent6>
        <a:srgbClr val="2D5CE7"/>
      </a:accent6>
      <a:hlink>
        <a:srgbClr val="FF0000"/>
      </a:hlink>
      <a:folHlink>
        <a:srgbClr val="FFFF00"/>
      </a:folHlink>
    </a:clrScheme>
    <a:fontScheme name="master">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lormaster">
  <a:themeElements>
    <a:clrScheme name="">
      <a:dk1>
        <a:srgbClr val="000000"/>
      </a:dk1>
      <a:lt1>
        <a:srgbClr val="99CCFF"/>
      </a:lt1>
      <a:dk2>
        <a:srgbClr val="1C1C1C"/>
      </a:dk2>
      <a:lt2>
        <a:srgbClr val="4D4D4D"/>
      </a:lt2>
      <a:accent1>
        <a:srgbClr val="9933FF"/>
      </a:accent1>
      <a:accent2>
        <a:srgbClr val="3366FF"/>
      </a:accent2>
      <a:accent3>
        <a:srgbClr val="CAE2FF"/>
      </a:accent3>
      <a:accent4>
        <a:srgbClr val="000000"/>
      </a:accent4>
      <a:accent5>
        <a:srgbClr val="CAADFF"/>
      </a:accent5>
      <a:accent6>
        <a:srgbClr val="2D5CE7"/>
      </a:accent6>
      <a:hlink>
        <a:srgbClr val="FF0000"/>
      </a:hlink>
      <a:folHlink>
        <a:srgbClr val="FFFF00"/>
      </a:folHlink>
    </a:clrScheme>
    <a:fontScheme name="1_colormaster">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067</Template>
  <TotalTime>0</TotalTime>
  <Words>1991</Words>
  <Application>Microsoft Office PowerPoint</Application>
  <PresentationFormat>On-screen Show (4:3)</PresentationFormat>
  <Paragraphs>278</Paragraphs>
  <Slides>32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Bodoni MT Condensed</vt:lpstr>
      <vt:lpstr>Times New Roman</vt:lpstr>
      <vt:lpstr>Wingdings</vt:lpstr>
      <vt:lpstr>master</vt:lpstr>
      <vt:lpstr>1_colormaster</vt:lpstr>
      <vt:lpstr>Ivan Tavčar MED GORAMI</vt:lpstr>
      <vt:lpstr>ČRTICA  (skica, vinjeta, silhueta)</vt:lpstr>
      <vt:lpstr>Umeščenost v literarno obdobje</vt:lpstr>
      <vt:lpstr>Cikel obsega 12 črtic</vt:lpstr>
      <vt:lpstr>PowerPoint Presentation</vt:lpstr>
      <vt:lpstr>ŠAREVČEVA SLIVA</vt:lpstr>
      <vt:lpstr>PowerPoint Presentation</vt:lpstr>
      <vt:lpstr>PowerPoint Presentation</vt:lpstr>
      <vt:lpstr>PowerPoint Presentation</vt:lpstr>
      <vt:lpstr>KAKO SE MI ŽENIMO</vt:lpstr>
      <vt:lpstr>PowerPoint Presentation</vt:lpstr>
      <vt:lpstr>PowerPoint Presentation</vt:lpstr>
      <vt:lpstr>PowerPoint Presentation</vt:lpstr>
      <vt:lpstr>GRIČARJEV BLAŽE</vt:lpstr>
      <vt:lpstr>PowerPoint Presentation</vt:lpstr>
      <vt:lpstr>PowerPoint Presentation</vt:lpstr>
      <vt:lpstr>PowerPoint Presentation</vt:lpstr>
      <vt:lpstr>POSAVČEVA ČEŠNJA</vt:lpstr>
      <vt:lpstr>PowerPoint Presentation</vt:lpstr>
      <vt:lpstr>PowerPoint Presentation</vt:lpstr>
      <vt:lpstr>PowerPoint Presentation</vt:lpstr>
      <vt:lpstr>TRŽAČAN</vt:lpstr>
      <vt:lpstr>PowerPoint Presentation</vt:lpstr>
      <vt:lpstr>PowerPoint Presentation</vt:lpstr>
      <vt:lpstr>PowerPoint Presentation</vt:lpstr>
      <vt:lpstr>MIHA KOVARJEV</vt:lpstr>
      <vt:lpstr>PowerPoint Presentation</vt:lpstr>
      <vt:lpstr>PowerPoint Presentation</vt:lpstr>
      <vt:lpstr>PowerPoint Presentation</vt:lpstr>
      <vt:lpstr>REALISTIČNE IN ROMANTIČNE PRVINE</vt:lpstr>
      <vt:lpstr>PowerPoint Presentation</vt:lpstr>
      <vt:lpstr>HVALA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2019-06-03T09:09:14Z</dcterms:created>
  <dcterms:modified xsi:type="dcterms:W3CDTF">2019-06-03T09:09:14Z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