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66" r:id="rId3"/>
    <p:sldId id="257" r:id="rId4"/>
    <p:sldId id="259" r:id="rId5"/>
    <p:sldId id="260" r:id="rId6"/>
    <p:sldId id="264" r:id="rId7"/>
    <p:sldId id="263" r:id="rId8"/>
    <p:sldId id="267" r:id="rId9"/>
    <p:sldId id="265" r:id="rId10"/>
    <p:sldId id="261" r:id="rId11"/>
    <p:sldId id="262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58" r:id="rId29"/>
    <p:sldId id="277" r:id="rId30"/>
    <p:sldId id="285" r:id="rId3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>
            <a:extLst>
              <a:ext uri="{FF2B5EF4-FFF2-40B4-BE49-F238E27FC236}">
                <a16:creationId xmlns:a16="http://schemas.microsoft.com/office/drawing/2014/main" id="{497EC1B8-9D2C-4AB3-81A1-90530090D7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17C327-1AD9-4F36-943D-A49E7721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B66E-7C3A-4DD9-A571-6CEBBC961DF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FF2462-B394-4EBE-A8C5-498DB58C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5582B9-4BB1-446D-8404-E92E06E8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AFC98-0AAE-4D75-80CA-817BE6D183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845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66B73-B4B3-4F49-BCBC-27AE5149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ED2-E2DB-402E-BFFD-2800D9434F3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27DAF-E27B-4E9D-BF8F-A5158C21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BD574-809B-4BE3-81FC-5BA157DB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770CA-C197-48C5-A036-0358964974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820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C8A72-E806-4E9E-9326-962C39C1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4E7D-B418-4C67-AC54-415C852F903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4BDDA-E0DA-4A2C-AAB6-5F988CE0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E9A0D-20F8-4CF7-AB07-9614718E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367F8-6C48-4402-AC3B-337C63F781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420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>
            <a:extLst>
              <a:ext uri="{FF2B5EF4-FFF2-40B4-BE49-F238E27FC236}">
                <a16:creationId xmlns:a16="http://schemas.microsoft.com/office/drawing/2014/main" id="{5630AB32-1888-4208-96B9-40B7A60857D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1518EC-F7B7-486B-951E-9069A221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011BD-ED3F-4CE6-9214-C53C7298F1D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7EC368-5974-4950-A2C3-1498100E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B596CC-4E03-428D-B87D-55402620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64532-20C1-4DAB-8D53-2C124FF12F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963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>
            <a:extLst>
              <a:ext uri="{FF2B5EF4-FFF2-40B4-BE49-F238E27FC236}">
                <a16:creationId xmlns:a16="http://schemas.microsoft.com/office/drawing/2014/main" id="{927DAC33-1E53-45C9-80A9-A2042AC325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4" descr="flourish2.png">
            <a:extLst>
              <a:ext uri="{FF2B5EF4-FFF2-40B4-BE49-F238E27FC236}">
                <a16:creationId xmlns:a16="http://schemas.microsoft.com/office/drawing/2014/main" id="{E72EBF92-C02A-427B-8D1A-9AB85D9E5F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F2BAC44-C75C-4249-85D4-7C1E9EF1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D42F-DA68-4B0D-9686-2E28A367976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34824D8-0F8F-4AB9-91DC-D90F4A9A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C25361-C0CB-40AE-AAC3-1B8E3456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FB6F4-C615-4318-AF90-EB46455F6D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034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urish2.png">
            <a:extLst>
              <a:ext uri="{FF2B5EF4-FFF2-40B4-BE49-F238E27FC236}">
                <a16:creationId xmlns:a16="http://schemas.microsoft.com/office/drawing/2014/main" id="{6CA3148B-ABBC-4F52-B78A-4DD300CBAD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6EF0DB9-523B-4575-882B-D59CEA53411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383E-9A97-434F-8F83-3823B5167F1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79F1216-A3F6-4405-8E48-F2D0C46443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C625012-578D-4499-A851-ECED9E12F8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261F0D7-2AEE-4426-AD5E-3E8C28717A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800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lourish2.png">
            <a:extLst>
              <a:ext uri="{FF2B5EF4-FFF2-40B4-BE49-F238E27FC236}">
                <a16:creationId xmlns:a16="http://schemas.microsoft.com/office/drawing/2014/main" id="{26AA76AF-32CC-4A9B-B8AF-066C29C221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874A269-17DF-46AD-9469-87EB87AA98E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2CDAD-1EC6-42D0-ADF5-0D6B062D27D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D0852BB-71E4-42BE-893C-81BD0664F0E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6FF55B1-113B-47CD-9051-FD102E598E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D83DE27-5A98-442A-BACA-5EB47FEB82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414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urish2.png">
            <a:extLst>
              <a:ext uri="{FF2B5EF4-FFF2-40B4-BE49-F238E27FC236}">
                <a16:creationId xmlns:a16="http://schemas.microsoft.com/office/drawing/2014/main" id="{3EDBA02D-6A8C-4CD8-A3E9-1A4A88364F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663C5D0-E86F-4C0D-9512-DCCA566B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9C46-8D21-4072-9CA9-699C1B09E2E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46A5C-41C4-4DC3-B74C-ADFF0D1B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D737897-435E-4CFD-AE86-2E8B6DFD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7CA3B-8368-463A-A92C-892D328F6E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213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FEB4B28-9AD8-4C23-ADB2-28CA6C72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3BA3A-554E-41C9-AF14-803B6BBEE91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C25C81-D2F1-4788-8D77-BC844482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F446AC-784D-447E-B451-C2F72696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38F46-332B-4F70-92CE-C6150C7E4A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134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3463EA-C231-40AD-9F67-B5D9275FE52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A8CBA-DEA4-4C1F-B73F-56C8DD78F53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0502EA-40EB-4A4B-808F-B5493302FA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17975B-6105-4AB0-AC70-673CFC846E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F4AAC5-29B3-43AE-BB61-0D5285258C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767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982A6927-2BA4-4F2B-B265-8AFE6303D7C9}"/>
              </a:ext>
            </a:extLst>
          </p:cNvPr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F6888EC-96E1-4A56-AC07-D2E3BF6C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4898-5991-483F-9345-D85E3BC7E6F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BB0CC55-4511-4E90-9C62-E6100DFA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59026BD-95AE-4064-B7D9-871ADB25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A7255-A2D3-45D7-BE3F-5E20D209E7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2894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>
            <a:extLst>
              <a:ext uri="{FF2B5EF4-FFF2-40B4-BE49-F238E27FC236}">
                <a16:creationId xmlns:a16="http://schemas.microsoft.com/office/drawing/2014/main" id="{0930BC11-14C3-483F-8508-543053F730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7118E-25AC-4C27-8211-E9448ED4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AE66430-9143-4F70-9559-1EBFAC444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32A90-DA1E-4B4C-B213-8035CCBDF50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8D23CA-20D3-4F37-9B44-C4118C6503F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18D59-B184-421E-B93A-BD955D1DF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D421-C06B-4324-9DAA-8C32AF8B2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C6BC9C"/>
                </a:solidFill>
              </a:defRPr>
            </a:lvl1pPr>
          </a:lstStyle>
          <a:p>
            <a:fld id="{5058C6BF-ACE5-4925-AD0D-25097559C3A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79" r:id="rId7"/>
    <p:sldLayoutId id="2147483680" r:id="rId8"/>
    <p:sldLayoutId id="2147483689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B73CF2-843A-4FB5-B4BD-FAF24C6CA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KARENINA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65DA7ED-7DE5-44A2-8EA5-016A21ECB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320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 Nikolajevič Tolstoj</a:t>
            </a:r>
          </a:p>
          <a:p>
            <a:pPr fontAlgn="auto">
              <a:spcAft>
                <a:spcPts val="0"/>
              </a:spcAft>
              <a:defRPr/>
            </a:pP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4F8376-6955-4F4A-A999-82B3B327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Ana </a:t>
            </a:r>
            <a:r>
              <a:rPr lang="sl-SI" b="1" dirty="0" err="1"/>
              <a:t>karenina</a:t>
            </a:r>
            <a:endParaRPr lang="sl-SI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907796-673F-4F93-965D-6D303F8DAB7A}"/>
              </a:ext>
            </a:extLst>
          </p:cNvPr>
          <p:cNvSpPr txBox="1">
            <a:spLocks/>
          </p:cNvSpPr>
          <p:nvPr/>
        </p:nvSpPr>
        <p:spPr>
          <a:xfrm>
            <a:off x="1371600" y="2276475"/>
            <a:ext cx="6800850" cy="3455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nastajala 4 leta (1873-1877)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povod: Puškinova povest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knjigi, vsaka 4 dele s 30-</a:t>
            </a:r>
            <a:r>
              <a:rPr lang="sl-S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poglavji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sintetična pripovedna tehnika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zgodbi (Ana, Levin)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avktorialen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pripovedovalec (vseveden, 3 os.)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481F9C54-27EB-4972-A802-89D18CC72489}"/>
              </a:ext>
            </a:extLst>
          </p:cNvPr>
          <p:cNvSpPr txBox="1">
            <a:spLocks/>
          </p:cNvSpPr>
          <p:nvPr/>
        </p:nvSpPr>
        <p:spPr>
          <a:xfrm>
            <a:off x="1042988" y="1341438"/>
            <a:ext cx="7200900" cy="42481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Rusija, po 1861 (črnogledost)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življenje ruskih višjih slojev - velika mesta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motivi (Gospa </a:t>
            </a:r>
            <a:r>
              <a:rPr lang="sl-S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Bovary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nezvestoba, samomor, ranjeno srce, razočaranje, obup, navezanost na sina, ljubezen, osamljenost, nesoglasje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ideja: razklanost med realnim in ambicijami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snov: gospodarsko-družbeni problemi v Rusiji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tema: zakon in družina v višjih ruskih slojih?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nasprotje… Vojna in mir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65786-3E36-4C7C-8438-9444007D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OBNOVA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AD61855-F16A-4CA7-B85C-FB247F09D21E}"/>
              </a:ext>
            </a:extLst>
          </p:cNvPr>
          <p:cNvSpPr txBox="1">
            <a:spLocks/>
          </p:cNvSpPr>
          <p:nvPr/>
        </p:nvSpPr>
        <p:spPr>
          <a:xfrm>
            <a:off x="1042988" y="2276475"/>
            <a:ext cx="7200900" cy="331311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del: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Oblonski prevara Dolly, Ana pride v St. Peterburg in pomiri </a:t>
            </a:r>
            <a:r>
              <a:rPr lang="sl-SI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Dolly</a:t>
            </a:r>
            <a:endParaRPr lang="sl-SI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Levin pride v Moskvo, da bi zaprosil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Kitty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zavrnitev  (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ji je ljubši)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železniški postaji se Ana in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prvič srečata (smrt!)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Ples – </a:t>
            </a:r>
            <a:r>
              <a:rPr lang="sl-SI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Kitty</a:t>
            </a:r>
            <a:r>
              <a:rPr lang="sl-SI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pričakuje snubitev </a:t>
            </a:r>
            <a:r>
              <a:rPr lang="sl-SI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Vronskega</a:t>
            </a:r>
            <a:r>
              <a:rPr lang="sl-SI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ki pleše z Ano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Vronski</a:t>
            </a:r>
            <a:r>
              <a:rPr lang="sl-SI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Ana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se vrne k možu Alekseju </a:t>
            </a:r>
            <a:r>
              <a:rPr lang="sl-SI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Kareninu</a:t>
            </a:r>
            <a:r>
              <a:rPr lang="sl-SI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sinu </a:t>
            </a:r>
            <a:r>
              <a:rPr lang="sl-SI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Serjožu</a:t>
            </a:r>
            <a:r>
              <a:rPr lang="sl-SI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ji </a:t>
            </a:r>
            <a:r>
              <a:rPr lang="sl-SI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Vronski</a:t>
            </a:r>
            <a:r>
              <a:rPr lang="sl-SI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sledi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3914A14D-4CAB-4692-8DEB-225B905A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365625"/>
            <a:ext cx="457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6A9E9653-6B98-4C15-9D32-A528B3220E10}"/>
              </a:ext>
            </a:extLst>
          </p:cNvPr>
          <p:cNvSpPr txBox="1">
            <a:spLocks/>
          </p:cNvSpPr>
          <p:nvPr/>
        </p:nvSpPr>
        <p:spPr>
          <a:xfrm>
            <a:off x="1187450" y="1341438"/>
            <a:ext cx="7056438" cy="42481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del: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Kitty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močno zboli in odpotuje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dvori Ani , ki ga zavrača…ljubimca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Karenin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opozori Ano -&gt; ne upošteva…zanosi z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Vronskim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konjska dirka -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Kareninu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prizna, da ga ljubi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Vronskega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(vara)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Karenin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zahteva, da se z njim ne srečuje več in da se v javnosti vede kot običajno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Kitty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ozdravi , spozna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Varjenka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Kitty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z družino vrne nazaj v Moskvo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4E843AED-CF20-45BA-A3B1-F5131E586DBF}"/>
              </a:ext>
            </a:extLst>
          </p:cNvPr>
          <p:cNvSpPr txBox="1">
            <a:spLocks/>
          </p:cNvSpPr>
          <p:nvPr/>
        </p:nvSpPr>
        <p:spPr>
          <a:xfrm>
            <a:off x="1187450" y="1341438"/>
            <a:ext cx="7056438" cy="42481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del: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Levin na posestvu poskuša pozabiti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Kitty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(delo)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 načini kmetovanja, izboljšave (Tolstoj)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išče smisel življenja (samomor)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obišče ga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Dolly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…spet misli na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Kitty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Karenin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zahteva popolno Anino poslušnost, drugače ji bo vzel sina in jo zavrgel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predlaga, da pobegne z njim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703DFBEA-CF96-472E-B99D-9D545F7BB878}"/>
              </a:ext>
            </a:extLst>
          </p:cNvPr>
          <p:cNvSpPr txBox="1">
            <a:spLocks/>
          </p:cNvSpPr>
          <p:nvPr/>
        </p:nvSpPr>
        <p:spPr>
          <a:xfrm>
            <a:off x="1187450" y="1341438"/>
            <a:ext cx="7056438" cy="424815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del: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Karenin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razmišlja o ločitvi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Anin porod  (zapleti), pismo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Kareninu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Karenin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pride - Ani in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Vronskemu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odpusti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ozdravi (hči Ana)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Oblonski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prosi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Karenina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Anino ločitev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poskus samomora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Ano in hčerjo skupaj zapustita Rusijo, ne da bi se Ana prej ločila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Kitty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Levin se spet srečata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Levin jo zaprosi in tokrat privoli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550CA10F-AD74-4326-925C-D22AD813FBB4}"/>
              </a:ext>
            </a:extLst>
          </p:cNvPr>
          <p:cNvSpPr txBox="1">
            <a:spLocks/>
          </p:cNvSpPr>
          <p:nvPr/>
        </p:nvSpPr>
        <p:spPr>
          <a:xfrm>
            <a:off x="1187450" y="1341438"/>
            <a:ext cx="7056438" cy="44640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del: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Poroka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Kitty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Levina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Levinov brat Nikolaj umira (skrbita zanj)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Kitty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zanosi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Ana se vrneta iz Evrope v Rusijo (upa, da bo videla sina)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Karenin pod vplivom grofice Lidije Ivanove Ani ne dovoli, da obišče sina (rečejo mu, da je umrla)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Naskrivaj ga pride obiskat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dvomi v ljubezen Vronskega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Ana gresta na deželo, ker ne zdržita več pritiska meščanov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DC8F8893-6061-49B7-8900-0BEF7C6EB9BB}"/>
              </a:ext>
            </a:extLst>
          </p:cNvPr>
          <p:cNvSpPr txBox="1">
            <a:spLocks/>
          </p:cNvSpPr>
          <p:nvPr/>
        </p:nvSpPr>
        <p:spPr>
          <a:xfrm>
            <a:off x="1187450" y="1341438"/>
            <a:ext cx="7056438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del: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 na deželi obišče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Dolly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(na prošnjo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Vronskega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 prosi, naj se loči)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Noče se ločiti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Vronskim odideta nazaj v Moskvo</a:t>
            </a:r>
          </a:p>
          <a:p>
            <a:pPr fontAlgn="auto">
              <a:spcAft>
                <a:spcPts val="0"/>
              </a:spcAft>
              <a:defRPr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9CACE182-F214-45D3-8AD9-5CFBF4B796A3}"/>
              </a:ext>
            </a:extLst>
          </p:cNvPr>
          <p:cNvSpPr txBox="1">
            <a:spLocks/>
          </p:cNvSpPr>
          <p:nvPr/>
        </p:nvSpPr>
        <p:spPr>
          <a:xfrm>
            <a:off x="1187450" y="1341438"/>
            <a:ext cx="7056438" cy="42481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del: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Levin in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Kitty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čas poroda v Moskvi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Oblonski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spet prosi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Karenina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Anino ločitev - zavrnitev (vera, grofica Ivanova)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in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prepiri, oddaljujeta se drug od drugega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želja po vrnitvi na podeželje -Ana je ljubosumna na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Vronskega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(brez razloga -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 še zmeraj ljubi)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ne verjame, prepričana, da jo vara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Samomor – vrže se pod vlak (železniški delavec v prvem delu!)</a:t>
            </a:r>
          </a:p>
          <a:p>
            <a:pPr fontAlgn="auto">
              <a:spcAft>
                <a:spcPts val="0"/>
              </a:spcAft>
              <a:defRPr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78A4A75A-5FE8-4D77-B1EE-625466557DE3}"/>
              </a:ext>
            </a:extLst>
          </p:cNvPr>
          <p:cNvSpPr txBox="1">
            <a:spLocks/>
          </p:cNvSpPr>
          <p:nvPr/>
        </p:nvSpPr>
        <p:spPr>
          <a:xfrm>
            <a:off x="1187450" y="1341438"/>
            <a:ext cx="7056438" cy="42481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del: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Anini smrti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Oblonski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dobi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željeno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službo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Karenin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skrbi za Anino hčerko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 v vojno pomagat Srbom v boju proti Turkom – ne misli se vrniti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Kitty in Levin uživata v starševstvu – sin Dimitrij</a:t>
            </a:r>
          </a:p>
          <a:p>
            <a:pPr fontAlgn="auto">
              <a:spcAft>
                <a:spcPts val="0"/>
              </a:spcAft>
              <a:defRPr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A552022-5606-46A1-BD68-C4C87BE95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0268">
            <a:off x="1182662" y="988334"/>
            <a:ext cx="1804052" cy="2751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1AD74AD3-E0F9-4512-9D73-4A349526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035050"/>
            <a:ext cx="344487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F92CC4A-D28A-4D42-AF87-53C42F46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858">
            <a:off x="6435633" y="3079754"/>
            <a:ext cx="1779763" cy="2771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BC94A420-21BD-47F7-B4AF-1325BEFCC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893">
            <a:off x="3148860" y="3549560"/>
            <a:ext cx="1336833" cy="2079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96E7E1E-C538-4F2B-9515-49C8B89D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69" y="980728"/>
            <a:ext cx="1387689" cy="2112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29ADFF51-04BF-4E07-94BD-4F1DF8BD3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1645">
            <a:off x="4693325" y="3459867"/>
            <a:ext cx="1635922" cy="2177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4A147496-845C-4FC8-B806-F2ECD8B28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79602"/>
            <a:ext cx="1340220" cy="2012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37C679-15C0-4FB5-BEDA-894A7242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OZNAKA OSEB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20FF507-3955-4C19-941A-014CD5C4F862}"/>
              </a:ext>
            </a:extLst>
          </p:cNvPr>
          <p:cNvSpPr txBox="1">
            <a:spLocks/>
          </p:cNvSpPr>
          <p:nvPr/>
        </p:nvSpPr>
        <p:spPr>
          <a:xfrm>
            <a:off x="1476375" y="2276475"/>
            <a:ext cx="5543550" cy="331311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2800" b="1" dirty="0"/>
              <a:t>Ana </a:t>
            </a:r>
            <a:r>
              <a:rPr lang="sl-SI" sz="2800" b="1" dirty="0" err="1"/>
              <a:t>Arkadjevna</a:t>
            </a:r>
            <a:r>
              <a:rPr lang="sl-SI" sz="2800" b="1" dirty="0"/>
              <a:t> </a:t>
            </a:r>
            <a:r>
              <a:rPr lang="sl-SI" sz="2800" b="1" dirty="0" err="1"/>
              <a:t>Karenina</a:t>
            </a:r>
            <a:endParaRPr lang="sl-SI" sz="2800" b="1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2800" b="1" dirty="0"/>
              <a:t>Aleksej </a:t>
            </a:r>
            <a:r>
              <a:rPr lang="sl-SI" sz="2800" b="1" dirty="0" err="1"/>
              <a:t>Aleksandrovič</a:t>
            </a:r>
            <a:r>
              <a:rPr lang="sl-SI" sz="2800" b="1" dirty="0"/>
              <a:t> </a:t>
            </a:r>
            <a:r>
              <a:rPr lang="sl-SI" sz="2800" b="1" dirty="0" err="1"/>
              <a:t>Karenin</a:t>
            </a:r>
            <a:endParaRPr lang="sl-SI" sz="2800" b="1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2800" b="1" dirty="0"/>
              <a:t>Aleksej </a:t>
            </a:r>
            <a:r>
              <a:rPr lang="sl-SI" sz="2800" b="1" dirty="0" err="1"/>
              <a:t>Vronski</a:t>
            </a:r>
            <a:endParaRPr lang="sl-SI" sz="2800" b="1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2800" b="1" dirty="0"/>
              <a:t>Konstantin Dimitrijevič Levin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2800" b="1" dirty="0"/>
              <a:t>Stepan Arkadjič Oblonski - Stiva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2800" b="1" dirty="0"/>
              <a:t>Darja </a:t>
            </a:r>
            <a:r>
              <a:rPr lang="sl-SI" sz="2800" b="1" dirty="0" err="1"/>
              <a:t>Aleksandrovna</a:t>
            </a:r>
            <a:r>
              <a:rPr lang="sl-SI" sz="2800" b="1" dirty="0"/>
              <a:t> </a:t>
            </a:r>
            <a:r>
              <a:rPr lang="sl-SI" sz="2800" b="1" dirty="0" err="1"/>
              <a:t>Oblonska</a:t>
            </a:r>
            <a:r>
              <a:rPr lang="sl-SI" sz="2800" b="1" dirty="0"/>
              <a:t> - </a:t>
            </a:r>
            <a:r>
              <a:rPr lang="sl-SI" sz="2800" b="1" dirty="0" err="1"/>
              <a:t>Dolly</a:t>
            </a:r>
            <a:endParaRPr lang="sl-SI" sz="2800" b="1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2800" b="1" dirty="0"/>
              <a:t>Katarina Ščerbacka - Kitty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28BBEC-759B-4631-A7B8-529F4AFB5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295400"/>
            <a:ext cx="6840538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2800" b="1" dirty="0"/>
              <a:t>Ana </a:t>
            </a:r>
            <a:r>
              <a:rPr lang="sl-SI" sz="2800" b="1" dirty="0" err="1"/>
              <a:t>Arkadjevna</a:t>
            </a:r>
            <a:r>
              <a:rPr lang="sl-SI" sz="2800" b="1" dirty="0"/>
              <a:t> </a:t>
            </a:r>
            <a:r>
              <a:rPr lang="sl-SI" sz="2800" b="1" dirty="0" err="1"/>
              <a:t>Karenina</a:t>
            </a:r>
            <a:r>
              <a:rPr lang="sl-SI" sz="2800" b="1" dirty="0"/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AF4F210-2799-4FB7-8AC6-D42314347E79}"/>
              </a:ext>
            </a:extLst>
          </p:cNvPr>
          <p:cNvSpPr txBox="1">
            <a:spLocks/>
          </p:cNvSpPr>
          <p:nvPr/>
        </p:nvSpPr>
        <p:spPr>
          <a:xfrm>
            <a:off x="1042988" y="2276475"/>
            <a:ext cx="7200900" cy="3313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žena Alekseja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Karenina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sestra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Stepana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Oblonskega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zelo ugledna, privlačna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samozavestna, karizmatična, dobrosrčna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želi si boljše prihodnosti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prešuštvuje, zblazni, samomor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razpeta zaradi ljubezni do sina </a:t>
            </a:r>
          </a:p>
          <a:p>
            <a:pPr indent="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in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Vronskega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2C7EF46-58B7-437F-B8F9-F8DDF7C76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20" y="3538823"/>
            <a:ext cx="2954868" cy="1968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D78FD3-0D51-45B4-93C7-3E386828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1295400"/>
            <a:ext cx="6911975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b="1" dirty="0"/>
              <a:t>Aleksej </a:t>
            </a:r>
            <a:r>
              <a:rPr lang="sl-SI" sz="2400" b="1" dirty="0" err="1"/>
              <a:t>Aleksandrovič</a:t>
            </a:r>
            <a:r>
              <a:rPr lang="sl-SI" sz="2400" b="1" dirty="0"/>
              <a:t> </a:t>
            </a:r>
            <a:r>
              <a:rPr lang="sl-SI" sz="2400" b="1" dirty="0" err="1"/>
              <a:t>Karenin</a:t>
            </a:r>
            <a:endParaRPr lang="sl-SI" sz="2400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E2D250C-469C-450E-B4F6-AB79630B20F6}"/>
              </a:ext>
            </a:extLst>
          </p:cNvPr>
          <p:cNvSpPr txBox="1">
            <a:spLocks/>
          </p:cNvSpPr>
          <p:nvPr/>
        </p:nvSpPr>
        <p:spPr>
          <a:xfrm>
            <a:off x="1042988" y="2276475"/>
            <a:ext cx="7200900" cy="3313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Anin mož, uradnik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ljubi Ano, a ne izkazuje čustev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kariera &gt; družina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pomemben ugled, čast, </a:t>
            </a:r>
          </a:p>
          <a:p>
            <a:pPr indent="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javno mnenje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pripravljen odpustiti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strog do sina</a:t>
            </a:r>
          </a:p>
          <a:p>
            <a:pPr indent="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A5848EB-0505-4FC2-A35D-837096F53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92" y="3295625"/>
            <a:ext cx="3446072" cy="2293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F01DA4-5D1F-4262-AADC-E4E49599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Aleksej </a:t>
            </a:r>
            <a:r>
              <a:rPr lang="sl-SI" b="1" dirty="0" err="1"/>
              <a:t>Vronski</a:t>
            </a:r>
            <a:endParaRPr lang="sl-SI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9ED799C-9E09-440A-97CD-D6C7AC965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80" y="2538045"/>
            <a:ext cx="3004327" cy="3084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dnaslov 2">
            <a:extLst>
              <a:ext uri="{FF2B5EF4-FFF2-40B4-BE49-F238E27FC236}">
                <a16:creationId xmlns:a16="http://schemas.microsoft.com/office/drawing/2014/main" id="{ACEFEB67-4C09-40F0-95CE-8B98A91F5839}"/>
              </a:ext>
            </a:extLst>
          </p:cNvPr>
          <p:cNvSpPr txBox="1">
            <a:spLocks/>
          </p:cNvSpPr>
          <p:nvPr/>
        </p:nvSpPr>
        <p:spPr>
          <a:xfrm>
            <a:off x="1042988" y="2420938"/>
            <a:ext cx="7200900" cy="3168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Anin ljubimec, grof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mlad, lep, eleganten, priljubljen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prijazen, vdan, ljubeč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močno zaljubljen v Ano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 z besedami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družabna srečanja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81896B-1C32-4BF9-9C12-7D64C12E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295400"/>
            <a:ext cx="6840538" cy="5492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b="1" dirty="0"/>
              <a:t>Konstantin Dimitrijevič Levin</a:t>
            </a:r>
            <a:endParaRPr lang="sl-SI" sz="24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6C9D650-AA3E-4D07-85F9-93FBE103FE92}"/>
              </a:ext>
            </a:extLst>
          </p:cNvPr>
          <p:cNvSpPr txBox="1">
            <a:spLocks/>
          </p:cNvSpPr>
          <p:nvPr/>
        </p:nvSpPr>
        <p:spPr>
          <a:xfrm>
            <a:off x="1042988" y="2420938"/>
            <a:ext cx="7200900" cy="3168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Kittijin mož – od nekdaj zaljubljen vanjo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preprost podeželski človek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sramežljiv, vase zaprt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l-SI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everen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(vprašanja)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samomor, a…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34E8E02-9D48-4B1D-AC59-F0E0A35C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75048"/>
            <a:ext cx="3573861" cy="2382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3AD549-3954-414A-85D0-B4602EE51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778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000" b="1" dirty="0" err="1"/>
              <a:t>Stepan</a:t>
            </a:r>
            <a:r>
              <a:rPr lang="sl-SI" sz="2000" b="1" dirty="0"/>
              <a:t> </a:t>
            </a:r>
            <a:r>
              <a:rPr lang="sl-SI" sz="2000" b="1" dirty="0" err="1"/>
              <a:t>Arkadjič</a:t>
            </a:r>
            <a:r>
              <a:rPr lang="sl-SI" sz="2000" b="1" dirty="0"/>
              <a:t> </a:t>
            </a:r>
            <a:r>
              <a:rPr lang="sl-SI" sz="2000" b="1" dirty="0" err="1"/>
              <a:t>Oblonski</a:t>
            </a:r>
            <a:r>
              <a:rPr lang="sl-SI" sz="2000" b="1" dirty="0"/>
              <a:t> - </a:t>
            </a:r>
            <a:r>
              <a:rPr lang="sl-SI" sz="2000" b="1" dirty="0" err="1"/>
              <a:t>stiva</a:t>
            </a:r>
            <a:endParaRPr lang="sl-SI" sz="20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825B498-93CF-4E18-9B90-B1D6DC47CD6D}"/>
              </a:ext>
            </a:extLst>
          </p:cNvPr>
          <p:cNvSpPr txBox="1">
            <a:spLocks/>
          </p:cNvSpPr>
          <p:nvPr/>
        </p:nvSpPr>
        <p:spPr>
          <a:xfrm>
            <a:off x="1042988" y="2276475"/>
            <a:ext cx="7200900" cy="3313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Anin brat,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Dollijin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mož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mu mar za družino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zabavljač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vara, a vseeno ljubi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Dolly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lik, ki povezuje obe zgodbi</a:t>
            </a:r>
          </a:p>
          <a:p>
            <a:pPr indent="0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 Anin brat, Levinov svak)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FBDE37A-6398-4851-93AE-82259B81F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52" y="2548508"/>
            <a:ext cx="3641361" cy="2769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E0433C-1299-47AD-8F51-71A75CDB7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295400"/>
            <a:ext cx="7058025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b="1" dirty="0"/>
              <a:t>Darja </a:t>
            </a:r>
            <a:r>
              <a:rPr lang="sl-SI" sz="2400" b="1" dirty="0" err="1"/>
              <a:t>Aleksandrovna</a:t>
            </a:r>
            <a:r>
              <a:rPr lang="sl-SI" sz="2400" b="1" dirty="0"/>
              <a:t> </a:t>
            </a:r>
            <a:r>
              <a:rPr lang="sl-SI" sz="2400" b="1" dirty="0" err="1"/>
              <a:t>Oblonska</a:t>
            </a:r>
            <a:r>
              <a:rPr lang="sl-SI" sz="2400" b="1" dirty="0"/>
              <a:t> - </a:t>
            </a:r>
            <a:r>
              <a:rPr lang="sl-SI" sz="2400" b="1" dirty="0" err="1"/>
              <a:t>Dolly</a:t>
            </a:r>
            <a:endParaRPr lang="sl-SI" sz="24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12C3663-6E4F-47EC-B3AC-ED217DAEE222}"/>
              </a:ext>
            </a:extLst>
          </p:cNvPr>
          <p:cNvSpPr txBox="1">
            <a:spLocks/>
          </p:cNvSpPr>
          <p:nvPr/>
        </p:nvSpPr>
        <p:spPr>
          <a:xfrm>
            <a:off x="1042988" y="2565400"/>
            <a:ext cx="7200900" cy="3024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žena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Oblonskega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dobra Anina prijateljica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ljubeča, skrbna, materinska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odpusti možu</a:t>
            </a:r>
          </a:p>
          <a:p>
            <a:pPr indent="0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19E3C3EB-F4C6-4FBC-A72B-753D086B6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76" y="3110294"/>
            <a:ext cx="3526532" cy="2478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24CDFC-E17B-4746-BF08-C604A887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1295400"/>
            <a:ext cx="7056437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b="1" dirty="0" err="1"/>
              <a:t>Katerina</a:t>
            </a:r>
            <a:r>
              <a:rPr lang="sl-SI" sz="2800" b="1" dirty="0"/>
              <a:t> </a:t>
            </a:r>
            <a:r>
              <a:rPr lang="sl-SI" sz="2800" b="1" dirty="0" err="1"/>
              <a:t>Ščerbacka</a:t>
            </a:r>
            <a:r>
              <a:rPr lang="sl-SI" sz="2800" b="1" dirty="0"/>
              <a:t> - </a:t>
            </a:r>
            <a:r>
              <a:rPr lang="sl-SI" sz="2800" b="1" dirty="0" err="1"/>
              <a:t>Kitty</a:t>
            </a:r>
            <a:endParaRPr lang="sl-SI" sz="2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F6A824-71B4-4821-8DF9-53AD065CB00A}"/>
              </a:ext>
            </a:extLst>
          </p:cNvPr>
          <p:cNvSpPr txBox="1">
            <a:spLocks/>
          </p:cNvSpPr>
          <p:nvPr/>
        </p:nvSpPr>
        <p:spPr>
          <a:xfrm>
            <a:off x="1042988" y="2349500"/>
            <a:ext cx="7200900" cy="3240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Dollijina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sestra, Levinova žena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skrbna, ljubeča, pripravljena pomagati, mlada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zaljubljena v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Vronskega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indent="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in Levina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803194F-FEEB-43D3-B324-F95C8368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29" y="3212976"/>
            <a:ext cx="3744612" cy="2496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53076E30-8046-4AF8-8E7C-62CEF2C55BD3}"/>
              </a:ext>
            </a:extLst>
          </p:cNvPr>
          <p:cNvSpPr txBox="1">
            <a:spLocks/>
          </p:cNvSpPr>
          <p:nvPr/>
        </p:nvSpPr>
        <p:spPr>
          <a:xfrm>
            <a:off x="1331913" y="1700213"/>
            <a:ext cx="6408737" cy="30972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3600" i="1" dirty="0">
                <a:latin typeface="+mj-lt"/>
              </a:rPr>
              <a:t>„ </a:t>
            </a: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Vse srečne družine so si podobne,  </a:t>
            </a:r>
          </a:p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vsaka nesrečna družina </a:t>
            </a:r>
          </a:p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 je nesrečna po svoje. </a:t>
            </a:r>
            <a:r>
              <a:rPr lang="sl-SI" sz="3600" i="1" dirty="0">
                <a:latin typeface="+mj-lt"/>
                <a:ea typeface="FangSong" panose="02010609060101010101" pitchFamily="49" charset="-122"/>
              </a:rPr>
              <a:t>“</a:t>
            </a:r>
          </a:p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Ana Karenina\citati\1cf34f0acf18068963aba617f54c1cd3.jpg">
            <a:extLst>
              <a:ext uri="{FF2B5EF4-FFF2-40B4-BE49-F238E27FC236}">
                <a16:creationId xmlns:a16="http://schemas.microsoft.com/office/drawing/2014/main" id="{E97EF061-620B-4EDA-A05B-CDCFC4746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6907" t="24746" r="7988" b="40326"/>
          <a:stretch/>
        </p:blipFill>
        <p:spPr bwMode="auto">
          <a:xfrm>
            <a:off x="1020763" y="765175"/>
            <a:ext cx="3924300" cy="147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G:\Ana Karenina\citati\images.jpg">
            <a:extLst>
              <a:ext uri="{FF2B5EF4-FFF2-40B4-BE49-F238E27FC236}">
                <a16:creationId xmlns:a16="http://schemas.microsoft.com/office/drawing/2014/main" id="{7FB3B092-3562-4A63-846D-22A0D0F9A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0" t="26578" b="27202"/>
          <a:stretch>
            <a:fillRect/>
          </a:stretch>
        </p:blipFill>
        <p:spPr bwMode="auto">
          <a:xfrm>
            <a:off x="5214938" y="1416050"/>
            <a:ext cx="285908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G:\Ana Karenina\citati\ed999145c8ba4cfe2b7fed5cf9a87fa0.jpg">
            <a:extLst>
              <a:ext uri="{FF2B5EF4-FFF2-40B4-BE49-F238E27FC236}">
                <a16:creationId xmlns:a16="http://schemas.microsoft.com/office/drawing/2014/main" id="{1ED411B3-6FDA-4D8D-AA81-6F053A1A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29643" r="9322" b="37675"/>
          <a:stretch>
            <a:fillRect/>
          </a:stretch>
        </p:blipFill>
        <p:spPr bwMode="auto">
          <a:xfrm>
            <a:off x="5226050" y="4076700"/>
            <a:ext cx="33797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G:\Ana Karenina\citati\abbe2097a5d43d479e860eb214022357.jpg">
            <a:extLst>
              <a:ext uri="{FF2B5EF4-FFF2-40B4-BE49-F238E27FC236}">
                <a16:creationId xmlns:a16="http://schemas.microsoft.com/office/drawing/2014/main" id="{26C2B20A-DF28-4479-8A23-CBA6139EA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14046" r="7883" b="28535"/>
          <a:stretch>
            <a:fillRect/>
          </a:stretch>
        </p:blipFill>
        <p:spPr bwMode="auto">
          <a:xfrm>
            <a:off x="1020763" y="2349500"/>
            <a:ext cx="2725737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>
            <a:extLst>
              <a:ext uri="{FF2B5EF4-FFF2-40B4-BE49-F238E27FC236}">
                <a16:creationId xmlns:a16="http://schemas.microsoft.com/office/drawing/2014/main" id="{B2BF2778-FDA3-4C72-849B-0C5607900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17453" r="8844" b="26791"/>
          <a:stretch>
            <a:fillRect/>
          </a:stretch>
        </p:blipFill>
        <p:spPr bwMode="auto">
          <a:xfrm>
            <a:off x="4132263" y="2349500"/>
            <a:ext cx="345757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1" descr="http://24.media.tumblr.com/tumblr_m63gf8sLX41qa55uzo1_500.jpg">
            <a:extLst>
              <a:ext uri="{FF2B5EF4-FFF2-40B4-BE49-F238E27FC236}">
                <a16:creationId xmlns:a16="http://schemas.microsoft.com/office/drawing/2014/main" id="{135D039E-838C-4430-9439-6888209F4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24925" r="3580" b="48203"/>
          <a:stretch>
            <a:fillRect/>
          </a:stretch>
        </p:blipFill>
        <p:spPr bwMode="auto">
          <a:xfrm>
            <a:off x="842963" y="4437063"/>
            <a:ext cx="4262437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112DB2-5A36-48C9-8AD3-C280FA87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Biografija avtorja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4C8809F-12C1-4A7F-AEE8-22CE0479C4F5}"/>
              </a:ext>
            </a:extLst>
          </p:cNvPr>
          <p:cNvSpPr txBox="1">
            <a:spLocks/>
          </p:cNvSpPr>
          <p:nvPr/>
        </p:nvSpPr>
        <p:spPr>
          <a:xfrm>
            <a:off x="1371600" y="2420938"/>
            <a:ext cx="6400800" cy="3168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ruski objektivni realizem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rojstvo: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9. september 1829, Jasna Poljana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tetka Tatjana </a:t>
            </a:r>
            <a:r>
              <a:rPr lang="sl-S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Jorgolska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 </a:t>
            </a:r>
            <a:r>
              <a:rPr lang="sl-S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Pelafeja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Juškova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Kazani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orientalski jeziki, pravo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Rousseau, dnevnik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F42129-1F3C-4E84-808C-E212F38B4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37005"/>
            <a:ext cx="2179852" cy="2057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B06F04-D07C-4227-9B2D-3B45DFBB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reference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89C3FCC-8FEB-4B6C-B150-027B4552930E}"/>
              </a:ext>
            </a:extLst>
          </p:cNvPr>
          <p:cNvSpPr txBox="1">
            <a:spLocks/>
          </p:cNvSpPr>
          <p:nvPr/>
        </p:nvSpPr>
        <p:spPr>
          <a:xfrm>
            <a:off x="1042988" y="2420938"/>
            <a:ext cx="7200900" cy="3168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Tolstoj L.N.: Ana </a:t>
            </a:r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Karenina</a:t>
            </a: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 J.: Pregled svetovne književnosti. 5. natis. DZS. Ljubljana, 1989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 J.: Svetovna književnost 2. Mladinska knjiga. Ljubljana, 1964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http://www.youtube.com/watch?v=rPGLRO3fZnQ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A907E62B-5E2C-45B1-B954-55DD4C4CE02C}"/>
              </a:ext>
            </a:extLst>
          </p:cNvPr>
          <p:cNvSpPr txBox="1">
            <a:spLocks/>
          </p:cNvSpPr>
          <p:nvPr/>
        </p:nvSpPr>
        <p:spPr>
          <a:xfrm>
            <a:off x="1371600" y="1341438"/>
            <a:ext cx="6584950" cy="42481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1850 – Moskva - literatura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Zgodba včerajšnjega dne 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1851-1856: vojna za Kavkaz in Sevastopol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del trilogije Otroštvo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4-letno potovanje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šola za kmečke otroke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1862 - Sofija Andrejevna Bers</a:t>
            </a:r>
          </a:p>
          <a:p>
            <a:pPr indent="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(popolno zaupanje, 13 otrok)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Vojna in mir (1864-1869)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G:\Ana Karenina\slike\380px-Tolstoy_family.jpg">
            <a:extLst>
              <a:ext uri="{FF2B5EF4-FFF2-40B4-BE49-F238E27FC236}">
                <a16:creationId xmlns:a16="http://schemas.microsoft.com/office/drawing/2014/main" id="{47F4875E-91C0-47F5-9B18-B58118702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77502"/>
            <a:ext cx="1872208" cy="2949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40F609E5-C615-43D7-8891-0EABF8CB9FB0}"/>
              </a:ext>
            </a:extLst>
          </p:cNvPr>
          <p:cNvSpPr txBox="1">
            <a:spLocks/>
          </p:cNvSpPr>
          <p:nvPr/>
        </p:nvSpPr>
        <p:spPr>
          <a:xfrm>
            <a:off x="1371600" y="1341438"/>
            <a:ext cx="6400800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1878 - življenjska kriza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religiozno-filozofski spisi (</a:t>
            </a:r>
            <a:r>
              <a:rPr lang="sl-S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tolstojstvo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častni član ruske akademije znanosti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1901 izobčen iz grške pravoslavne cerkve, zavrne Nobelovo nagrado, hudo zbolel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smrt: 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 november 1910, železniška postaja </a:t>
            </a:r>
            <a:r>
              <a:rPr lang="sl-S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Astapovo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pokopan pod šestimi brezami (želja)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Ana Karenina\slike\Tolstoy_grave.jpg">
            <a:extLst>
              <a:ext uri="{FF2B5EF4-FFF2-40B4-BE49-F238E27FC236}">
                <a16:creationId xmlns:a16="http://schemas.microsoft.com/office/drawing/2014/main" id="{04F20128-C4BD-4D5A-8395-23E699FE7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32756"/>
            <a:ext cx="5616624" cy="4212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F80DEA04-B65D-4DF6-B49F-9DA818EB8683}"/>
              </a:ext>
            </a:extLst>
          </p:cNvPr>
          <p:cNvSpPr txBox="1">
            <a:spLocks/>
          </p:cNvSpPr>
          <p:nvPr/>
        </p:nvSpPr>
        <p:spPr>
          <a:xfrm>
            <a:off x="1547813" y="1341438"/>
            <a:ext cx="6553200" cy="42481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pripovedna trilogija o lastni mladosti </a:t>
            </a:r>
          </a:p>
          <a:p>
            <a:pPr indent="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Otroška let, Deška leta, Mladostna leta </a:t>
            </a:r>
          </a:p>
          <a:p>
            <a:pPr indent="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(1852 – 1856)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Sevastopolske povesti (1855 – 1856)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 Kozaki (1863)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zgodovinski roman Vojna in mir </a:t>
            </a:r>
          </a:p>
          <a:p>
            <a:pPr indent="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(1864 – 1869)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l-S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 Ana </a:t>
            </a:r>
            <a:r>
              <a:rPr lang="sl-SI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Karenina</a:t>
            </a:r>
            <a:r>
              <a:rPr lang="sl-S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(1873 – 1876)</a:t>
            </a:r>
          </a:p>
          <a:p>
            <a:pPr fontAlgn="auto">
              <a:spcAft>
                <a:spcPts val="0"/>
              </a:spcAft>
              <a:defRPr/>
            </a:pPr>
            <a:endParaRPr lang="sl-SI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>
            <a:extLst>
              <a:ext uri="{FF2B5EF4-FFF2-40B4-BE49-F238E27FC236}">
                <a16:creationId xmlns:a16="http://schemas.microsoft.com/office/drawing/2014/main" id="{844C2F2D-006A-4637-B104-11A46C81707C}"/>
              </a:ext>
            </a:extLst>
          </p:cNvPr>
          <p:cNvSpPr txBox="1">
            <a:spLocks/>
          </p:cNvSpPr>
          <p:nvPr/>
        </p:nvSpPr>
        <p:spPr>
          <a:xfrm>
            <a:off x="1042988" y="1341438"/>
            <a:ext cx="7058025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Spisi (O življenju, Božje kraljestvo je v nas, </a:t>
            </a:r>
          </a:p>
          <a:p>
            <a:pPr indent="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smrtni kazni, Kaj je umetnost …)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sl-SI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drame: Moč teme (1886), Živi mrtvec, Hadži </a:t>
            </a:r>
            <a:r>
              <a:rPr lang="sl-SI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Murat</a:t>
            </a:r>
            <a:endParaRPr lang="sl-SI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defRPr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 descr="G:\Ana Karenina\slike\Tolstoy_room.jpg">
            <a:extLst>
              <a:ext uri="{FF2B5EF4-FFF2-40B4-BE49-F238E27FC236}">
                <a16:creationId xmlns:a16="http://schemas.microsoft.com/office/drawing/2014/main" id="{AD3883D8-34E3-408D-B54F-375E417B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4007910" cy="3005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Ana Karenina\slike\tolstoj.jpg">
            <a:extLst>
              <a:ext uri="{FF2B5EF4-FFF2-40B4-BE49-F238E27FC236}">
                <a16:creationId xmlns:a16="http://schemas.microsoft.com/office/drawing/2014/main" id="{0E85392E-A9C0-4FEE-971D-03AB690A7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3528392" cy="4172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29A5CF4-6270-4078-A02D-F08F4765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45" y="1772816"/>
            <a:ext cx="3341357" cy="2506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D93C9196-F3EA-471A-B9F7-FCF77429B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7538"/>
            <a:ext cx="3659188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veča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1100</Words>
  <Application>Microsoft Office PowerPoint</Application>
  <PresentationFormat>On-screen Show (4:3)</PresentationFormat>
  <Paragraphs>292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Garamond</vt:lpstr>
      <vt:lpstr>Wingdings</vt:lpstr>
      <vt:lpstr>Visoka moda</vt:lpstr>
      <vt:lpstr>ANA KARENINA</vt:lpstr>
      <vt:lpstr>PowerPoint Presentation</vt:lpstr>
      <vt:lpstr>Biografija avtorja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 karenina</vt:lpstr>
      <vt:lpstr>PowerPoint Presentation</vt:lpstr>
      <vt:lpstr>OBNOVA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OZNAKA OSEB</vt:lpstr>
      <vt:lpstr>Ana Arkadjevna Karenina </vt:lpstr>
      <vt:lpstr>Aleksej Aleksandrovič Karenin</vt:lpstr>
      <vt:lpstr>Aleksej Vronski</vt:lpstr>
      <vt:lpstr>Konstantin Dimitrijevič Levin</vt:lpstr>
      <vt:lpstr>Stepan Arkadjič Oblonski - stiva</vt:lpstr>
      <vt:lpstr>Darja Aleksandrovna Oblonska - Dolly</vt:lpstr>
      <vt:lpstr>Katerina Ščerbacka - Kitty</vt:lpstr>
      <vt:lpstr>PowerPoint Presentation</vt:lpstr>
      <vt:lpstr>PowerPoint Presentation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2019-06-03T09:09:16Z</dcterms:created>
  <dcterms:modified xsi:type="dcterms:W3CDTF">2019-06-03T09:09:16Z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