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254E8171-F31E-4EE1-966D-AFCACB7CEFE9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27DE6CA1-4D4E-4A75-88A6-3D3A4876CC3C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0">
            <a:extLst>
              <a:ext uri="{FF2B5EF4-FFF2-40B4-BE49-F238E27FC236}">
                <a16:creationId xmlns:a16="http://schemas.microsoft.com/office/drawing/2014/main" id="{D323C131-8557-4BE2-B647-E176C6123835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0A1843B3-6E91-4CC1-A4B9-2F8C1ACA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66BB-B49A-4140-B546-44EFC75CA1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AC761C1D-C5A1-4634-873A-A36A82884F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75D2A4-37A7-4B8C-9B9B-F7EDBDAC13A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20463FC5-A55E-4A26-90DC-47E96BA037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437727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7223463-2EF0-4D58-B52C-6EEDE643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6CF6-48D5-4409-B7F3-97BFF88135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C6327FBE-A050-4D9E-8DB0-35E34C21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E55DAADB-B2A1-4A58-A052-EF5EEE55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5890-1616-44A5-B409-6040A7248A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4388323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4EE82FC-ECF9-4119-8191-16EB5747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C9D1B-D386-43DB-95CF-D882EAB0FEE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AB5AEC9F-AF52-430F-A7F8-C398CDFE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F0C0533-B84C-45A0-ADCB-13912E3E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AB3E4-B085-4CC1-9183-9E167982A2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4429060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50AB9CCF-769F-4EDB-86AB-825EB025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43C5-4346-4415-A5CB-85C73B4CB75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329FD9C4-C144-42AA-9070-EE236FCC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7F58C388-5640-4F79-8E25-F5EB89B7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D3A8-3FBC-4290-B5BF-7490FA452D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7930156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7CABBB0E-A6FE-4C12-9C78-ED779DC0FD1E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79C293A-E897-4F5D-A178-61A76F1C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EDC7-A484-4301-93CB-12AC1AF91F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9D4C4A2-AC93-4767-87D5-7BA4B9C3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0E7EF06-E084-46EA-A4B6-7F150D32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DCE29-9BBD-46BA-95DF-FF49FC3FA1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3713069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ACAA08F6-0C88-4840-8126-915674AC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495E-A11F-414F-9CC8-EA9F3C321D1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23E0EF13-3327-4358-9A62-EA77D77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DDB426F4-9DC2-4B50-9810-3532F565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5C99-1FA6-4AD3-90BF-AD924CA0F7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2818429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5510D36F-C007-43E3-850E-AE714013E6C5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8AC3A6B1-D404-410D-AFF4-CD23209014B7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1C4EAEB1-192A-498B-B5FD-9992C2FDC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49CE0-DB66-411F-8A15-A129C6A7F8E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B2A1FF9E-ADE5-4603-A4DE-9434DE84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E0CA3966-F15E-44F9-B276-8933B8587E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2796-CFA5-4890-9AFC-C79FA005E4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707356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84077404-6951-42A7-A9B3-62C3FA36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E8CB-462E-4E69-816E-6806533A07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D0D17847-1A9A-4997-BAA7-FEFAA697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A1F5710B-4E1A-4459-8282-28D71733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FE5C-EB13-4F1F-B85F-B26C196299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0551157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F397451E-0727-4C36-A7AF-4D17553F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FF7-DF96-4A7D-9A37-B08DA8AAFAA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773D30A1-433A-44A0-81D1-1E707234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92669A97-5D3A-4C2D-80C5-159760BE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592D4-C781-4993-932C-2B6E9C764A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666755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DF3EEF16-C66B-4A5E-8AF5-A85D5EECF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4EC0-62F4-40D3-A742-59AD5CD647B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348B23AE-FA85-4E59-A99B-BA040901D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E8CE8-9396-4D4E-A7F2-D60506E438C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CD7B29BD-FD7C-4899-811A-2D6A76207B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0222387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0DCB3ADB-9FB4-4C18-82AF-D365D78A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C4A7-E58F-4B53-A107-146DE1010B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78E5225B-1B12-4213-A0B1-A00ED489A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6714C2-C493-4A3B-8720-CE69E53E94A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DC7CF83B-9E85-44BB-BDE7-D49CD34471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7403143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623AEBBD-47CE-4B93-9BC4-AE062856D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820FEC84-5B31-4A0C-ADCA-83C1BDADD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D77F0-63F8-4953-8C11-64AD423937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5B29A877-70A9-4618-BD8C-E6E1EADB3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225C9F23-24B5-4E25-A71E-1FD4F9F71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34881C26-4412-4322-A5B0-A536F8348E9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EB4C1207-FEF5-49C6-B40C-B6F8381C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08" r:id="rId3"/>
    <p:sldLayoutId id="2147483702" r:id="rId4"/>
    <p:sldLayoutId id="2147483709" r:id="rId5"/>
    <p:sldLayoutId id="2147483703" r:id="rId6"/>
    <p:sldLayoutId id="2147483704" r:id="rId7"/>
    <p:sldLayoutId id="2147483710" r:id="rId8"/>
    <p:sldLayoutId id="2147483711" r:id="rId9"/>
    <p:sldLayoutId id="2147483705" r:id="rId10"/>
    <p:sldLayoutId id="2147483706" r:id="rId11"/>
  </p:sldLayoutIdLst>
  <p:transition>
    <p:checker dir="vert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lituanus.org/1973/73_3_01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" TargetMode="External"/><Relationship Id="rId2" Type="http://schemas.openxmlformats.org/officeDocument/2006/relationships/hyperlink" Target="http://sl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arnes.si/" TargetMode="External"/><Relationship Id="rId4" Type="http://schemas.openxmlformats.org/officeDocument/2006/relationships/hyperlink" Target="http://www.hervardi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2E7CE708-0EEF-4D85-BEF4-E8CFB8EAF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22494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/>
              <a:t> 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685262-860B-4580-9F0B-36C4690BE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Primož Trubar</a:t>
            </a:r>
          </a:p>
        </p:txBody>
      </p:sp>
      <p:pic>
        <p:nvPicPr>
          <p:cNvPr id="7172" name="Picture 4" descr="Primoz_Trubar_portret_BOBO">
            <a:extLst>
              <a:ext uri="{FF2B5EF4-FFF2-40B4-BE49-F238E27FC236}">
                <a16:creationId xmlns:a16="http://schemas.microsoft.com/office/drawing/2014/main" id="{7A99342C-C234-46E0-844C-D81B9E11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09975"/>
            <a:ext cx="24114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hervardi.com/images/primoz_trubar11.jpg">
            <a:extLst>
              <a:ext uri="{FF2B5EF4-FFF2-40B4-BE49-F238E27FC236}">
                <a16:creationId xmlns:a16="http://schemas.microsoft.com/office/drawing/2014/main" id="{7DB3C58C-9A96-4C0C-9FEF-419224EC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r="9567" b="4140"/>
          <a:stretch>
            <a:fillRect/>
          </a:stretch>
        </p:blipFill>
        <p:spPr bwMode="auto">
          <a:xfrm rot="-696819">
            <a:off x="6480175" y="260350"/>
            <a:ext cx="26638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t1.gstatic.com/images?q=tbn:ANd9GcSh3kvAwiRUkmBYrbcIuMuXzPC7M4W0SBve9aZ5BzmpkFXKMgrqnBsWBRkk">
            <a:extLst>
              <a:ext uri="{FF2B5EF4-FFF2-40B4-BE49-F238E27FC236}">
                <a16:creationId xmlns:a16="http://schemas.microsoft.com/office/drawing/2014/main" id="{DCEE50CE-6A7E-4995-9305-4CC89E50C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89">
            <a:off x="468313" y="220663"/>
            <a:ext cx="23749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http://static.slomedia.it/modules/aktualno/uploads/primoz_trubar.jpg">
            <a:extLst>
              <a:ext uri="{FF2B5EF4-FFF2-40B4-BE49-F238E27FC236}">
                <a16:creationId xmlns:a16="http://schemas.microsoft.com/office/drawing/2014/main" id="{E3449564-1572-48E6-894B-42BAA88B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79813"/>
            <a:ext cx="248443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ttp://www.trubar2008.si/uploads/pics/trubar_tiskarna.jpg">
            <a:extLst>
              <a:ext uri="{FF2B5EF4-FFF2-40B4-BE49-F238E27FC236}">
                <a16:creationId xmlns:a16="http://schemas.microsoft.com/office/drawing/2014/main" id="{F0A2407B-2927-4EDA-8AD0-F7828523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101">
            <a:off x="3276600" y="404813"/>
            <a:ext cx="2863850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98BCC4E-E9F5-4909-9F07-7F302976D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147161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200" dirty="0"/>
              <a:t>Rojstvo: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1508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Rašice pri Velikih Laščah</a:t>
            </a:r>
          </a:p>
        </p:txBody>
      </p:sp>
      <p:pic>
        <p:nvPicPr>
          <p:cNvPr id="8195" name="Picture 6" descr="u28689-90148_trubarjeva-hi-a_show">
            <a:extLst>
              <a:ext uri="{FF2B5EF4-FFF2-40B4-BE49-F238E27FC236}">
                <a16:creationId xmlns:a16="http://schemas.microsoft.com/office/drawing/2014/main" id="{32A1717A-B6EC-4ADF-89C8-32446723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upload.wikimedia.org/wikipedia/sl/thumb/1/1e/Trubarjeva_doma%C4%8Dija.JPG/290px-Trubarjeva_doma%C4%8Dija.JPG">
            <a:extLst>
              <a:ext uri="{FF2B5EF4-FFF2-40B4-BE49-F238E27FC236}">
                <a16:creationId xmlns:a16="http://schemas.microsoft.com/office/drawing/2014/main" id="{32ED062A-8E80-4461-B899-BD22B54D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88913"/>
            <a:ext cx="2762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DA7EA7F-37CB-41F4-AB72-EFA2ED0C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438"/>
            <a:ext cx="5076825" cy="52562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Šolanje: Reka, Salzburg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Študij v Trstu (pri tržaškem škofu </a:t>
            </a:r>
            <a:r>
              <a:rPr lang="sl-SI" dirty="0" err="1"/>
              <a:t>Bonomu</a:t>
            </a:r>
            <a:r>
              <a:rPr lang="sl-SI" dirty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Kasneje na Dunaju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Nekaj časa pridiga v Ljubljani, Laškem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Vodilna osebnost slovenskega protestantizma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začetnik slovenskega knjižnega jezika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Začetnik slovenske književnosti.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0BF2663-122B-4E40-83C0-EAFE8244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Splošno:</a:t>
            </a:r>
          </a:p>
        </p:txBody>
      </p:sp>
      <p:pic>
        <p:nvPicPr>
          <p:cNvPr id="9220" name="Picture 2" descr="http://4.bp.blogspot.com/_jC8EJq7i2i0/TM3xR0fOt4I/AAAAAAAABxQ/oFgG7lIu43U/s1600/trubar_kip1.jpg">
            <a:extLst>
              <a:ext uri="{FF2B5EF4-FFF2-40B4-BE49-F238E27FC236}">
                <a16:creationId xmlns:a16="http://schemas.microsoft.com/office/drawing/2014/main" id="{EEB18834-C1D6-49D8-A658-C9591596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4143375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1">
            <a:extLst>
              <a:ext uri="{FF2B5EF4-FFF2-40B4-BE49-F238E27FC236}">
                <a16:creationId xmlns:a16="http://schemas.microsoft.com/office/drawing/2014/main" id="{5A949602-59F5-45A6-9E7E-ACC46A49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4572000"/>
          </a:xfrm>
        </p:spPr>
        <p:txBody>
          <a:bodyPr/>
          <a:lstStyle/>
          <a:p>
            <a:r>
              <a:rPr lang="sl-SI" altLang="sl-SI"/>
              <a:t>škof Tekstor ga prežene v pregnanstvo.</a:t>
            </a:r>
          </a:p>
          <a:p>
            <a:r>
              <a:rPr lang="sl-SI" altLang="sl-SI"/>
              <a:t>Trubar ponovno v Ljubljani kot superintendent = nadzornik cerkvene občine, prvi pridigar. </a:t>
            </a:r>
          </a:p>
          <a:p>
            <a:r>
              <a:rPr lang="sl-SI" altLang="sl-SI"/>
              <a:t>L. 1565 ponovno zbeži v Nemčijo (Lauffen, Derendingen). </a:t>
            </a:r>
          </a:p>
          <a:p>
            <a:r>
              <a:rPr lang="sl-SI" altLang="sl-SI"/>
              <a:t>Smrt: Derendingen, 1586</a:t>
            </a:r>
          </a:p>
        </p:txBody>
      </p:sp>
      <p:pic>
        <p:nvPicPr>
          <p:cNvPr id="10243" name="Picture 2" descr="http://www.trubarforum.si/slike/Derendingen_grob_small.jpg">
            <a:extLst>
              <a:ext uri="{FF2B5EF4-FFF2-40B4-BE49-F238E27FC236}">
                <a16:creationId xmlns:a16="http://schemas.microsoft.com/office/drawing/2014/main" id="{21E2B0F2-BCAB-472F-A311-F41DE4F8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36838"/>
            <a:ext cx="36004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2EE09F8-F615-4C9E-8435-8E9EF858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22 knjig v slovenskem jeziku, 2 v nemščini.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Katekizem, Abecednik, </a:t>
            </a:r>
            <a:r>
              <a:rPr lang="sl-SI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Prvi slovenski knjigi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1476B3B-D302-4487-95AF-8CCF3692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Dela:</a:t>
            </a:r>
          </a:p>
        </p:txBody>
      </p:sp>
      <p:pic>
        <p:nvPicPr>
          <p:cNvPr id="11268" name="Picture 9" descr="Pokaži sliko v polni velikosti">
            <a:hlinkClick r:id="rId2"/>
            <a:extLst>
              <a:ext uri="{FF2B5EF4-FFF2-40B4-BE49-F238E27FC236}">
                <a16:creationId xmlns:a16="http://schemas.microsoft.com/office/drawing/2014/main" id="{E379D547-E8C3-4401-8796-55E49E5F0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005263"/>
            <a:ext cx="1663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4827 0.11771 0.29653 0.23566 0.41546 0.23982 C 0.53438 0.24399 0.74306 -0.07077 0.71389 0.02451 C 0.68473 0.1198 0.3191 0.68039 0.24011 0.81152 " pathEditMode="relative" ptsTypes="aaaA">
                                      <p:cBhvr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1">
            <a:extLst>
              <a:ext uri="{FF2B5EF4-FFF2-40B4-BE49-F238E27FC236}">
                <a16:creationId xmlns:a16="http://schemas.microsoft.com/office/drawing/2014/main" id="{B2783D73-C7DF-43BC-993D-49FD20ED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6707187" cy="4572000"/>
          </a:xfrm>
        </p:spPr>
        <p:txBody>
          <a:bodyPr/>
          <a:lstStyle/>
          <a:p>
            <a:r>
              <a:rPr lang="sl-SI" altLang="sl-SI"/>
              <a:t>1550/51 prvi slovenski knjigi (potreba po izobrazbi, združena z verskimi cilji)</a:t>
            </a:r>
          </a:p>
          <a:p>
            <a:r>
              <a:rPr lang="sl-SI" altLang="sl-SI">
                <a:solidFill>
                  <a:srgbClr val="FF0000"/>
                </a:solidFill>
              </a:rPr>
              <a:t>Catechismus in der windischen Sprach</a:t>
            </a:r>
            <a:r>
              <a:rPr lang="sl-SI" altLang="sl-SI"/>
              <a:t> in </a:t>
            </a:r>
            <a:r>
              <a:rPr lang="sl-SI" altLang="sl-SI">
                <a:solidFill>
                  <a:srgbClr val="FF0000"/>
                </a:solidFill>
              </a:rPr>
              <a:t>Abecedarium</a:t>
            </a:r>
            <a:r>
              <a:rPr lang="sl-SI" altLang="sl-SI"/>
              <a:t> prvotno natisnjeni v gotici, kasneje tudi v latinici.</a:t>
            </a:r>
          </a:p>
          <a:p>
            <a:r>
              <a:rPr lang="sl-SI" altLang="sl-SI"/>
              <a:t>Izšli v Tuebingenu</a:t>
            </a:r>
          </a:p>
          <a:p>
            <a:r>
              <a:rPr lang="sl-SI" altLang="sl-SI"/>
              <a:t>avtorjev psevdonim: Rodoljub ilirski</a:t>
            </a:r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D3DE7F4-4DFC-477E-9485-EAA7BDF7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6275040" cy="7200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Katekizem, Abecednik</a:t>
            </a:r>
            <a:endParaRPr lang="sl-SI"/>
          </a:p>
        </p:txBody>
      </p:sp>
      <p:pic>
        <p:nvPicPr>
          <p:cNvPr id="4" name="Picture 4" descr="Abecednik">
            <a:extLst>
              <a:ext uri="{FF2B5EF4-FFF2-40B4-BE49-F238E27FC236}">
                <a16:creationId xmlns:a16="http://schemas.microsoft.com/office/drawing/2014/main" id="{8176811F-61BA-4AE4-983B-31C6E480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17129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atekizem">
            <a:extLst>
              <a:ext uri="{FF2B5EF4-FFF2-40B4-BE49-F238E27FC236}">
                <a16:creationId xmlns:a16="http://schemas.microsoft.com/office/drawing/2014/main" id="{9B2FCECF-AF95-426C-AF7B-B4C97BF61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75138"/>
            <a:ext cx="1620837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rimoz_trubar8">
            <a:extLst>
              <a:ext uri="{FF2B5EF4-FFF2-40B4-BE49-F238E27FC236}">
                <a16:creationId xmlns:a16="http://schemas.microsoft.com/office/drawing/2014/main" id="{6C1208D0-A491-4B59-A1EC-EA816190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1213"/>
            <a:ext cx="270033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rimoz_trubar">
            <a:extLst>
              <a:ext uri="{FF2B5EF4-FFF2-40B4-BE49-F238E27FC236}">
                <a16:creationId xmlns:a16="http://schemas.microsoft.com/office/drawing/2014/main" id="{0FC2F764-D5F2-4A83-8E06-F025199D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0"/>
            <a:ext cx="222885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E16668F-1515-4433-BFCC-2D3A9A2907BF}"/>
              </a:ext>
            </a:extLst>
          </p:cNvPr>
          <p:cNvSpPr txBox="1"/>
          <p:nvPr/>
        </p:nvSpPr>
        <p:spPr>
          <a:xfrm>
            <a:off x="1619672" y="1628800"/>
            <a:ext cx="460851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Čez mejo ju je pretihotapil v sodih z vinom z dvojnim dnom</a:t>
            </a:r>
          </a:p>
        </p:txBody>
      </p:sp>
    </p:spTree>
  </p:cSld>
  <p:clrMapOvr>
    <a:masterClrMapping/>
  </p:clrMapOvr>
  <p:transition>
    <p:checke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1">
            <a:extLst>
              <a:ext uri="{FF2B5EF4-FFF2-40B4-BE49-F238E27FC236}">
                <a16:creationId xmlns:a16="http://schemas.microsoft.com/office/drawing/2014/main" id="{82FC0417-6D5E-4AA6-8C2A-9995A508F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Katekizem      zapisane osnove protestantske vere</a:t>
            </a:r>
          </a:p>
          <a:p>
            <a:r>
              <a:rPr lang="sl-SI" altLang="sl-SI"/>
              <a:t>Abecednik        učbenik za učenje branja </a:t>
            </a:r>
          </a:p>
          <a:p>
            <a:r>
              <a:rPr lang="sl-SI" altLang="sl-SI"/>
              <a:t> </a:t>
            </a:r>
            <a:r>
              <a:rPr lang="sl-SI" altLang="sl-SI" sz="2400"/>
              <a:t>za osnovo knjižnega jezika uporabi takratni ljubljanski  mestni govor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E193F2C-C0B0-40EA-A7D7-1A4D0B07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5" name="Raven puščični konektor 4">
            <a:extLst>
              <a:ext uri="{FF2B5EF4-FFF2-40B4-BE49-F238E27FC236}">
                <a16:creationId xmlns:a16="http://schemas.microsoft.com/office/drawing/2014/main" id="{D40D0C00-CA02-4C66-A51A-C4A956DA8E5B}"/>
              </a:ext>
            </a:extLst>
          </p:cNvPr>
          <p:cNvCxnSpPr/>
          <p:nvPr/>
        </p:nvCxnSpPr>
        <p:spPr>
          <a:xfrm>
            <a:off x="2339752" y="177403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4828A0BB-E8E2-447F-99AB-E4A0A7BC1808}"/>
              </a:ext>
            </a:extLst>
          </p:cNvPr>
          <p:cNvCxnSpPr/>
          <p:nvPr/>
        </p:nvCxnSpPr>
        <p:spPr>
          <a:xfrm>
            <a:off x="2411760" y="227965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318" name="Picture 2" descr="http://2.bp.blogspot.com/_9OnIv7e1_40/SE2b4SalpbI/AAAAAAAAAlY/B4Bg168-WaA/s320/383px-Primoz-Trubar.jpg">
            <a:extLst>
              <a:ext uri="{FF2B5EF4-FFF2-40B4-BE49-F238E27FC236}">
                <a16:creationId xmlns:a16="http://schemas.microsoft.com/office/drawing/2014/main" id="{50115F89-CE04-4B07-9DD7-38A7FB851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57563"/>
            <a:ext cx="1952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F389BD62-2EDF-4D16-AF70-0FCD47A8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http://www.geocities.com/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http://www.hervardi.com/</a:t>
            </a:r>
            <a:endParaRPr lang="sl-SI" altLang="sl-SI"/>
          </a:p>
          <a:p>
            <a:r>
              <a:rPr lang="sl-SI" altLang="sl-SI">
                <a:hlinkClick r:id="rId5"/>
              </a:rPr>
              <a:t>http://www2.arnes.si/</a:t>
            </a:r>
            <a:endParaRPr lang="sl-SI" altLang="sl-SI"/>
          </a:p>
          <a:p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1DF401B-B74E-4CAD-87F2-C7B72CF7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Viri:</a:t>
            </a:r>
          </a:p>
        </p:txBody>
      </p:sp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81AC008A-299B-4F36-B1C1-3F7B6D9D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76250"/>
            <a:ext cx="8893175" cy="24812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0000"/>
              <a:t>KONEC</a:t>
            </a:r>
          </a:p>
        </p:txBody>
      </p:sp>
      <p:sp>
        <p:nvSpPr>
          <p:cNvPr id="4" name="Smeško 3">
            <a:extLst>
              <a:ext uri="{FF2B5EF4-FFF2-40B4-BE49-F238E27FC236}">
                <a16:creationId xmlns:a16="http://schemas.microsoft.com/office/drawing/2014/main" id="{F2A37259-6249-4C8E-913B-6E898BC636D5}"/>
              </a:ext>
            </a:extLst>
          </p:cNvPr>
          <p:cNvSpPr/>
          <p:nvPr/>
        </p:nvSpPr>
        <p:spPr>
          <a:xfrm>
            <a:off x="1907704" y="2996952"/>
            <a:ext cx="4104456" cy="3861048"/>
          </a:xfrm>
          <a:prstGeom prst="smileyFac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ransition>
    <p:checke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214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Papir</vt:lpstr>
      <vt:lpstr>Primož Trubar</vt:lpstr>
      <vt:lpstr>PowerPoint Presentation</vt:lpstr>
      <vt:lpstr>Splošno:</vt:lpstr>
      <vt:lpstr>PowerPoint Presentation</vt:lpstr>
      <vt:lpstr>Dela:</vt:lpstr>
      <vt:lpstr>Katekizem, Abecednik</vt:lpstr>
      <vt:lpstr>PowerPoint Presentation</vt:lpstr>
      <vt:lpstr>Viri: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2019-06-03T09:09:18Z</dcterms:created>
  <dcterms:modified xsi:type="dcterms:W3CDTF">2019-06-03T09:09:18Z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