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79522A43-AD70-4DB1-97A1-2AA65231B18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A82A181E-6D2A-4DC2-9E8E-731F70E34AC6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58BFB3F5-88D9-4555-A360-6F1908AE9ACA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E80860F8-FFDF-4268-9325-42719677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D448-AA98-4D63-8D0A-3A4969CE385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B292C8B2-2143-470A-A8FD-876E979E3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F9AA3-723F-4730-9864-1709EAAD7AE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A8EA3D08-B772-47A0-AA3E-4BE1E73287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967103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85BC4A10-6452-4D3E-910B-8D2B3F74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6399-5456-4EA7-87DE-3C78179D7A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DB15F36-289F-432E-A4F7-EAE0703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9C558DD7-ED05-46CF-B3BE-6B607F0A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CDE3-EC71-4F01-B7B5-0343EEB235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6268456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C522198A-6ABE-4843-A33D-EFD5D03C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E185-670F-40E5-A516-B3176A5973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776196FA-31BF-4F17-87FD-85E0F8D5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24662FC0-4108-42B3-8378-70A95889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35A5-D6F6-4E5E-A6FD-7943073A14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8902965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571C7BD-EB47-429F-ABCF-7E802439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E4B9-D64C-48D2-B674-14FB820FB75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079C1D9E-84DB-40C2-AEE8-21664D6A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32E7AF28-1E05-43C1-B76F-C130AEA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8641-9CB5-493B-BFB8-919C26CCD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8859951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E4AFF0CA-3266-4870-A0C7-7AB05433A5B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C603BB5-E9A0-4310-904F-E6CAFB74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AFEC-58F2-4F90-AD5D-C80A598D82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8BC6A53-12A8-41DF-9C24-DBD996D6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05FDE9A-BE75-463F-894C-F9D3B261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0CB8-C63D-4164-BF92-AC7CFDB973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7873063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5065858-7797-4497-BDFF-27098995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8BC4-A050-4456-83D3-4CC2831F52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14C58FBE-1C2B-436E-93C0-3E6F57A8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C89DB540-AF7D-4863-B364-9A552732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6849-C196-4195-8301-558D7E5536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6220073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2D6553F7-852F-4F18-96F6-1322641AFA35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D541E2B7-816C-42AF-917B-59EEA28E2CC2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527A4DC4-D2D2-44CB-9A3F-1648B5678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B2FEB-50FB-436A-A6B6-5F53FBA6335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592ED16B-F820-4F82-A6B9-A2F0E899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23C5D935-C8ED-4E76-8745-CA49BD2B88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41B4-EC72-417A-8023-3E0728C561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9499515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8FF24953-602F-403D-818A-C2341DD5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87D8-0CFE-4BCE-A096-AEE79955D6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F19B65CC-4891-4E80-B621-20FA03E2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8718A49F-3831-4AFD-8374-3BFBDE3D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7CAB-E714-4BF4-8158-92051FA271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5269421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070F2E3F-5C82-42A5-886F-DAAFF664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2E97-4153-4ECE-A19A-FCB40F774D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4B15633C-7E0B-447B-8217-7FEFB868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47EA316B-1236-41B0-A3ED-E3621BD6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7E24-AF1D-44A7-9917-E7C66F238D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9102523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DAFC5A25-CF9F-415A-82CA-0AE8A6FA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3279-1DFE-4120-94A6-D61CE8D666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F7FC54D4-28F3-4D87-BE33-628AFE8BE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5F05-9197-43BC-A1CD-6C818E3D5FC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294CFBD8-A6E5-4894-AAE6-99BA5401A8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583377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368DA2CE-9F7B-4B15-9801-A1FB538F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F1C7-D3FE-4790-935B-DD98A6FD5C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4A6E2734-FACA-4EAE-A5A9-87DFA9CC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10660-CC9E-42C8-8114-36ECBD0197B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A1EB7292-BE7A-4CF4-B3C7-61A5AE157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039637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63ADD6C8-9B57-462D-8617-92FBD8F5B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2F973953-DBA4-4EF8-9E9C-42721B7A3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E7FDB-B7C6-406E-8A9C-5AAB2271CB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E4316192-A354-4EE0-8D77-7F771B5E5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45C25C56-3DFD-468E-9995-255C76FCF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04B9572A-AC0A-4341-90F2-0732F5D8BF5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D7294FA9-E9B0-421D-AE70-FB4F1710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ituanus.org/1973/73_3_01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" TargetMode="External"/><Relationship Id="rId2" Type="http://schemas.openxmlformats.org/officeDocument/2006/relationships/hyperlink" Target="http://sl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arnes.si/" TargetMode="External"/><Relationship Id="rId4" Type="http://schemas.openxmlformats.org/officeDocument/2006/relationships/hyperlink" Target="http://www.hervardi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BA7E3AD-BD95-40C4-99A1-8201109F5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22494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/>
              <a:t> 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48260F-F079-4353-9828-6E2282ACB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Primož Trubar</a:t>
            </a:r>
          </a:p>
        </p:txBody>
      </p:sp>
      <p:pic>
        <p:nvPicPr>
          <p:cNvPr id="7172" name="Picture 4" descr="Primoz_Trubar_portret_BOBO">
            <a:extLst>
              <a:ext uri="{FF2B5EF4-FFF2-40B4-BE49-F238E27FC236}">
                <a16:creationId xmlns:a16="http://schemas.microsoft.com/office/drawing/2014/main" id="{C57E190C-447B-448F-92A5-52D372D1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09975"/>
            <a:ext cx="24114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hervardi.com/images/primoz_trubar11.jpg">
            <a:extLst>
              <a:ext uri="{FF2B5EF4-FFF2-40B4-BE49-F238E27FC236}">
                <a16:creationId xmlns:a16="http://schemas.microsoft.com/office/drawing/2014/main" id="{D80EB256-A9C2-4640-A93B-747056E7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r="9567" b="4140"/>
          <a:stretch>
            <a:fillRect/>
          </a:stretch>
        </p:blipFill>
        <p:spPr bwMode="auto">
          <a:xfrm rot="-696819">
            <a:off x="6480175" y="260350"/>
            <a:ext cx="2663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t1.gstatic.com/images?q=tbn:ANd9GcSh3kvAwiRUkmBYrbcIuMuXzPC7M4W0SBve9aZ5BzmpkFXKMgrqnBsWBRkk">
            <a:extLst>
              <a:ext uri="{FF2B5EF4-FFF2-40B4-BE49-F238E27FC236}">
                <a16:creationId xmlns:a16="http://schemas.microsoft.com/office/drawing/2014/main" id="{E2D85C91-2142-4818-9D06-2F3F6DCB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89">
            <a:off x="468313" y="220663"/>
            <a:ext cx="23749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://static.slomedia.it/modules/aktualno/uploads/primoz_trubar.jpg">
            <a:extLst>
              <a:ext uri="{FF2B5EF4-FFF2-40B4-BE49-F238E27FC236}">
                <a16:creationId xmlns:a16="http://schemas.microsoft.com/office/drawing/2014/main" id="{39110159-A8BE-441F-A8C4-535286B5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9813"/>
            <a:ext cx="248443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trubar2008.si/uploads/pics/trubar_tiskarna.jpg">
            <a:extLst>
              <a:ext uri="{FF2B5EF4-FFF2-40B4-BE49-F238E27FC236}">
                <a16:creationId xmlns:a16="http://schemas.microsoft.com/office/drawing/2014/main" id="{C0098B9C-49D0-40E9-BF83-0B7BACFB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101">
            <a:off x="3276600" y="404813"/>
            <a:ext cx="28638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A0A1318-68C8-4CE0-9C29-459A3486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14716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200" dirty="0"/>
              <a:t>Rojstvo: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1508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Rašice pri Velikih Laščah</a:t>
            </a:r>
          </a:p>
        </p:txBody>
      </p:sp>
      <p:pic>
        <p:nvPicPr>
          <p:cNvPr id="8195" name="Picture 6" descr="u28689-90148_trubarjeva-hi-a_show">
            <a:extLst>
              <a:ext uri="{FF2B5EF4-FFF2-40B4-BE49-F238E27FC236}">
                <a16:creationId xmlns:a16="http://schemas.microsoft.com/office/drawing/2014/main" id="{9802D66E-CB49-4E6C-B288-4ED30989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upload.wikimedia.org/wikipedia/sl/thumb/1/1e/Trubarjeva_doma%C4%8Dija.JPG/290px-Trubarjeva_doma%C4%8Dija.JPG">
            <a:extLst>
              <a:ext uri="{FF2B5EF4-FFF2-40B4-BE49-F238E27FC236}">
                <a16:creationId xmlns:a16="http://schemas.microsoft.com/office/drawing/2014/main" id="{DF43AF9C-F4CA-42F7-A2E0-036A94E7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88913"/>
            <a:ext cx="2762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26CB81B-A428-4992-81E2-B7891B03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438"/>
            <a:ext cx="5076825" cy="52562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Šolanje: Reka, Salzburg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Študij v Trstu (pri tržaškem škofu </a:t>
            </a:r>
            <a:r>
              <a:rPr lang="sl-SI" dirty="0" err="1"/>
              <a:t>Bonomu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Kasneje na Dunaju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Nekaj časa pridiga v Ljubljani, Laškem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Vodilna osebnost slovenskega protestantizma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začetnik slovenskega knjižnega jezika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Začetnik slovenske književnosti.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8D30299-C185-4CDF-B391-8CDE516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Splošno:</a:t>
            </a:r>
          </a:p>
        </p:txBody>
      </p:sp>
      <p:pic>
        <p:nvPicPr>
          <p:cNvPr id="9220" name="Picture 2" descr="http://4.bp.blogspot.com/_jC8EJq7i2i0/TM3xR0fOt4I/AAAAAAAABxQ/oFgG7lIu43U/s1600/trubar_kip1.jpg">
            <a:extLst>
              <a:ext uri="{FF2B5EF4-FFF2-40B4-BE49-F238E27FC236}">
                <a16:creationId xmlns:a16="http://schemas.microsoft.com/office/drawing/2014/main" id="{DB5877E6-AE36-4A5C-967C-CC812389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143375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00CE6165-7BDE-44B5-AAAB-9472EE67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4572000"/>
          </a:xfrm>
        </p:spPr>
        <p:txBody>
          <a:bodyPr/>
          <a:lstStyle/>
          <a:p>
            <a:r>
              <a:rPr lang="sl-SI" altLang="sl-SI"/>
              <a:t>škof Tekstor ga prežene v pregnanstvo.</a:t>
            </a:r>
          </a:p>
          <a:p>
            <a:r>
              <a:rPr lang="sl-SI" altLang="sl-SI"/>
              <a:t>Trubar ponovno v Ljubljani kot superintendent = nadzornik cerkvene občine, prvi pridigar. </a:t>
            </a:r>
          </a:p>
          <a:p>
            <a:r>
              <a:rPr lang="sl-SI" altLang="sl-SI"/>
              <a:t>L. 1565 ponovno zbeži v Nemčijo (Lauffen, Derendingen). </a:t>
            </a:r>
          </a:p>
          <a:p>
            <a:r>
              <a:rPr lang="sl-SI" altLang="sl-SI"/>
              <a:t>Smrt: Derendingen, 1586</a:t>
            </a:r>
          </a:p>
        </p:txBody>
      </p:sp>
      <p:pic>
        <p:nvPicPr>
          <p:cNvPr id="10243" name="Picture 2" descr="http://www.trubarforum.si/slike/Derendingen_grob_small.jpg">
            <a:extLst>
              <a:ext uri="{FF2B5EF4-FFF2-40B4-BE49-F238E27FC236}">
                <a16:creationId xmlns:a16="http://schemas.microsoft.com/office/drawing/2014/main" id="{1936DC46-62D4-40C3-88A3-E116D6E5C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36004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ACDB3FC-F7C5-41AE-A655-F83E20D9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22 knjig v slovenskem jeziku, 2 v nemščini.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Katekizem, Abecednik, </a:t>
            </a:r>
            <a:r>
              <a:rPr lang="sl-SI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Prvi slovenski knjigi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E312F48-BD7D-4744-B9FD-AB1C76D9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Dela:</a:t>
            </a:r>
          </a:p>
        </p:txBody>
      </p:sp>
      <p:pic>
        <p:nvPicPr>
          <p:cNvPr id="11268" name="Picture 9" descr="Pokaži sliko v polni velikosti">
            <a:hlinkClick r:id="rId2"/>
            <a:extLst>
              <a:ext uri="{FF2B5EF4-FFF2-40B4-BE49-F238E27FC236}">
                <a16:creationId xmlns:a16="http://schemas.microsoft.com/office/drawing/2014/main" id="{4ACE9106-8B47-4E71-8D22-A9FB273A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005263"/>
            <a:ext cx="1663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4827 0.11771 0.29653 0.23566 0.41546 0.23982 C 0.53438 0.24399 0.74306 -0.07077 0.71389 0.02451 C 0.68473 0.1198 0.3191 0.68039 0.24011 0.81152 " pathEditMode="relative" ptsTypes="aaaA">
                                      <p:cBhvr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B871CA20-10E1-48A2-8140-227634A6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6707187" cy="4572000"/>
          </a:xfrm>
        </p:spPr>
        <p:txBody>
          <a:bodyPr/>
          <a:lstStyle/>
          <a:p>
            <a:r>
              <a:rPr lang="sl-SI" altLang="sl-SI"/>
              <a:t>1550/51 prvi slovenski knjigi (potreba po izobrazbi, združena z verskimi cilji)</a:t>
            </a:r>
          </a:p>
          <a:p>
            <a:r>
              <a:rPr lang="sl-SI" altLang="sl-SI">
                <a:solidFill>
                  <a:srgbClr val="FF0000"/>
                </a:solidFill>
              </a:rPr>
              <a:t>Catechismus in der windischen Sprach</a:t>
            </a:r>
            <a:r>
              <a:rPr lang="sl-SI" altLang="sl-SI"/>
              <a:t> in </a:t>
            </a:r>
            <a:r>
              <a:rPr lang="sl-SI" altLang="sl-SI">
                <a:solidFill>
                  <a:srgbClr val="FF0000"/>
                </a:solidFill>
              </a:rPr>
              <a:t>Abecedarium</a:t>
            </a:r>
            <a:r>
              <a:rPr lang="sl-SI" altLang="sl-SI"/>
              <a:t> prvotno natisnjeni v gotici, kasneje tudi v latinici.</a:t>
            </a:r>
          </a:p>
          <a:p>
            <a:r>
              <a:rPr lang="sl-SI" altLang="sl-SI"/>
              <a:t>Izšli v Tuebingenu</a:t>
            </a:r>
          </a:p>
          <a:p>
            <a:r>
              <a:rPr lang="sl-SI" altLang="sl-SI"/>
              <a:t>avtorjev psevdonim: Rodoljub ilirski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953B680-06F7-492A-BAFF-3CC8DDDA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6275040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Katekizem, Abecednik</a:t>
            </a:r>
            <a:endParaRPr lang="sl-SI"/>
          </a:p>
        </p:txBody>
      </p:sp>
      <p:pic>
        <p:nvPicPr>
          <p:cNvPr id="4" name="Picture 4" descr="Abecednik">
            <a:extLst>
              <a:ext uri="{FF2B5EF4-FFF2-40B4-BE49-F238E27FC236}">
                <a16:creationId xmlns:a16="http://schemas.microsoft.com/office/drawing/2014/main" id="{E8752025-8E8A-4D66-AF0B-8003E810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712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atekizem">
            <a:extLst>
              <a:ext uri="{FF2B5EF4-FFF2-40B4-BE49-F238E27FC236}">
                <a16:creationId xmlns:a16="http://schemas.microsoft.com/office/drawing/2014/main" id="{67F77EA7-9512-4F99-BDA7-8682814E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75138"/>
            <a:ext cx="16208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rimoz_trubar8">
            <a:extLst>
              <a:ext uri="{FF2B5EF4-FFF2-40B4-BE49-F238E27FC236}">
                <a16:creationId xmlns:a16="http://schemas.microsoft.com/office/drawing/2014/main" id="{7340AC3D-EE77-4BD5-A2A3-B521E3BC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1213"/>
            <a:ext cx="270033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rimoz_trubar">
            <a:extLst>
              <a:ext uri="{FF2B5EF4-FFF2-40B4-BE49-F238E27FC236}">
                <a16:creationId xmlns:a16="http://schemas.microsoft.com/office/drawing/2014/main" id="{9E3880F3-D360-4B96-8C93-62C75517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22885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7744A87-8345-42F5-BC8C-60DC7265C84F}"/>
              </a:ext>
            </a:extLst>
          </p:cNvPr>
          <p:cNvSpPr txBox="1"/>
          <p:nvPr/>
        </p:nvSpPr>
        <p:spPr>
          <a:xfrm>
            <a:off x="1619672" y="1628800"/>
            <a:ext cx="460851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Čez mejo ju je pretihotapil v sodih z vinom z dvojnim dnom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E90ADEDA-73A8-44E3-983B-31549726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Katekizem      zapisane osnove protestantske vere</a:t>
            </a:r>
          </a:p>
          <a:p>
            <a:r>
              <a:rPr lang="sl-SI" altLang="sl-SI"/>
              <a:t>Abecednik        učbenik za učenje branja </a:t>
            </a:r>
          </a:p>
          <a:p>
            <a:r>
              <a:rPr lang="sl-SI" altLang="sl-SI"/>
              <a:t> </a:t>
            </a:r>
            <a:r>
              <a:rPr lang="sl-SI" altLang="sl-SI" sz="2400"/>
              <a:t>za osnovo knjižnega jezika uporabi takratni ljubljanski  mestni govor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EC8B222-B3B1-45E1-84F2-7DC6F896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AB17B950-E8A2-45C7-9FFE-103AB4729679}"/>
              </a:ext>
            </a:extLst>
          </p:cNvPr>
          <p:cNvCxnSpPr/>
          <p:nvPr/>
        </p:nvCxnSpPr>
        <p:spPr>
          <a:xfrm>
            <a:off x="2339752" y="177403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B534E619-BF9D-44FD-B718-1C181B1D518A}"/>
              </a:ext>
            </a:extLst>
          </p:cNvPr>
          <p:cNvCxnSpPr/>
          <p:nvPr/>
        </p:nvCxnSpPr>
        <p:spPr>
          <a:xfrm>
            <a:off x="2411760" y="227965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318" name="Picture 2" descr="http://2.bp.blogspot.com/_9OnIv7e1_40/SE2b4SalpbI/AAAAAAAAAlY/B4Bg168-WaA/s320/383px-Primoz-Trubar.jpg">
            <a:extLst>
              <a:ext uri="{FF2B5EF4-FFF2-40B4-BE49-F238E27FC236}">
                <a16:creationId xmlns:a16="http://schemas.microsoft.com/office/drawing/2014/main" id="{229632D9-E3AD-415A-826B-FC04E890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57563"/>
            <a:ext cx="1952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7F3CAFFF-50CA-4747-BE3F-BC69EB01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http://www.geocities.com/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http://www.hervardi.com/</a:t>
            </a:r>
            <a:endParaRPr lang="sl-SI" altLang="sl-SI"/>
          </a:p>
          <a:p>
            <a:r>
              <a:rPr lang="sl-SI" altLang="sl-SI">
                <a:hlinkClick r:id="rId5"/>
              </a:rPr>
              <a:t>http://www2.arnes.si/</a:t>
            </a:r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35D17D7-5B60-47B7-A661-5AA4B824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Viri:</a:t>
            </a:r>
          </a:p>
        </p:txBody>
      </p:sp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97A53B1E-B0A9-4DBF-A375-4635115B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76250"/>
            <a:ext cx="8893175" cy="24812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0000"/>
              <a:t>KONEC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175A61E3-6213-49A5-9D09-B2D7188639F3}"/>
              </a:ext>
            </a:extLst>
          </p:cNvPr>
          <p:cNvSpPr/>
          <p:nvPr/>
        </p:nvSpPr>
        <p:spPr>
          <a:xfrm>
            <a:off x="1907704" y="2996952"/>
            <a:ext cx="4104456" cy="3861048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214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Papir</vt:lpstr>
      <vt:lpstr>Primož Trubar</vt:lpstr>
      <vt:lpstr>PowerPoint Presentation</vt:lpstr>
      <vt:lpstr>Splošno:</vt:lpstr>
      <vt:lpstr>PowerPoint Presentation</vt:lpstr>
      <vt:lpstr>Dela:</vt:lpstr>
      <vt:lpstr>Katekizem, Abecednik</vt:lpstr>
      <vt:lpstr>PowerPoint Presentation</vt:lpstr>
      <vt:lpstr>Viri: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2019-06-03T09:09:19Z</dcterms:created>
  <dcterms:modified xsi:type="dcterms:W3CDTF">2019-06-03T09:09:19Z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