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28D1F-32F9-4D16-8708-A0D6FE21B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F77CA-810B-4284-A722-9779D7D05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9C84B-0A2C-4466-8AAD-B2C9F0AD4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7090E-F537-40F1-9427-66DF98C1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FBC7E-7CB3-4421-9F57-0AA0D94CB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F90A0-689E-4AF6-BC37-FB92C2E2C60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8662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F6561-9779-41A9-A463-B2A98B17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15E82-A963-47EC-A867-13E6781B3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9D2A-4503-49A9-B1D5-9CF40B84D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31ABE-60CB-424F-9A84-48747CA4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8BE8D-F89D-4A2E-9D98-A23760EE8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16F85-B4FC-41E9-BB5B-7F676CFF021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697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A3DEF8-6067-48C7-AA8F-A37D8F0B2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83085-DC05-4A3A-85BF-DD06EB696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69370-FACF-45F6-8EF9-6CA1EF52E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43A9A-2626-42CD-A11F-F6C17D31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3308C-764A-4C2C-A2D1-321821F6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EB0C8-8126-4E8C-88C5-7FE91BF1483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3469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0621E-9D96-4EFF-B708-BA047461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7797-E49D-4849-9465-3C6A7805E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EAAA3-4EF5-43A6-B0E0-024D8F26D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7B7AC-62F2-4B09-8223-471F3682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611EB-C205-48BE-AD36-843D72CE6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8EB32-20D5-4F43-AD37-C043F333129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5915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B84B3-A011-4659-9B99-402548E6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700CF-E6ED-4702-9CF9-C26D4A21D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9DBDF-9103-402D-88D3-18373D6C5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D037B-9E85-4E7F-8CF8-6634BD8D8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36A3A-2775-4FB5-8387-DE8D097E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3C743-6BB3-42D9-9973-0E8CEC95BD5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0451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395D0-F25B-49F8-A7B1-058D7C0C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EEC2-159C-47F4-9345-ABED16F75B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C6763A-3C47-418E-B5C2-257E3E4ED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A9C0C-928D-4B30-AF73-9DACC6CD3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12698-8428-4F72-A6FF-5C5B3B3D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BE5BF-B362-4917-AC54-D2A9C920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DDAF1-EEEA-4AF9-AA69-2DC30B4681F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5104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4A5DA-5CB1-482A-93AF-B671706A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399BB-85B8-4B51-8310-9EEEF25FD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E0589-54BB-49A8-AB30-560E3160A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919CCC-FB6F-46AE-891C-C88C5D2D4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00BAD-01C7-48C3-88DF-C8BD632421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0BD224-F9D1-4B0F-85E3-51DFDA88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0327B-AC46-44C6-9228-12CDA8D1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88037E-9500-4C63-B6BA-DE7456BE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413FC-0912-47A0-9AB8-78A0E2B28E2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3664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8A08-EE62-44CB-A293-C52F4ABF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544A8-B16B-464A-B44B-E203BCFA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D077C0-5E11-4728-9DE8-2CF89D30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1D4BE-A1E2-42D9-9408-FC7D81EF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37D80-A2EF-4E8B-80CE-1CD5B3EFB5B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6721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F19BE-A663-411D-9559-F011BE11B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6A7F71-1E26-474C-BD21-DB9BBD92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24D93-A44D-4FA9-9DE2-10A56198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C0835-B6E8-4F35-9241-5FD6003DA71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3558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79A84-A2D0-433F-858A-9F79D8933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40F05-9D5F-4AD7-8E81-9CF4C2AC5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43F47-3CF8-4409-B639-80A490182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ECA12-F2D3-4564-89A7-1FC76CD5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EAD97-67D7-4D5C-9000-673699D6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12E8B-F8B3-4E27-98A1-3025ABA5B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34CBA-C73A-41E2-AC46-5A0033F5E0B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2998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5EC43-A0B9-413F-B28C-540CF116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B3BE90-07FC-4E17-9C3E-588627714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EC648-D55C-4BE4-8686-5C39D0CFE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54218-BACE-45AE-8995-0F6C94A6F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DCB5B-A0B2-4442-956E-54D8A82E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D1F39-3FC3-4393-BC6B-BEA45B3EE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D130A-26DA-4386-922C-DA8E45CCF34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2625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CCFF"/>
            </a:gs>
            <a:gs pos="100000">
              <a:srgbClr val="66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87636EB-1B36-4C09-B552-3630CCFBD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699B12-3434-466D-B0BA-0A7D3B3F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7570FBA-AA3E-4659-BCD5-CE1F7DF2B6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CCB726E-E2FA-468B-8A92-A535681CB2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B4D901F-8573-4E1C-B30E-EE6DE7078F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667DBA-1FF0-41A7-B871-C62E78B827C5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9E80857-FCEC-4EBD-8011-E02F704FA6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-152400"/>
            <a:ext cx="7772400" cy="3752850"/>
          </a:xfrm>
        </p:spPr>
        <p:txBody>
          <a:bodyPr anchor="ctr"/>
          <a:lstStyle/>
          <a:p>
            <a:br>
              <a:rPr lang="sl-SI" altLang="sl-SI" sz="1600">
                <a:latin typeface="Arial Unicode MS" pitchFamily="34" charset="-128"/>
              </a:rPr>
            </a:br>
            <a:r>
              <a:rPr lang="sl-SI" altLang="sl-SI" sz="1600">
                <a:latin typeface="Arial Unicode MS" pitchFamily="34" charset="-128"/>
              </a:rPr>
              <a:t>Srednja zdravstvena šola Ljubljana</a:t>
            </a:r>
            <a:br>
              <a:rPr lang="sl-SI" altLang="sl-SI" sz="160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</a:rPr>
            </a:br>
            <a:br>
              <a:rPr lang="sl-SI" altLang="sl-SI" sz="440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</a:rPr>
            </a:br>
            <a:br>
              <a:rPr lang="sl-SI" altLang="sl-SI" sz="440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</a:rPr>
            </a:br>
            <a:br>
              <a:rPr lang="sl-SI" altLang="sl-SI" sz="440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</a:rPr>
            </a:br>
            <a:r>
              <a:rPr lang="sl-SI" altLang="sl-SI" sz="440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</a:rPr>
              <a:t>PROTI ZIDAVI CERKVA</a:t>
            </a:r>
            <a:endParaRPr lang="en-US" altLang="sl-SI" sz="4400">
              <a:effectLst>
                <a:outerShdw blurRad="38100" dist="38100" dir="2700000" algn="tl">
                  <a:srgbClr val="FFFFFF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FE659FA-83CF-4F41-A3E8-4EB9C04B9D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7467600" cy="2667000"/>
          </a:xfrm>
        </p:spPr>
        <p:txBody>
          <a:bodyPr/>
          <a:lstStyle/>
          <a:p>
            <a:r>
              <a:rPr lang="sl-SI" altLang="sl-SI" sz="3200" dirty="0">
                <a:latin typeface="Arial Rounded MT Bold" panose="020F0704030504030204" pitchFamily="34" charset="0"/>
              </a:rPr>
              <a:t>Primož Trubar</a:t>
            </a:r>
          </a:p>
          <a:p>
            <a:endParaRPr lang="sl-SI" altLang="sl-SI" sz="3200" dirty="0">
              <a:latin typeface="Arial Unicode MS" pitchFamily="34" charset="-128"/>
            </a:endParaRPr>
          </a:p>
          <a:p>
            <a:r>
              <a:rPr lang="sl-SI" altLang="sl-SI" sz="3200" dirty="0"/>
              <a:t>                     </a:t>
            </a:r>
          </a:p>
          <a:p>
            <a:r>
              <a:rPr lang="sl-SI" altLang="sl-SI" sz="3200"/>
              <a:t>                                            </a:t>
            </a:r>
            <a:r>
              <a:rPr lang="sl-SI" altLang="sl-SI" sz="2000">
                <a:latin typeface="Arial Rounded MT Bold" panose="020F0704030504030204" pitchFamily="34" charset="0"/>
              </a:rPr>
              <a:t> </a:t>
            </a:r>
            <a:endParaRPr lang="en-US" altLang="sl-SI" sz="20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5A61E10-17EF-4FF2-9D55-04BD81AA2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sl-SI" altLang="sl-SI">
                <a:latin typeface="Arial Rounded MT Bold" panose="020F0704030504030204" pitchFamily="34" charset="0"/>
              </a:rPr>
              <a:t>Protestantizem in Reformacija</a:t>
            </a:r>
            <a:endParaRPr lang="en-US" altLang="sl-SI">
              <a:latin typeface="Arial Rounded MT Bold" panose="020F070403050403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1A61CD7-589F-4AC1-90A3-904B09564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Versko, kulturno in politično gibanje,</a:t>
            </a:r>
          </a:p>
          <a:p>
            <a:r>
              <a:rPr lang="sl-SI" altLang="sl-SI" sz="2800"/>
              <a:t>16. stoletje,</a:t>
            </a:r>
          </a:p>
          <a:p>
            <a:r>
              <a:rPr lang="sl-SI" altLang="sl-SI" sz="2800"/>
              <a:t>zahteve po reformi cerkve,</a:t>
            </a:r>
          </a:p>
          <a:p>
            <a:r>
              <a:rPr lang="sl-SI" altLang="sl-SI" sz="2800"/>
              <a:t>začetnik Martin Luther l.1517</a:t>
            </a:r>
            <a:endParaRPr lang="en-US" altLang="sl-SI" sz="2800"/>
          </a:p>
        </p:txBody>
      </p:sp>
      <p:pic>
        <p:nvPicPr>
          <p:cNvPr id="3076" name="Picture 4" descr="lutherpic">
            <a:extLst>
              <a:ext uri="{FF2B5EF4-FFF2-40B4-BE49-F238E27FC236}">
                <a16:creationId xmlns:a16="http://schemas.microsoft.com/office/drawing/2014/main" id="{724F0219-6F64-4AA4-AAFA-3C01DD3B1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234632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708C266-7D15-4B54-91E4-0EC62A14DCD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altLang="sl-SI">
                <a:latin typeface="Arial Rounded MT Bold" panose="020F0704030504030204" pitchFamily="34" charset="0"/>
              </a:rPr>
              <a:t>Primož Trubar   </a:t>
            </a:r>
            <a:r>
              <a:rPr lang="sl-SI" altLang="sl-SI" sz="2800">
                <a:latin typeface="Arial Rounded MT Bold" panose="020F0704030504030204" pitchFamily="34" charset="0"/>
              </a:rPr>
              <a:t>1505-1586</a:t>
            </a:r>
            <a:endParaRPr lang="en-US" altLang="sl-SI" sz="2800">
              <a:latin typeface="Arial Rounded MT Bold" panose="020F070403050403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57B877E-6740-4C76-9DB7-9DFA3FA5639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4572000" cy="4525963"/>
          </a:xfrm>
        </p:spPr>
        <p:txBody>
          <a:bodyPr/>
          <a:lstStyle/>
          <a:p>
            <a:r>
              <a:rPr lang="sl-SI" altLang="sl-SI" sz="2800"/>
              <a:t>Duhovnik, pridigar,                   </a:t>
            </a:r>
          </a:p>
          <a:p>
            <a:r>
              <a:rPr lang="sl-SI" altLang="sl-SI" sz="2800"/>
              <a:t>začetnik slovenske književnosti, utemeljitelj slovenskega knjižnega jezika,</a:t>
            </a:r>
          </a:p>
          <a:p>
            <a:r>
              <a:rPr lang="sl-SI" altLang="sl-SI" sz="2800"/>
              <a:t>22 slovenskih, 2 nemški knjigi.</a:t>
            </a:r>
          </a:p>
          <a:p>
            <a:endParaRPr lang="sl-SI" altLang="sl-SI" sz="2800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endParaRPr lang="en-US" altLang="sl-SI"/>
          </a:p>
        </p:txBody>
      </p:sp>
      <p:pic>
        <p:nvPicPr>
          <p:cNvPr id="4102" name="Picture 6" descr="trubar">
            <a:extLst>
              <a:ext uri="{FF2B5EF4-FFF2-40B4-BE49-F238E27FC236}">
                <a16:creationId xmlns:a16="http://schemas.microsoft.com/office/drawing/2014/main" id="{5A147D81-F025-47DD-81D6-77574EF44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0"/>
            <a:ext cx="3497263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6AC02A3-417F-4584-97BB-B084C01CA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Arial Rounded MT Bold" panose="020F0704030504030204" pitchFamily="34" charset="0"/>
              </a:rPr>
              <a:t>Proti zidavi cerkva</a:t>
            </a:r>
            <a:endParaRPr lang="en-US" altLang="sl-SI">
              <a:latin typeface="Arial Rounded MT Bold" panose="020F0704030504030204" pitchFamily="34" charset="0"/>
            </a:endParaRPr>
          </a:p>
        </p:txBody>
      </p:sp>
      <p:pic>
        <p:nvPicPr>
          <p:cNvPr id="5124" name="Picture 4" descr="33">
            <a:extLst>
              <a:ext uri="{FF2B5EF4-FFF2-40B4-BE49-F238E27FC236}">
                <a16:creationId xmlns:a16="http://schemas.microsoft.com/office/drawing/2014/main" id="{C80C9BDF-E7AF-4F78-8CAB-7BC5001FA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677025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8B0AD87-C9B7-42B8-A62A-71D0DD683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Arial Rounded MT Bold" panose="020F0704030504030204" pitchFamily="34" charset="0"/>
              </a:rPr>
              <a:t>Proti zidavi cerkva</a:t>
            </a:r>
            <a:endParaRPr lang="en-US" altLang="sl-SI">
              <a:latin typeface="Arial Rounded MT Bold" panose="020F0704030504030204" pitchFamily="34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52E24F0-0784-4655-B292-91C507F13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 u="sng"/>
              <a:t>Protestantska pridiga</a:t>
            </a:r>
          </a:p>
          <a:p>
            <a:endParaRPr lang="sl-SI" altLang="sl-SI" sz="2800" u="sng"/>
          </a:p>
          <a:p>
            <a:r>
              <a:rPr lang="sl-SI" altLang="sl-SI" sz="2800" b="1" u="sng"/>
              <a:t>Tema</a:t>
            </a:r>
            <a:r>
              <a:rPr lang="sl-SI" altLang="sl-SI" sz="2800"/>
              <a:t>: Štiftarstvo</a:t>
            </a:r>
          </a:p>
          <a:p>
            <a:endParaRPr lang="sl-SI" altLang="sl-SI" sz="2800"/>
          </a:p>
          <a:p>
            <a:r>
              <a:rPr lang="sl-SI" altLang="sl-SI" sz="2800" b="1" u="sng"/>
              <a:t>Motiv</a:t>
            </a:r>
            <a:r>
              <a:rPr lang="sl-SI" altLang="sl-SI" sz="2800"/>
              <a:t>: zidava cerkva zaradi ljudskega praznoverja</a:t>
            </a:r>
          </a:p>
          <a:p>
            <a:endParaRPr lang="sl-SI" altLang="sl-SI" sz="2800"/>
          </a:p>
          <a:p>
            <a:r>
              <a:rPr lang="sl-SI" altLang="sl-SI" sz="2800" b="1" u="sng"/>
              <a:t>Ideja</a:t>
            </a:r>
            <a:r>
              <a:rPr lang="sl-SI" altLang="sl-SI" sz="2800"/>
              <a:t>: Trubar svari ljudi pred vraževerstvom</a:t>
            </a:r>
          </a:p>
          <a:p>
            <a:pPr>
              <a:buFontTx/>
              <a:buNone/>
            </a:pPr>
            <a:endParaRPr lang="sl-SI" altLang="sl-SI" sz="2800"/>
          </a:p>
          <a:p>
            <a:endParaRPr lang="en-US" altLang="sl-SI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62D7658-69B7-4906-8516-1CDB8B12F9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Arial Rounded MT Bold" panose="020F0704030504030204" pitchFamily="34" charset="0"/>
              </a:rPr>
              <a:t>Proti zidavi cerkva</a:t>
            </a:r>
            <a:endParaRPr lang="en-US" altLang="sl-SI">
              <a:latin typeface="Arial Rounded MT Bold" panose="020F0704030504030204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2E8081E-8800-4D01-A3F7-99A7E3362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 b="1" u="sng"/>
              <a:t>Osebe</a:t>
            </a:r>
            <a:r>
              <a:rPr lang="sl-SI" altLang="sl-SI" sz="2800"/>
              <a:t>: pisatelj, vikar in ženska</a:t>
            </a:r>
          </a:p>
          <a:p>
            <a:endParaRPr lang="sl-SI" altLang="sl-SI" sz="2800"/>
          </a:p>
          <a:p>
            <a:r>
              <a:rPr lang="sl-SI" altLang="sl-SI" sz="2800" b="1" u="sng"/>
              <a:t>Čas</a:t>
            </a:r>
            <a:r>
              <a:rPr lang="sl-SI" altLang="sl-SI" sz="2800"/>
              <a:t>: 16.stoletje</a:t>
            </a:r>
          </a:p>
          <a:p>
            <a:pPr>
              <a:buFontTx/>
              <a:buNone/>
            </a:pPr>
            <a:endParaRPr lang="sl-SI" altLang="sl-SI" sz="2800" b="1" u="sng"/>
          </a:p>
          <a:p>
            <a:r>
              <a:rPr lang="sl-SI" altLang="sl-SI" sz="2800" b="1" u="sng"/>
              <a:t>Jezik</a:t>
            </a:r>
            <a:r>
              <a:rPr lang="sl-SI" altLang="sl-SI" sz="2800"/>
              <a:t>: Ljubljanska govorica z Dolenjskim narečjem, germanizmi</a:t>
            </a:r>
          </a:p>
          <a:p>
            <a:endParaRPr lang="sl-SI" altLang="sl-SI" sz="2800"/>
          </a:p>
          <a:p>
            <a:r>
              <a:rPr lang="sl-SI" altLang="sl-SI" sz="2800" b="1" u="sng"/>
              <a:t>Slog</a:t>
            </a:r>
            <a:r>
              <a:rPr lang="sl-SI" altLang="sl-SI" sz="2800"/>
              <a:t>: zapletene povedi</a:t>
            </a:r>
            <a:endParaRPr lang="en-US" altLang="sl-SI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485B8B8-3FBC-4FE5-BFDB-82FE7CCAE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Arial Rounded MT Bold" panose="020F0704030504030204" pitchFamily="34" charset="0"/>
              </a:rPr>
              <a:t>Vraževerje</a:t>
            </a:r>
            <a:endParaRPr lang="en-US" altLang="sl-SI">
              <a:latin typeface="Arial Rounded MT Bold" panose="020F0704030504030204" pitchFamily="34" charset="0"/>
            </a:endParaRPr>
          </a:p>
        </p:txBody>
      </p:sp>
      <p:pic>
        <p:nvPicPr>
          <p:cNvPr id="9220" name="Picture 4" descr="sreca8486">
            <a:extLst>
              <a:ext uri="{FF2B5EF4-FFF2-40B4-BE49-F238E27FC236}">
                <a16:creationId xmlns:a16="http://schemas.microsoft.com/office/drawing/2014/main" id="{B99AE0ED-3076-4B8F-BB58-444772310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3105150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49851_fridaythirteenth_blogshow">
            <a:extLst>
              <a:ext uri="{FF2B5EF4-FFF2-40B4-BE49-F238E27FC236}">
                <a16:creationId xmlns:a16="http://schemas.microsoft.com/office/drawing/2014/main" id="{08804E9D-2060-4E1D-BB00-385CEE24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31242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BlackCat3">
            <a:extLst>
              <a:ext uri="{FF2B5EF4-FFF2-40B4-BE49-F238E27FC236}">
                <a16:creationId xmlns:a16="http://schemas.microsoft.com/office/drawing/2014/main" id="{14E96EE7-EB87-441D-A2D9-53AF2C47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0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Arial Unicode MS</vt:lpstr>
      <vt:lpstr>Privzeti načrt</vt:lpstr>
      <vt:lpstr> Srednja zdravstvena šola Ljubljana    PROTI ZIDAVI CERKVA</vt:lpstr>
      <vt:lpstr>Protestantizem in Reformacija</vt:lpstr>
      <vt:lpstr>Primož Trubar   1505-1586</vt:lpstr>
      <vt:lpstr>Proti zidavi cerkva</vt:lpstr>
      <vt:lpstr>Proti zidavi cerkva</vt:lpstr>
      <vt:lpstr>Proti zidavi cerkva</vt:lpstr>
      <vt:lpstr>Vraževerje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2019-06-03T09:09:19Z</dcterms:created>
  <dcterms:modified xsi:type="dcterms:W3CDTF">2019-06-03T09:09:19Z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