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6BAC518-B753-4B91-8AF9-90FF04DB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BEBD6-12AC-49FE-AD4B-7D2EA8C9CAD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657A88B-1296-4984-A7DA-F76F2DDF9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3621BB4-9738-47C9-A2CB-194BC5DE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A509D-D2AB-4F18-8283-BCE8FCBFF9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1365939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ABD5CC9-BABF-409F-A4AC-EBD649DB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582DB-CE64-459B-B1B4-95C27A1E64E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2447964-410B-4CA9-AB0B-88DC213B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83BD1F3-91D1-4A05-90DD-F0893E91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587BB-4212-4ED8-8CC4-9CF9AA296E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384239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A708AB9-7CA9-45DD-A29E-1D507311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42A25-29E9-44EA-BABD-DD1AE4FB0C2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22A0DAD-DBD8-4BAC-B5CE-6DCEC491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7F868BA-69CA-427D-A9C4-52357D6B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8E4F9-56FF-498F-B7B0-57217DA248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6264362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E6C07FD-E4AF-4E3A-B90C-F948F393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4896-929B-44D9-A617-988EB047BB7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6569B3C-7F91-4253-8DB9-68C2F35F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D2DD96A-AE33-4E32-A242-0630D599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CC8DE-A09C-4F14-B1F7-09CC2AA184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949838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7B440BB-6D58-4C32-91C3-757E1496B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3751-4A9E-4799-AF5E-64A0FBBFE49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AC45F73-0B11-4061-AA29-83FFDE68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B1E0D07-7FBF-45EA-99F4-62C90A9AB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6E892-E6BA-4F3A-AEF0-DC6EA49472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1469529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074F08E-84AB-4C4C-901F-1CEE5720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EA559-C24B-4EDA-90AC-1DF5D6602AC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E869C0A-9B04-4A3B-8B61-9B7DAA70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8CF2BC0-191E-4917-8075-557FE18E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E62E6-F892-4E23-B194-C9C4ABECCB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8508708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008F342E-47E4-49E5-8107-54FB01E13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CE6B2-EAB2-4088-A578-17C849E2383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F9F7481E-AEDE-4B22-B29C-818A4691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88D5609E-7712-4C8E-8D2A-A4C732D5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8D5E2-B5AF-44CE-BC15-184D7AD0E5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68849075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BBF61E8E-5A52-4183-A0C1-3D2AE14C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BBC32-82DA-4979-9756-0081BE9EAAA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4ED747C0-5CE6-42A2-A2FE-F1570C563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85035BF5-01B3-4BDB-B726-87F06442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87C89-291E-4A39-85BF-32842E162E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1421611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B71C7E7C-90D4-49BD-A638-AFA513D5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3C7BF-F9F3-487E-936A-76BF83BF3D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E0BB6FD2-1A2C-4221-8E1A-30F48F50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8FE6AFFB-D17B-45CB-8426-A4508BB8F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92-373B-4A66-AE6A-41AFD2A208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075058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79B0D57A-B395-42B8-B3AD-4E7E793E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58FC2-24BA-420B-8C49-333D4E619ED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94480D95-9EF3-4FEA-BD58-1BEF281A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FC1F6A83-F26A-4F85-9B9E-574054FC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B05D4-2854-4EC9-ABB7-8620F54C03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8655012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22B3056-850F-4C7E-A722-E20F690A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DAD6-5238-4770-B965-CD45DA806DD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974E235-20AD-44B9-9C08-C08DF232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38654FCE-5C85-4766-8BB0-42A19837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EA15D-CA97-413D-BEA3-CAE20D6619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5475833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F4A9FD0E-5A2D-42F8-99F7-68CA3217A5B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7E6F3844-3516-4D51-A30F-D0039C1A90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3C510CB-C138-42FE-9746-228F0D970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6B8C6E-F7D1-4367-861F-2C8930F54A3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8C50568-0350-4C6F-9245-25855C0B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CC3D429-2B3D-4AD8-B062-8E043DB11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ill Sans MT" panose="020B0502020104020203" pitchFamily="34" charset="-18"/>
              </a:defRPr>
            </a:lvl1pPr>
          </a:lstStyle>
          <a:p>
            <a:fld id="{9E940006-63D2-46AA-BFFF-688E28B6D9A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anose="020506040505050202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anose="020506040505050202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anose="020506040505050202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anose="020506040505050202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anose="020506040505050202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anose="020506040505050202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anose="020506040505050202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ookman Old Style" panose="020506040505050202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T2eQYMEoW8&amp;feature=relate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E2A06A75-C8E3-4EE7-A7BE-D07A4114F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060575"/>
            <a:ext cx="7772400" cy="1800225"/>
          </a:xfrm>
          <a:solidFill>
            <a:schemeClr val="bg1">
              <a:alpha val="79999"/>
            </a:schemeClr>
          </a:solidFill>
        </p:spPr>
        <p:txBody>
          <a:bodyPr/>
          <a:lstStyle/>
          <a:p>
            <a:r>
              <a:rPr lang="sl-SI" altLang="sl-SI" sz="5400"/>
              <a:t>JANEZ VAJKARD VALVSOR</a:t>
            </a: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F3AE7FCE-1034-4E4C-A083-B85CD524A78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9999"/>
            </a:schemeClr>
          </a:solidFill>
        </p:spPr>
        <p:txBody>
          <a:bodyPr/>
          <a:lstStyle/>
          <a:p>
            <a:r>
              <a:rPr lang="sl-SI" altLang="sl-SI"/>
              <a:t>Osebna izkaznica:</a:t>
            </a:r>
          </a:p>
        </p:txBody>
      </p:sp>
      <p:graphicFrame>
        <p:nvGraphicFramePr>
          <p:cNvPr id="4" name="Ograda vsebine 3">
            <a:extLst>
              <a:ext uri="{FF2B5EF4-FFF2-40B4-BE49-F238E27FC236}">
                <a16:creationId xmlns:a16="http://schemas.microsoft.com/office/drawing/2014/main" id="{97440F82-06E2-464C-957A-D123F8C83FF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18487" cy="5056187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314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0844">
                <a:tc>
                  <a:txBody>
                    <a:bodyPr/>
                    <a:lstStyle/>
                    <a:p>
                      <a:r>
                        <a:rPr lang="sl-SI" sz="3200" dirty="0">
                          <a:latin typeface="+mj-lt"/>
                        </a:rPr>
                        <a:t>IME:</a:t>
                      </a: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000" dirty="0">
                          <a:latin typeface="+mj-lt"/>
                        </a:rPr>
                        <a:t>Janez Vajkard Valvasor, (nemško) Johann Weichard Valvasor</a:t>
                      </a: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844">
                <a:tc>
                  <a:txBody>
                    <a:bodyPr/>
                    <a:lstStyle/>
                    <a:p>
                      <a:r>
                        <a:rPr lang="sl-SI" sz="3200" dirty="0">
                          <a:latin typeface="+mj-lt"/>
                        </a:rPr>
                        <a:t>NAZIV:</a:t>
                      </a: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sl-SI" sz="2000" dirty="0">
                          <a:latin typeface="+mj-lt"/>
                        </a:rPr>
                        <a:t>Baron</a:t>
                      </a: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93">
                <a:tc>
                  <a:txBody>
                    <a:bodyPr/>
                    <a:lstStyle/>
                    <a:p>
                      <a:r>
                        <a:rPr lang="sl-SI" sz="3200" dirty="0">
                          <a:latin typeface="+mj-lt"/>
                        </a:rPr>
                        <a:t>KRAJ:</a:t>
                      </a:r>
                    </a:p>
                    <a:p>
                      <a:r>
                        <a:rPr lang="sl-SI" sz="1200" dirty="0">
                          <a:latin typeface="+mj-lt"/>
                        </a:rPr>
                        <a:t>(življenja</a:t>
                      </a:r>
                      <a:r>
                        <a:rPr lang="sl-SI" sz="1200" baseline="0" dirty="0">
                          <a:latin typeface="+mj-lt"/>
                        </a:rPr>
                        <a:t> in smrti)</a:t>
                      </a:r>
                      <a:endParaRPr lang="sl-SI" sz="1200" dirty="0">
                        <a:latin typeface="+mj-lt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sl-SI" sz="2000" dirty="0">
                          <a:latin typeface="+mj-lt"/>
                        </a:rPr>
                        <a:t>Rodil in</a:t>
                      </a:r>
                      <a:r>
                        <a:rPr lang="sl-SI" sz="2000" baseline="0" dirty="0">
                          <a:latin typeface="+mj-lt"/>
                        </a:rPr>
                        <a:t> odraščal je v Ljubljani. Umrl je v Krškem.</a:t>
                      </a:r>
                      <a:endParaRPr lang="sl-SI" sz="2000" dirty="0">
                        <a:latin typeface="+mj-lt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71">
                <a:tc>
                  <a:txBody>
                    <a:bodyPr/>
                    <a:lstStyle/>
                    <a:p>
                      <a:r>
                        <a:rPr lang="sl-SI" sz="2800" dirty="0">
                          <a:latin typeface="+mj-lt"/>
                        </a:rPr>
                        <a:t>Rojstvo</a:t>
                      </a:r>
                      <a:r>
                        <a:rPr lang="sl-SI" sz="2800" baseline="0" dirty="0">
                          <a:latin typeface="+mj-lt"/>
                        </a:rPr>
                        <a:t> in Smrt:</a:t>
                      </a:r>
                      <a:endParaRPr lang="sl-SI" sz="2800" dirty="0">
                        <a:latin typeface="+mj-lt"/>
                      </a:endParaRP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sl-SI" sz="2000" baseline="0" dirty="0">
                          <a:latin typeface="+mj-lt"/>
                        </a:rPr>
                        <a:t>Rojstvo: **. maj 1641</a:t>
                      </a:r>
                    </a:p>
                    <a:p>
                      <a:r>
                        <a:rPr lang="sl-SI" sz="2000" baseline="0">
                          <a:latin typeface="+mj-lt"/>
                        </a:rPr>
                        <a:t>Smrt: </a:t>
                      </a:r>
                      <a:endParaRPr lang="sl-SI" sz="2000" dirty="0">
                        <a:latin typeface="+mj-lt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844">
                <a:tc>
                  <a:txBody>
                    <a:bodyPr/>
                    <a:lstStyle/>
                    <a:p>
                      <a:r>
                        <a:rPr lang="sl-SI" sz="2400" dirty="0">
                          <a:latin typeface="+mj-lt"/>
                        </a:rPr>
                        <a:t>Državljanstvo:</a:t>
                      </a: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sl-SI" sz="2000" dirty="0">
                          <a:latin typeface="+mj-lt"/>
                        </a:rPr>
                        <a:t>Slovensko (družini</a:t>
                      </a:r>
                      <a:r>
                        <a:rPr lang="sl-SI" sz="2000" baseline="0" dirty="0">
                          <a:latin typeface="+mj-lt"/>
                        </a:rPr>
                        <a:t> </a:t>
                      </a:r>
                      <a:r>
                        <a:rPr lang="sl-SI" sz="2000" dirty="0">
                          <a:latin typeface="+mj-lt"/>
                        </a:rPr>
                        <a:t>izvirata</a:t>
                      </a:r>
                      <a:r>
                        <a:rPr lang="sl-SI" sz="2000" baseline="0" dirty="0">
                          <a:latin typeface="+mj-lt"/>
                        </a:rPr>
                        <a:t> iz Italije)</a:t>
                      </a:r>
                      <a:endParaRPr lang="sl-SI" sz="2000" dirty="0">
                        <a:latin typeface="+mj-lt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6790">
                <a:tc>
                  <a:txBody>
                    <a:bodyPr/>
                    <a:lstStyle/>
                    <a:p>
                      <a:r>
                        <a:rPr lang="sl-SI" sz="3200" dirty="0">
                          <a:latin typeface="+mj-lt"/>
                        </a:rPr>
                        <a:t>Po čem je znan:</a:t>
                      </a:r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sl-SI" sz="2000" dirty="0">
                          <a:latin typeface="+mj-lt"/>
                        </a:rPr>
                        <a:t>Slava vojvodine</a:t>
                      </a:r>
                      <a:r>
                        <a:rPr lang="sl-SI" sz="2000" baseline="0" dirty="0">
                          <a:latin typeface="+mj-lt"/>
                        </a:rPr>
                        <a:t> Kranjske</a:t>
                      </a:r>
                      <a:endParaRPr lang="sl-SI" sz="2000" dirty="0">
                        <a:latin typeface="+mj-lt"/>
                      </a:endParaRPr>
                    </a:p>
                  </a:txBody>
                  <a:tcPr marL="91431" marR="914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6D9DCC91-98FE-4501-82C9-30CC680E38E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9999"/>
            </a:schemeClr>
          </a:solidFill>
        </p:spPr>
        <p:txBody>
          <a:bodyPr/>
          <a:lstStyle/>
          <a:p>
            <a:r>
              <a:rPr lang="sl-SI" altLang="sl-SI"/>
              <a:t>Slava vojvodine Kranjske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588BCF6-F9EE-4A6F-8971-F5F33149889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latin typeface="+mj-lt"/>
              </a:rPr>
              <a:t> Slavo vojvodine Kranjske je napisal Valvasor. Izšla je leta 1689 v Nürnbergu. Izšla je v nemščini. 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latin typeface="+mj-lt"/>
              </a:rPr>
              <a:t>Je ena izmed najbolj pomembnih knjig o zgodovini Slovenstva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latin typeface="+mj-lt"/>
              </a:rPr>
              <a:t>15 knjig, vezane v 4 dele, 3.552 strani velikega formata, zraven pa še 24 prilog in 528 bakrorezev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latin typeface="+mj-lt"/>
              </a:rPr>
              <a:t>Ni še prevedena</a:t>
            </a: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3.gstatic.com/images?q=tbn:ANd9GcSANztUoxAstoXTFPZOzu476Qs1azMfgBC8qw4W5Sm2xLJ_Ok-KvQ">
            <a:extLst>
              <a:ext uri="{FF2B5EF4-FFF2-40B4-BE49-F238E27FC236}">
                <a16:creationId xmlns:a16="http://schemas.microsoft.com/office/drawing/2014/main" id="{DEEC3AF2-3D72-428A-8DD9-0CD10210C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4608512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grada vsebine 2">
            <a:extLst>
              <a:ext uri="{FF2B5EF4-FFF2-40B4-BE49-F238E27FC236}">
                <a16:creationId xmlns:a16="http://schemas.microsoft.com/office/drawing/2014/main" id="{3F0E16D6-5A74-4045-AA2E-CA28B64CE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96144" cy="576064"/>
          </a:xfrm>
          <a:solidFill>
            <a:schemeClr val="bg1"/>
          </a:solidFill>
          <a:scene3d>
            <a:camera prst="orthographicFront"/>
            <a:lightRig rig="threePt" dir="t"/>
          </a:scene3d>
          <a:sp3d contourW="12700">
            <a:bevelT w="139700" prst="relaxedInset"/>
            <a:bevelB prst="relaxedInset"/>
            <a:contourClr>
              <a:schemeClr val="bg1"/>
            </a:contourClr>
          </a:sp3d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>
                <a:hlinkClick r:id="rId3"/>
              </a:rPr>
              <a:t>video</a:t>
            </a:r>
            <a:endParaRPr lang="sl-SI" dirty="0"/>
          </a:p>
        </p:txBody>
      </p:sp>
      <p:pic>
        <p:nvPicPr>
          <p:cNvPr id="5126" name="Picture 4" descr="http://t0.gstatic.com/images?q=tbn:ANd9GcRwfNjrwHbLchV93d8wPkD5fN5J3wtFIX73Puw_bAZp9m8Hqes-iQ">
            <a:extLst>
              <a:ext uri="{FF2B5EF4-FFF2-40B4-BE49-F238E27FC236}">
                <a16:creationId xmlns:a16="http://schemas.microsoft.com/office/drawing/2014/main" id="{FD64CFF8-CF38-4D8B-A1FE-72AB311C7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4813"/>
            <a:ext cx="280828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6" descr="http://zlataleta.com/wp-content/uploads/2010/12/slava-vojvodine-kranjske-570x300.jpg">
            <a:extLst>
              <a:ext uri="{FF2B5EF4-FFF2-40B4-BE49-F238E27FC236}">
                <a16:creationId xmlns:a16="http://schemas.microsoft.com/office/drawing/2014/main" id="{0A4A4413-12AF-4B37-898A-ABC336EFC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89363"/>
            <a:ext cx="5429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 descr="http://t0.gstatic.com/images?q=tbn:ANd9GcSZMXjmCfiVdpWCDgG64z3crY8VJLd_qmlFpWicocIKAmhhIGPr">
            <a:extLst>
              <a:ext uri="{FF2B5EF4-FFF2-40B4-BE49-F238E27FC236}">
                <a16:creationId xmlns:a16="http://schemas.microsoft.com/office/drawing/2014/main" id="{5A4C26FC-BC2B-448C-8C81-7DFD394AB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754063"/>
            <a:ext cx="2886075" cy="15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0" descr="http://t0.gstatic.com/images?q=tbn:ANd9GcSZMXjmCfiVdpWCDgG64z3crY8VJLd_qmlFpWicocIKAmhhIGPr">
            <a:extLst>
              <a:ext uri="{FF2B5EF4-FFF2-40B4-BE49-F238E27FC236}">
                <a16:creationId xmlns:a16="http://schemas.microsoft.com/office/drawing/2014/main" id="{78993FB1-6CAC-40AF-AEB3-7BF5722DF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754063"/>
            <a:ext cx="2886075" cy="15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2" descr="http://t0.gstatic.com/images?q=tbn:ANd9GcSZMXjmCfiVdpWCDgG64z3crY8VJLd_qmlFpWicocIKAmhhIGPr">
            <a:extLst>
              <a:ext uri="{FF2B5EF4-FFF2-40B4-BE49-F238E27FC236}">
                <a16:creationId xmlns:a16="http://schemas.microsoft.com/office/drawing/2014/main" id="{ECFE7112-BAED-4912-AF65-F62F96DE0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754063"/>
            <a:ext cx="2886075" cy="15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898BA010-15B7-4607-BBF1-B70FE290AB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9999"/>
            </a:schemeClr>
          </a:solidFill>
        </p:spPr>
        <p:txBody>
          <a:bodyPr/>
          <a:lstStyle/>
          <a:p>
            <a:r>
              <a:rPr lang="sl-SI" altLang="sl-SI"/>
              <a:t>Druga dela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86E5210-A464-49F0-8D90-029CFDA7711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latin typeface="+mj-lt"/>
              </a:rPr>
              <a:t>raziskava Cerkniškega jezera, ki je Valvasorja “pripeljala” med člane Angleške kraljevske družbe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latin typeface="+mj-lt"/>
              </a:rPr>
              <a:t>ustanovitev prvega grafičnega zavoda na slovenskih tleh leta 1678 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latin typeface="+mj-lt"/>
              </a:rPr>
              <a:t>izdaja več topografskih del 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latin typeface="+mj-lt"/>
              </a:rPr>
              <a:t>načrt za predor Ljubelj 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400" dirty="0">
                <a:latin typeface="+mj-lt"/>
              </a:rPr>
              <a:t>načrt in izvedba nove tehnike ulivanja brona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B2697AD4-7A72-44E3-A295-7161C797521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9999"/>
            </a:schemeClr>
          </a:solidFill>
        </p:spPr>
        <p:txBody>
          <a:bodyPr/>
          <a:lstStyle/>
          <a:p>
            <a:r>
              <a:rPr lang="sl-SI" altLang="sl-SI"/>
              <a:t>Grad Bogenšperk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87DF967-C73D-4C76-872A-A427C2CEF8D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2800" dirty="0">
                <a:latin typeface="+mj-lt"/>
              </a:rPr>
              <a:t>Na njem je živel Valvasor (1672 – 1672)</a:t>
            </a:r>
          </a:p>
        </p:txBody>
      </p:sp>
      <p:pic>
        <p:nvPicPr>
          <p:cNvPr id="7172" name="Picture 2" descr="http://t0.gstatic.com/images?q=tbn:ANd9GcSZMZqopL_zwp1HK2fsbFue54rXVNQtRD_M8Sf7uJ4SSNNY86F9xg">
            <a:extLst>
              <a:ext uri="{FF2B5EF4-FFF2-40B4-BE49-F238E27FC236}">
                <a16:creationId xmlns:a16="http://schemas.microsoft.com/office/drawing/2014/main" id="{E201499F-2D24-431C-AA7C-6582A56AA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65400"/>
            <a:ext cx="389413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http://t1.gstatic.com/images?q=tbn:hSYVHp-yRX9L9M:http://freeweb.t-2.net/savel/leksikon/htm/valvasor/slike/bogensperk.jpg&amp;t=1">
            <a:extLst>
              <a:ext uri="{FF2B5EF4-FFF2-40B4-BE49-F238E27FC236}">
                <a16:creationId xmlns:a16="http://schemas.microsoft.com/office/drawing/2014/main" id="{E57C67E4-800E-45DE-AABC-E08325518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420938"/>
            <a:ext cx="3654425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2A09E5F3-1D29-437A-984F-ABC9BAF492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9999"/>
            </a:schemeClr>
          </a:solidFill>
        </p:spPr>
        <p:txBody>
          <a:bodyPr/>
          <a:lstStyle/>
          <a:p>
            <a:r>
              <a:rPr lang="sl-SI" altLang="sl-SI"/>
              <a:t>Vprašanja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D86691D-C4BB-483D-8513-42DB71327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8525"/>
          </a:xfrm>
          <a:solidFill>
            <a:schemeClr val="bg1">
              <a:alpha val="8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Kje se je Valvasor rodil?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Kaj je bil Valvasor po poklicu?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Katero je njegovo najbolj znano delo?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Kje je živel?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Kakšen je ta grad?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Kaj je bilo posebnega na gradu?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Ali je Valvasor naredil načrt za predor Ljubilej?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Kakšen plemiški naziv je imel Valvasor?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Koliko otrok je bilo v Valvasorjevi družini?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Kje naj bi danes stala njegova hiša?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Koliko knjig obsega slava vojvodine Kranjske?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+mj-lt"/>
              </a:rPr>
              <a:t>Kje in v karerem jeziku je Slava vojvodine kranjske najprej izšla?</a:t>
            </a:r>
          </a:p>
          <a:p>
            <a:pPr fontAlgn="auto">
              <a:spcAft>
                <a:spcPts val="0"/>
              </a:spcAft>
              <a:defRPr/>
            </a:pPr>
            <a:endParaRPr lang="sl-SI" dirty="0"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09DFD3E1-E7A7-41CD-9A03-864CBAFF3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663D1863-0503-41CD-AD8E-A68E29059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9220" name="Picture 2" descr="http://www-personal.umich.edu/~jbourj/photogallery/photo00000042/valvasor1.jpg">
            <a:extLst>
              <a:ext uri="{FF2B5EF4-FFF2-40B4-BE49-F238E27FC236}">
                <a16:creationId xmlns:a16="http://schemas.microsoft.com/office/drawing/2014/main" id="{753AC917-6F4D-4D50-B3D2-A4BFEEBFB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51577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ttp://t2.gstatic.com/images?q=tbn:ANd9GcSM4zfupyDndb-MI8SzjSJlKlbaCyNAsSP73BYLo0vlzaCr0tpm">
            <a:extLst>
              <a:ext uri="{FF2B5EF4-FFF2-40B4-BE49-F238E27FC236}">
                <a16:creationId xmlns:a16="http://schemas.microsoft.com/office/drawing/2014/main" id="{1CE811C6-3498-482A-957A-6DE69F9E1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20713"/>
            <a:ext cx="30305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http://t3.gstatic.com/images?q=tbn:ANd9GcSpJ9-gb6nUk7bmZpH_aBruhq1BFqbIlD98loy87W4XZJ78Z7E">
            <a:extLst>
              <a:ext uri="{FF2B5EF4-FFF2-40B4-BE49-F238E27FC236}">
                <a16:creationId xmlns:a16="http://schemas.microsoft.com/office/drawing/2014/main" id="{AA4E2867-AFD4-4140-8989-21942A2E6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84538"/>
            <a:ext cx="2808287" cy="3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2" descr="http://t3.gstatic.com/images?q=tbn:ANd9GcRUTTjjCyeJGUDofrGQYKK9gVsd7JiFjDOXRbffpmKZkLM-flxg">
            <a:extLst>
              <a:ext uri="{FF2B5EF4-FFF2-40B4-BE49-F238E27FC236}">
                <a16:creationId xmlns:a16="http://schemas.microsoft.com/office/drawing/2014/main" id="{227A93B9-0E81-401F-99B1-728D0EAFC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997200"/>
            <a:ext cx="29527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 descr="http://www.burger.si/Ljubljana/KipValvasorDigital.jpg">
            <a:extLst>
              <a:ext uri="{FF2B5EF4-FFF2-40B4-BE49-F238E27FC236}">
                <a16:creationId xmlns:a16="http://schemas.microsoft.com/office/drawing/2014/main" id="{18C33C98-8828-4476-826E-5CDA20AFE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7" r="27844"/>
          <a:stretch>
            <a:fillRect/>
          </a:stretch>
        </p:blipFill>
        <p:spPr bwMode="auto">
          <a:xfrm>
            <a:off x="6804025" y="2781300"/>
            <a:ext cx="20161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23AD9675-65D2-4988-A8E0-220E64299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800047E0-6678-43B2-BD2C-10EE21955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0244" name="Picture 2" descr="http://t3.gstatic.com/images?q=tbn:ANd9GcRUTTjjCyeJGUDofrGQYKK9gVsd7JiFjDOXRbffpmKZkLM-flxg">
            <a:extLst>
              <a:ext uri="{FF2B5EF4-FFF2-40B4-BE49-F238E27FC236}">
                <a16:creationId xmlns:a16="http://schemas.microsoft.com/office/drawing/2014/main" id="{1003011B-723F-486B-8CB1-AF90BB2C1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36004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zvor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Gill Sans MT</vt:lpstr>
      <vt:lpstr>Officeova tema</vt:lpstr>
      <vt:lpstr>JANEZ VAJKARD VALVSOR</vt:lpstr>
      <vt:lpstr>Osebna izkaznica:</vt:lpstr>
      <vt:lpstr>Slava vojvodine Kranjske</vt:lpstr>
      <vt:lpstr>PowerPoint Presentation</vt:lpstr>
      <vt:lpstr>Druga dela</vt:lpstr>
      <vt:lpstr>Grad Bogenšperk</vt:lpstr>
      <vt:lpstr>Vprašanja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2019-06-03T09:09:20Z</dcterms:created>
  <dcterms:modified xsi:type="dcterms:W3CDTF">2019-06-03T09:09:20Z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