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8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ACCE62DD-FEA1-459B-B5D9-0CF6FF7F8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C2FDF-5144-4255-9FC5-DD3D7A4B092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D3D26EE5-E174-41A8-9FF2-B194614FE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A1636DD9-98DA-4B13-889B-517605DD1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6C161-03B8-4EBF-8526-BD9639E4954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4481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ED6B587B-9F59-42BD-9742-18E9A9755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671CD-E32E-42CE-9C64-C35AFAEC26D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ECE294F-D4B4-4E23-AAEB-85499EE3C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F6717228-EB8F-404D-B14B-C1B6C1135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585BB-C4BF-4381-988D-6FFC9148AB5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61358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B4D64E9A-3C7C-4464-BFFF-8D2B5691E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E551D-CE63-4E2E-A836-DFA485B9F76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9ECBDD05-8D82-4D31-A751-A4CDE047C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3DCDC2B5-E35B-467C-B92F-0CE2DD54F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E82745-3E27-400B-8136-B70E7D74FC6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8861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6FF7E4E9-A4B2-40A6-BF2F-FEE43A1CF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06AEE-C569-48E4-AF7C-CD92D5623EBD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7D72B94E-BA2F-4F1D-8789-CDF6396E6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E17210A6-6AE9-4D8B-9A3B-A71BF5DC8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93DB8-39B5-4D91-B3B4-242593FF1F3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6744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0226A861-5849-4E99-B2F2-F85DC0BD1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0DF0A-7078-4769-9D2B-91B678A8AF3B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A0782247-F7D5-4E3E-BA16-18E3433D5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3A6359F7-898E-4596-AA2E-1171CD66F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07BF8-2F26-454A-8353-4175F630539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0654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1BD74CD9-64A5-4B8A-842D-53FE963A9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03AF6-6E86-481C-9254-A607D87321A7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1DD0A616-48FF-46FC-B372-9F21A0360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531011BF-4DB3-471C-898F-09A204808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E6AA6-67CF-4BF0-BBE2-52B735F0222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62743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B395894E-648C-431E-9800-99C18B9C6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002A4-1539-4131-9CEF-7B7C0DA5184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8E85E4E7-145D-4AD7-AB33-B5C11BC98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0532FF23-5A13-4A88-BB04-146759C49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4BF98-39FF-4571-9E2F-1A163B0BEF7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9464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69AE115C-9B83-4A92-805E-01404D6C4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C2647-9BD7-446F-B060-8F07D70C9A6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AED8EF99-035D-47CD-9E50-919118C56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24F9FD28-43C6-4C88-9997-3D63641C5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7BF1E-894D-41FA-9689-24903F09590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8238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06436F18-5B45-49FD-8259-F748AD8F6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2ABDA-733C-469C-BD9F-7AE6995F0D03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15AB4513-FAE4-4868-808C-139D686B3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7771B37A-ABF6-45EF-8E3C-7F4781EEB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6A3E3-7409-438B-8B80-D02687B4B51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76305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41FAF0DF-FC10-4EB6-ADBD-F1769ADC1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DDFB7-FA28-4E92-ABF8-106E074B2C3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030DE165-2376-48AA-8C0D-53C540F87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60FF2A1D-C717-4F25-A59E-70FBA61BD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8F6F3-0FB2-4826-9F02-80A778D05AB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981003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21D35FDE-B745-416A-BFDB-A85864E48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10DCD-26DB-48BD-AF45-1A23A338020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73869349-79DD-449E-9DF5-3EF39B980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03C5F224-0023-45DD-BDBD-48E586B24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AAC63-43BD-4961-A400-07273891E65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79877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00714B29-5D99-4C58-AE63-FB524A29D8C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410DE9EB-4DF9-4336-9A74-5D1C9DA695E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6BF0D830-848A-4367-8E3F-A334FE3719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60E825-7C35-4706-AA74-0923EEEDBE0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0995AC15-CCB3-4E72-8772-640D983AB8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D93F0F20-332D-41D7-B59F-CDC7DD9542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9299B2F-61DA-4957-AE94-F613F66EF291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l.wikipedia.org/wiki/Janja_Vidmar" TargetMode="External"/><Relationship Id="rId2" Type="http://schemas.openxmlformats.org/officeDocument/2006/relationships/hyperlink" Target="https://www.google.si/imghp?hl=sl&amp;tab=w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rustvo-dsp.si/si/pisatelji/138/detail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mladina.si/media/www/slike.old/clanki/200811/knjige_display.jpg">
            <a:extLst>
              <a:ext uri="{FF2B5EF4-FFF2-40B4-BE49-F238E27FC236}">
                <a16:creationId xmlns:a16="http://schemas.microsoft.com/office/drawing/2014/main" id="{34550493-D814-424B-8499-ED19B1CBB8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69" r="3906"/>
          <a:stretch>
            <a:fillRect/>
          </a:stretch>
        </p:blipFill>
        <p:spPr bwMode="auto">
          <a:xfrm>
            <a:off x="142875" y="142875"/>
            <a:ext cx="5786438" cy="651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Naslov 1">
            <a:extLst>
              <a:ext uri="{FF2B5EF4-FFF2-40B4-BE49-F238E27FC236}">
                <a16:creationId xmlns:a16="http://schemas.microsoft.com/office/drawing/2014/main" id="{0E38E658-461B-4C55-A7A3-B6630A8A0B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43625" y="1071563"/>
            <a:ext cx="2714625" cy="1470025"/>
          </a:xfrm>
        </p:spPr>
        <p:txBody>
          <a:bodyPr/>
          <a:lstStyle/>
          <a:p>
            <a:r>
              <a:rPr lang="sl-SI" altLang="sl-SI" sz="6600"/>
              <a:t>Janja </a:t>
            </a:r>
            <a:br>
              <a:rPr lang="sl-SI" altLang="sl-SI" sz="6600"/>
            </a:br>
            <a:r>
              <a:rPr lang="sl-SI" altLang="sl-SI" sz="6600"/>
              <a:t>Vidmar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>
            <a:extLst>
              <a:ext uri="{FF2B5EF4-FFF2-40B4-BE49-F238E27FC236}">
                <a16:creationId xmlns:a16="http://schemas.microsoft.com/office/drawing/2014/main" id="{BC3C009B-E72E-4F57-9AB2-DFCDD1C01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142875"/>
            <a:ext cx="8229600" cy="1143000"/>
          </a:xfrm>
        </p:spPr>
        <p:txBody>
          <a:bodyPr/>
          <a:lstStyle/>
          <a:p>
            <a:pPr algn="l"/>
            <a:r>
              <a:rPr lang="sl-SI" altLang="sl-SI" sz="4000"/>
              <a:t>Zgodnje življenje in šolanje:</a:t>
            </a:r>
          </a:p>
        </p:txBody>
      </p:sp>
      <p:sp>
        <p:nvSpPr>
          <p:cNvPr id="3075" name="PoljeZBesedilom 3">
            <a:extLst>
              <a:ext uri="{FF2B5EF4-FFF2-40B4-BE49-F238E27FC236}">
                <a16:creationId xmlns:a16="http://schemas.microsoft.com/office/drawing/2014/main" id="{97DA72E4-8EFE-4791-9CBB-E33BB20887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1285875"/>
            <a:ext cx="850106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400"/>
              <a:t>- 23. marca 1962, Ptuj</a:t>
            </a:r>
            <a:br>
              <a:rPr lang="sl-SI" altLang="sl-SI" sz="2400"/>
            </a:br>
            <a:r>
              <a:rPr lang="sl-SI" altLang="sl-SI" sz="2400"/>
              <a:t>- selitev v Maribor </a:t>
            </a:r>
            <a:br>
              <a:rPr lang="sl-SI" altLang="sl-SI" sz="2400"/>
            </a:br>
            <a:r>
              <a:rPr lang="sl-SI" altLang="sl-SI" sz="2400"/>
              <a:t>- matura na Prvi gimnaziji v Mariboru</a:t>
            </a:r>
            <a:br>
              <a:rPr lang="sl-SI" altLang="sl-SI" sz="2400"/>
            </a:br>
            <a:r>
              <a:rPr lang="sl-SI" altLang="sl-SI" sz="2400"/>
              <a:t>- študij na Akademiji za likovno umetnost</a:t>
            </a:r>
            <a:br>
              <a:rPr lang="sl-SI" altLang="sl-SI" sz="2400"/>
            </a:br>
            <a:r>
              <a:rPr lang="sl-SI" altLang="sl-SI" sz="2400"/>
              <a:t>- študij na Filozofski fakulteti v Ljubljani</a:t>
            </a:r>
            <a:br>
              <a:rPr lang="sl-SI" altLang="sl-SI" sz="2400"/>
            </a:br>
            <a:r>
              <a:rPr lang="sl-SI" altLang="sl-SI" sz="2400"/>
              <a:t>- Pedagoška fakulteta Maribor, smer slovenščina in pedagogika</a:t>
            </a:r>
          </a:p>
        </p:txBody>
      </p:sp>
      <p:pic>
        <p:nvPicPr>
          <p:cNvPr id="3076" name="Picture 2" descr="http://www.bralnaznacka.si/upload/Janja%20Vidmar-foto%20Jana.jpg">
            <a:extLst>
              <a:ext uri="{FF2B5EF4-FFF2-40B4-BE49-F238E27FC236}">
                <a16:creationId xmlns:a16="http://schemas.microsoft.com/office/drawing/2014/main" id="{902F8C2F-D09D-4816-843B-11B69648F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3857625"/>
            <a:ext cx="3929062" cy="271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C83A4D66-03A9-4279-83A6-F0466F403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142875"/>
            <a:ext cx="8229600" cy="1143000"/>
          </a:xfrm>
        </p:spPr>
        <p:txBody>
          <a:bodyPr/>
          <a:lstStyle/>
          <a:p>
            <a:pPr algn="l"/>
            <a:r>
              <a:rPr lang="sl-SI" altLang="sl-SI" sz="4000"/>
              <a:t>Pisateljevanje: </a:t>
            </a:r>
          </a:p>
        </p:txBody>
      </p:sp>
      <p:sp>
        <p:nvSpPr>
          <p:cNvPr id="4099" name="PoljeZBesedilom 3">
            <a:extLst>
              <a:ext uri="{FF2B5EF4-FFF2-40B4-BE49-F238E27FC236}">
                <a16:creationId xmlns:a16="http://schemas.microsoft.com/office/drawing/2014/main" id="{C7FBD291-5236-46E1-AD75-E6586FDF3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1214438"/>
            <a:ext cx="871537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400"/>
              <a:t>- pisateljuje skoraj 20 let</a:t>
            </a:r>
            <a:br>
              <a:rPr lang="sl-SI" altLang="sl-SI" sz="2400"/>
            </a:br>
            <a:r>
              <a:rPr lang="sl-SI" altLang="sl-SI" sz="2400"/>
              <a:t>- status samostojne delavke v kulturi</a:t>
            </a:r>
            <a:br>
              <a:rPr lang="sl-SI" altLang="sl-SI" sz="2400"/>
            </a:br>
            <a:r>
              <a:rPr lang="sl-SI" altLang="sl-SI" sz="2400"/>
              <a:t>- članica Društva slovenskih pisateljev</a:t>
            </a:r>
            <a:br>
              <a:rPr lang="sl-SI" altLang="sl-SI" sz="2400"/>
            </a:br>
            <a:r>
              <a:rPr lang="sl-SI" altLang="sl-SI" sz="2400"/>
              <a:t>- predsednica Sekcije za mladinsko </a:t>
            </a:r>
            <a:br>
              <a:rPr lang="sl-SI" altLang="sl-SI" sz="2400"/>
            </a:br>
            <a:r>
              <a:rPr lang="sl-SI" altLang="sl-SI" sz="2400"/>
              <a:t>književnost pri Društvu slovenskih </a:t>
            </a:r>
            <a:br>
              <a:rPr lang="sl-SI" altLang="sl-SI" sz="2400"/>
            </a:br>
            <a:r>
              <a:rPr lang="sl-SI" altLang="sl-SI" sz="2400"/>
              <a:t>pisateljev</a:t>
            </a:r>
            <a:br>
              <a:rPr lang="sl-SI" altLang="sl-SI" sz="2400"/>
            </a:br>
            <a:r>
              <a:rPr lang="sl-SI" altLang="sl-SI" sz="2400"/>
              <a:t>- pobudnica nagrade desetnica</a:t>
            </a:r>
            <a:br>
              <a:rPr lang="sl-SI" altLang="sl-SI" sz="2400"/>
            </a:br>
            <a:r>
              <a:rPr lang="sl-SI" altLang="sl-SI" sz="2400"/>
              <a:t>- svobodna umetnica od 1996 </a:t>
            </a:r>
            <a:br>
              <a:rPr lang="sl-SI" altLang="sl-SI" sz="2400"/>
            </a:br>
            <a:r>
              <a:rPr lang="sl-SI" altLang="sl-SI" sz="2400"/>
              <a:t>- scenaristka za otroške oddaje</a:t>
            </a:r>
            <a:br>
              <a:rPr lang="sl-SI" altLang="sl-SI" sz="2400"/>
            </a:br>
            <a:r>
              <a:rPr lang="sl-SI" altLang="sl-SI" sz="2400"/>
              <a:t>- celovečerni film Blues za Saro, leta 1997</a:t>
            </a:r>
            <a:br>
              <a:rPr lang="sl-SI" altLang="sl-SI" sz="2400"/>
            </a:br>
            <a:r>
              <a:rPr lang="sl-SI" altLang="sl-SI" sz="2400"/>
              <a:t>- avtorica mladinske realistične proze </a:t>
            </a:r>
            <a:br>
              <a:rPr lang="sl-SI" altLang="sl-SI" sz="2400"/>
            </a:br>
            <a:r>
              <a:rPr lang="sl-SI" altLang="sl-SI" sz="2400"/>
              <a:t>(socialno-psihološki roman)</a:t>
            </a:r>
          </a:p>
          <a:p>
            <a:endParaRPr lang="sl-SI" altLang="sl-SI"/>
          </a:p>
        </p:txBody>
      </p:sp>
      <p:pic>
        <p:nvPicPr>
          <p:cNvPr id="4100" name="Picture 2" descr="http://mmc.bolha.com/1/image/109025/110054/BLUES-ZA-SARO---JANJA-VIDMAR_4fb63db29cbfb.jpg">
            <a:extLst>
              <a:ext uri="{FF2B5EF4-FFF2-40B4-BE49-F238E27FC236}">
                <a16:creationId xmlns:a16="http://schemas.microsoft.com/office/drawing/2014/main" id="{8A9FAF0C-0677-4AFB-90EC-65FEAFBC9D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1500188"/>
            <a:ext cx="3429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0909AAA7-AF7E-4083-B588-457A5E220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313" y="142875"/>
            <a:ext cx="8229600" cy="1143000"/>
          </a:xfrm>
        </p:spPr>
        <p:txBody>
          <a:bodyPr/>
          <a:lstStyle/>
          <a:p>
            <a:pPr algn="l"/>
            <a:r>
              <a:rPr lang="sl-SI" altLang="sl-SI" sz="4000"/>
              <a:t>Delo:</a:t>
            </a:r>
          </a:p>
        </p:txBody>
      </p:sp>
      <p:sp>
        <p:nvSpPr>
          <p:cNvPr id="5123" name="PoljeZBesedilom 3">
            <a:extLst>
              <a:ext uri="{FF2B5EF4-FFF2-40B4-BE49-F238E27FC236}">
                <a16:creationId xmlns:a16="http://schemas.microsoft.com/office/drawing/2014/main" id="{8940ECBF-DB61-4D13-AB9B-822DD2515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1143000"/>
            <a:ext cx="8786812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000" u="sng"/>
              <a:t>ŽANRSKA UVRSTITEV:</a:t>
            </a:r>
            <a:br>
              <a:rPr lang="sl-SI" altLang="sl-SI" sz="2400"/>
            </a:br>
            <a:r>
              <a:rPr lang="sl-SI" altLang="sl-SI" sz="2400"/>
              <a:t>- šest proznih književnih vrst</a:t>
            </a:r>
            <a:br>
              <a:rPr lang="sl-SI" altLang="sl-SI" sz="2400"/>
            </a:br>
            <a:r>
              <a:rPr lang="sl-SI" altLang="sl-SI" sz="2400"/>
              <a:t>- scenariji</a:t>
            </a:r>
          </a:p>
          <a:p>
            <a:r>
              <a:rPr lang="sl-SI" altLang="sl-SI" sz="2000" u="sng"/>
              <a:t>TEMATIKA DEL:</a:t>
            </a:r>
            <a:br>
              <a:rPr lang="sl-SI" altLang="sl-SI" sz="2000"/>
            </a:br>
            <a:r>
              <a:rPr lang="sl-SI" altLang="sl-SI" sz="2400"/>
              <a:t>- v ospredju dogajanja je odtujenost in razslojenost slovenske družbe</a:t>
            </a:r>
            <a:br>
              <a:rPr lang="sl-SI" altLang="sl-SI" sz="2400"/>
            </a:br>
            <a:r>
              <a:rPr lang="sl-SI" altLang="sl-SI" sz="2400"/>
              <a:t>- odpira različne “tabu teme” </a:t>
            </a:r>
            <a:br>
              <a:rPr lang="sl-SI" altLang="sl-SI" sz="2400"/>
            </a:br>
            <a:r>
              <a:rPr lang="sl-SI" altLang="sl-SI" sz="2400"/>
              <a:t>- junaki prihajajo iz različnih socialnih okolij</a:t>
            </a:r>
            <a:br>
              <a:rPr lang="sl-SI" altLang="sl-SI" sz="2400"/>
            </a:br>
            <a:r>
              <a:rPr lang="sl-SI" altLang="sl-SI" sz="2400"/>
              <a:t>- samoironija glavnih likov, s pomočjo katere le-ti skušajo ohraniti svoje dostojanstvo</a:t>
            </a:r>
            <a:br>
              <a:rPr lang="sl-SI" altLang="sl-SI" sz="2400"/>
            </a:br>
            <a:r>
              <a:rPr lang="sl-SI" altLang="sl-SI" sz="2400"/>
              <a:t>- zgradba pripovedovanja grajena sintetično, včasih tudi</a:t>
            </a:r>
            <a:br>
              <a:rPr lang="sl-SI" altLang="sl-SI" sz="2400"/>
            </a:br>
            <a:r>
              <a:rPr lang="sl-SI" altLang="sl-SI" sz="2400"/>
              <a:t>retrospektivno</a:t>
            </a:r>
            <a:br>
              <a:rPr lang="sl-SI" altLang="sl-SI" sz="2400"/>
            </a:br>
            <a:r>
              <a:rPr lang="sl-SI" altLang="sl-SI" sz="2000" u="sng"/>
              <a:t>VSEBINA:</a:t>
            </a:r>
            <a:br>
              <a:rPr lang="sl-SI" altLang="sl-SI" sz="2000" u="sng"/>
            </a:br>
            <a:r>
              <a:rPr lang="sl-SI" altLang="sl-SI" sz="2400"/>
              <a:t>- problematični junaki v konfliktu z okoljem</a:t>
            </a:r>
            <a:br>
              <a:rPr lang="sl-SI" altLang="sl-SI" sz="2400"/>
            </a:br>
            <a:r>
              <a:rPr lang="sl-SI" altLang="sl-SI" sz="2400"/>
              <a:t>- dela vsebujejo nenadne preobrate</a:t>
            </a:r>
            <a:br>
              <a:rPr lang="sl-SI" altLang="sl-SI" sz="2400"/>
            </a:br>
            <a:r>
              <a:rPr lang="sl-SI" altLang="sl-SI" sz="2400"/>
              <a:t>- zgodbe imajo srečen konec</a:t>
            </a:r>
            <a:endParaRPr lang="sl-SI" altLang="sl-SI" sz="2400" u="sng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F7F5F48F-9F7E-455D-8D07-E8F41F1B8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214313"/>
            <a:ext cx="8229600" cy="1143000"/>
          </a:xfrm>
        </p:spPr>
        <p:txBody>
          <a:bodyPr/>
          <a:lstStyle/>
          <a:p>
            <a:pPr algn="l"/>
            <a:r>
              <a:rPr lang="sl-SI" altLang="sl-SI" sz="4000"/>
              <a:t>Priznanja in nagrade:</a:t>
            </a:r>
          </a:p>
        </p:txBody>
      </p:sp>
      <p:sp>
        <p:nvSpPr>
          <p:cNvPr id="6147" name="PoljeZBesedilom 3">
            <a:extLst>
              <a:ext uri="{FF2B5EF4-FFF2-40B4-BE49-F238E27FC236}">
                <a16:creationId xmlns:a16="http://schemas.microsoft.com/office/drawing/2014/main" id="{EE9D3204-7968-4ED5-909A-1ECF1ABB0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1357313"/>
            <a:ext cx="8072437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400"/>
              <a:t>1998 - nagrada večernica za roman </a:t>
            </a:r>
            <a:r>
              <a:rPr lang="sl-SI" altLang="sl-SI" sz="2400" i="1"/>
              <a:t>Princeska z napako</a:t>
            </a:r>
            <a:endParaRPr lang="sl-SI" altLang="sl-SI" sz="2400"/>
          </a:p>
          <a:p>
            <a:r>
              <a:rPr lang="sl-SI" altLang="sl-SI" sz="2400"/>
              <a:t>2000 - drugo mesto v akciji Moja najljubša knjiga z romanom </a:t>
            </a:r>
            <a:r>
              <a:rPr lang="sl-SI" altLang="sl-SI" sz="2400" i="1"/>
              <a:t>Debeluška</a:t>
            </a:r>
            <a:endParaRPr lang="sl-SI" altLang="sl-SI" sz="2400"/>
          </a:p>
          <a:p>
            <a:r>
              <a:rPr lang="sl-SI" altLang="sl-SI" sz="2400"/>
              <a:t>2005 - nominacija za Slovenko leta</a:t>
            </a:r>
          </a:p>
          <a:p>
            <a:r>
              <a:rPr lang="sl-SI" altLang="sl-SI" sz="2400"/>
              <a:t>2006 - nagrada desetnica za mladinski roman </a:t>
            </a:r>
            <a:r>
              <a:rPr lang="sl-SI" altLang="sl-SI" sz="2400" i="1"/>
              <a:t>Zoo</a:t>
            </a:r>
            <a:endParaRPr lang="sl-SI" altLang="sl-SI" sz="2400"/>
          </a:p>
          <a:p>
            <a:r>
              <a:rPr lang="sl-SI" altLang="sl-SI" sz="2400"/>
              <a:t>2007 - Glazarjeva listina</a:t>
            </a:r>
          </a:p>
          <a:p>
            <a:r>
              <a:rPr lang="sl-SI" altLang="sl-SI" sz="2400"/>
              <a:t>2008 - nagrada večernica za roman </a:t>
            </a:r>
            <a:r>
              <a:rPr lang="sl-SI" altLang="sl-SI" sz="2400" i="1"/>
              <a:t>Pink</a:t>
            </a:r>
            <a:endParaRPr lang="sl-SI" altLang="sl-SI" sz="2400"/>
          </a:p>
          <a:p>
            <a:r>
              <a:rPr lang="sl-SI" altLang="sl-SI" sz="2400"/>
              <a:t>2013 - nagrada desetnica za mladinski roman </a:t>
            </a:r>
            <a:r>
              <a:rPr lang="sl-SI" altLang="sl-SI" sz="2400" i="1"/>
              <a:t>Kebarie</a:t>
            </a:r>
            <a:endParaRPr lang="sl-SI" altLang="sl-SI" sz="2400"/>
          </a:p>
        </p:txBody>
      </p:sp>
      <p:pic>
        <p:nvPicPr>
          <p:cNvPr id="6148" name="Picture 2" descr="http://upload.wikimedia.org/wikipedia/sl/thumb/5/5b/Princeska_z_napako.jpg/200px-Princeska_z_napako.jpg">
            <a:extLst>
              <a:ext uri="{FF2B5EF4-FFF2-40B4-BE49-F238E27FC236}">
                <a16:creationId xmlns:a16="http://schemas.microsoft.com/office/drawing/2014/main" id="{54BB3C1D-0711-46BE-907B-BCC8F3F3A4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4500563"/>
            <a:ext cx="1530350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4" descr="http://www2.arnes.si/%7Egzver/arhiv%202007/Peta%20stran,%20arhiv/Leona%20Brodar/debeluska.jpg">
            <a:extLst>
              <a:ext uri="{FF2B5EF4-FFF2-40B4-BE49-F238E27FC236}">
                <a16:creationId xmlns:a16="http://schemas.microsoft.com/office/drawing/2014/main" id="{2F1C7CB0-85C2-4985-943D-B7164ED45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4500563"/>
            <a:ext cx="1357313" cy="205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http://www.readme.cc/uploads/tx_readmecc/ZOO_slika_.jpg">
            <a:extLst>
              <a:ext uri="{FF2B5EF4-FFF2-40B4-BE49-F238E27FC236}">
                <a16:creationId xmlns:a16="http://schemas.microsoft.com/office/drawing/2014/main" id="{840CC333-0472-42B5-A64B-521CF95F0E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3" t="1218" r="44853" b="35471"/>
          <a:stretch>
            <a:fillRect/>
          </a:stretch>
        </p:blipFill>
        <p:spPr bwMode="auto">
          <a:xfrm>
            <a:off x="3857625" y="4429125"/>
            <a:ext cx="1357313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8" descr="Janja Vidmar Pink.jpg">
            <a:extLst>
              <a:ext uri="{FF2B5EF4-FFF2-40B4-BE49-F238E27FC236}">
                <a16:creationId xmlns:a16="http://schemas.microsoft.com/office/drawing/2014/main" id="{338AC82A-5B8F-4993-9F69-497C9ECDD6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4357688"/>
            <a:ext cx="1406525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0" descr="Kabarie.png">
            <a:extLst>
              <a:ext uri="{FF2B5EF4-FFF2-40B4-BE49-F238E27FC236}">
                <a16:creationId xmlns:a16="http://schemas.microsoft.com/office/drawing/2014/main" id="{B74BC5C0-04F7-4AC2-ACA3-5954F554D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4357688"/>
            <a:ext cx="158750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FEDFA74F-BB1D-45B4-B3CA-AB99D5469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altLang="sl-SI" sz="4000"/>
              <a:t>Prevodi v tuje jezike:</a:t>
            </a:r>
          </a:p>
        </p:txBody>
      </p:sp>
      <p:pic>
        <p:nvPicPr>
          <p:cNvPr id="7171" name="Picture 2" descr="http://www.bukla.si/upload/book_media/5837/5848/6031.jpg">
            <a:extLst>
              <a:ext uri="{FF2B5EF4-FFF2-40B4-BE49-F238E27FC236}">
                <a16:creationId xmlns:a16="http://schemas.microsoft.com/office/drawing/2014/main" id="{98905722-5DD9-4E14-90F5-91F5ACB89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2000250"/>
            <a:ext cx="2778125" cy="35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PoljeZBesedilom 5">
            <a:extLst>
              <a:ext uri="{FF2B5EF4-FFF2-40B4-BE49-F238E27FC236}">
                <a16:creationId xmlns:a16="http://schemas.microsoft.com/office/drawing/2014/main" id="{89ABFC81-7376-459B-8983-83A35E91B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3" y="1643063"/>
            <a:ext cx="542925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Tx/>
              <a:buChar char="-"/>
            </a:pPr>
            <a:r>
              <a:rPr lang="sl-SI" altLang="sl-SI" sz="2400"/>
              <a:t> bibliografija obsega petinštirideset knjig</a:t>
            </a:r>
            <a:br>
              <a:rPr lang="sl-SI" altLang="sl-SI" sz="2400"/>
            </a:br>
            <a:r>
              <a:rPr lang="sl-SI" altLang="sl-SI" sz="2400"/>
              <a:t>- nekatere so bile tudi prevedene v tuje jezike</a:t>
            </a:r>
            <a:br>
              <a:rPr lang="sl-SI" altLang="sl-SI" sz="2400"/>
            </a:br>
            <a:r>
              <a:rPr lang="sl-SI" altLang="sl-SI" sz="2400"/>
              <a:t>- v nemščino: </a:t>
            </a:r>
            <a:r>
              <a:rPr lang="sl-SI" altLang="sl-SI" sz="2400" i="1"/>
              <a:t>Baraba</a:t>
            </a:r>
            <a:r>
              <a:rPr lang="sl-SI" altLang="sl-SI" sz="2400"/>
              <a:t>, </a:t>
            </a:r>
            <a:r>
              <a:rPr lang="sl-SI" altLang="sl-SI" sz="2400" i="1"/>
              <a:t>Prijatelja</a:t>
            </a:r>
            <a:r>
              <a:rPr lang="sl-SI" altLang="sl-SI" sz="2400"/>
              <a:t> in </a:t>
            </a:r>
            <a:r>
              <a:rPr lang="sl-SI" altLang="sl-SI" sz="2400" i="1"/>
              <a:t>Zoo</a:t>
            </a:r>
            <a:br>
              <a:rPr lang="sl-SI" altLang="sl-SI" sz="2400" i="1"/>
            </a:br>
            <a:r>
              <a:rPr lang="sl-SI" altLang="sl-SI" sz="2400" i="1"/>
              <a:t>-</a:t>
            </a:r>
            <a:r>
              <a:rPr lang="sl-SI" altLang="sl-SI" sz="2400"/>
              <a:t> v hrvaščino: </a:t>
            </a:r>
            <a:r>
              <a:rPr lang="sl-SI" altLang="sl-SI" sz="2400" i="1"/>
              <a:t>Moja Nina</a:t>
            </a:r>
            <a:r>
              <a:rPr lang="sl-SI" altLang="sl-SI" sz="2400"/>
              <a:t> in </a:t>
            </a:r>
            <a:r>
              <a:rPr lang="sl-SI" altLang="sl-SI" sz="2400" i="1"/>
              <a:t>Debeluška</a:t>
            </a:r>
            <a:br>
              <a:rPr lang="sl-SI" altLang="sl-SI" sz="2400" i="1"/>
            </a:br>
            <a:r>
              <a:rPr lang="sl-SI" altLang="sl-SI" sz="2400" i="1"/>
              <a:t>-</a:t>
            </a:r>
            <a:r>
              <a:rPr lang="sl-SI" altLang="sl-SI" sz="2400"/>
              <a:t> v srbščino </a:t>
            </a:r>
            <a:r>
              <a:rPr lang="sl-SI" altLang="sl-SI" sz="2400" i="1"/>
              <a:t>Debeluška</a:t>
            </a:r>
            <a:br>
              <a:rPr lang="sl-SI" altLang="sl-SI" sz="2400" i="1"/>
            </a:br>
            <a:r>
              <a:rPr lang="sl-SI" altLang="sl-SI" sz="2400" i="1"/>
              <a:t>-</a:t>
            </a:r>
            <a:r>
              <a:rPr lang="sl-SI" altLang="sl-SI" sz="2400"/>
              <a:t> v italijanščino: </a:t>
            </a:r>
            <a:r>
              <a:rPr lang="sl-SI" altLang="sl-SI" sz="2400" i="1"/>
              <a:t>Moja Nina</a:t>
            </a:r>
            <a:br>
              <a:rPr lang="sl-SI" altLang="sl-SI" sz="2400" i="1"/>
            </a:br>
            <a:r>
              <a:rPr lang="sl-SI" altLang="sl-SI" sz="2400" i="1"/>
              <a:t>- </a:t>
            </a:r>
            <a:r>
              <a:rPr lang="sl-SI" altLang="sl-SI" sz="2400"/>
              <a:t>odlomka iz njenih del sta izšla tudi v angleščini in hrvaščini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394BFB89-5765-4FDE-ADB4-1BF4C3F85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l-SI" altLang="sl-SI" sz="4000"/>
              <a:t>Viri:</a:t>
            </a:r>
          </a:p>
        </p:txBody>
      </p:sp>
      <p:sp>
        <p:nvSpPr>
          <p:cNvPr id="8195" name="PoljeZBesedilom 3">
            <a:extLst>
              <a:ext uri="{FF2B5EF4-FFF2-40B4-BE49-F238E27FC236}">
                <a16:creationId xmlns:a16="http://schemas.microsoft.com/office/drawing/2014/main" id="{01B961FA-B1E1-45F6-8437-31C26CF5B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1428750"/>
            <a:ext cx="7110413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Tx/>
              <a:buChar char="-"/>
            </a:pPr>
            <a:r>
              <a:rPr lang="sl-SI" altLang="sl-SI" sz="2400">
                <a:hlinkClick r:id="rId2"/>
              </a:rPr>
              <a:t> https://www.google.si/imghp?hl=sl&amp;tab=wi</a:t>
            </a:r>
            <a:endParaRPr lang="sl-SI" altLang="sl-SI" sz="2400"/>
          </a:p>
          <a:p>
            <a:pPr>
              <a:buFontTx/>
              <a:buChar char="-"/>
            </a:pPr>
            <a:r>
              <a:rPr lang="sl-SI" altLang="sl-SI" sz="2400"/>
              <a:t> </a:t>
            </a:r>
            <a:r>
              <a:rPr lang="sl-SI" altLang="sl-SI" sz="2400">
                <a:hlinkClick r:id="rId3"/>
              </a:rPr>
              <a:t>http://sl.wikipedia.org/wiki/Janja_Vidmar</a:t>
            </a:r>
            <a:endParaRPr lang="sl-SI" altLang="sl-SI" sz="2400"/>
          </a:p>
          <a:p>
            <a:pPr>
              <a:buFontTx/>
              <a:buChar char="-"/>
            </a:pPr>
            <a:r>
              <a:rPr lang="sl-SI" altLang="sl-SI" sz="2400"/>
              <a:t> </a:t>
            </a:r>
            <a:r>
              <a:rPr lang="sl-SI" altLang="sl-SI" sz="2400">
                <a:hlinkClick r:id="rId4"/>
              </a:rPr>
              <a:t>http://www.drustvo-dsp.si/si/pisatelji/138/detail.html</a:t>
            </a:r>
            <a:endParaRPr lang="sl-SI" altLang="sl-SI" sz="2400"/>
          </a:p>
          <a:p>
            <a:pPr>
              <a:buFontTx/>
              <a:buChar char="-"/>
            </a:pPr>
            <a:endParaRPr lang="sl-SI" alt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o meri 1">
      <a:dk1>
        <a:sysClr val="windowText" lastClr="000000"/>
      </a:dk1>
      <a:lt1>
        <a:srgbClr val="C6D9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Officeova tema</vt:lpstr>
      <vt:lpstr>Janja  Vidmar</vt:lpstr>
      <vt:lpstr>Zgodnje življenje in šolanje:</vt:lpstr>
      <vt:lpstr>Pisateljevanje: </vt:lpstr>
      <vt:lpstr>Delo:</vt:lpstr>
      <vt:lpstr>Priznanja in nagrade:</vt:lpstr>
      <vt:lpstr>Prevodi v tuje jezike:</vt:lpstr>
      <vt:lpstr>Viri: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2019-06-03T09:09:20Z</dcterms:created>
  <dcterms:modified xsi:type="dcterms:W3CDTF">2019-06-03T09:09:20Z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