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D0"/>
    <a:srgbClr val="29A8FF"/>
    <a:srgbClr val="61BFFF"/>
    <a:srgbClr val="0099FF"/>
    <a:srgbClr val="BDF7FD"/>
    <a:srgbClr val="66CC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32674F-D467-4BCD-A3A4-43520CF8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86FE-8822-4603-95EB-D58ACEBE2FB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5A2B1F-3FE8-480C-BC39-00FAD689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BA0DB05-5393-47D0-A448-A1392A91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D55C5-2E01-4E51-B2B9-5B409D1E1D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86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05B07B2-0DD9-43A5-9650-2505DD5F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3D8E-6860-4692-A80D-71E1C3C9B47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1606E2F-88E5-417C-9787-D9947089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C780CC3-9F43-4EB7-9AD4-928793C1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9A970-401D-49B2-B963-CDEBA8EAE7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73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35EA863-5135-4016-AA6F-79B1E77F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EBB0-AD07-478A-9FAF-ADD4416CB4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4642D6F-D79E-48C2-BD10-0FFA1770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C32CC68-87B5-4A86-A053-815CBA43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D3FE-9F71-4899-9DD7-3B8F453294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90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E57A41F-D768-4CB8-B6E0-3C2989AC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66FC-E97E-428C-8710-A451F93161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2517872-F546-4714-B5D0-DF9653C3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4283C2A-2E97-4918-9213-3F4289B6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1BE87-4779-4342-A482-AC99FF4D81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328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5364B3-706D-4006-B297-4B1B7CA2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EEA4-8316-4D56-8766-DAF44BEDBE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6FD6740-2B54-4DC0-A14C-EE85716C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09070DC-5B70-41FE-894A-15EEFD0F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8EE7A-955A-43DB-8D9A-ECCC3D318A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42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C62D3F2-4FC2-4825-873C-63DD6E22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0C58-2692-4971-A68C-505BB61FB5C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2E2CD08-6C48-4AAA-B257-0F5ED8C2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BD4A356-D1B3-41E1-8CF4-B7A5393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78259-5E78-414E-BAFC-8A2AFFCB06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631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DB1B2CB2-5E6B-4DB6-82D9-D3D1D5AA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B002-6258-40E8-A3AF-C0AB49EA90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DF94659-55D0-4353-8F5A-0AEA1B66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5A99469-48E5-4D90-892D-547C577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2ED5D-0E42-4278-B40E-E2C7E386B4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206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C8CD2DE-934D-4C82-B788-F0B9EE0E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016F-3A86-4783-AC04-432C035C94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0386B88-DDEF-41AB-BF58-EE58A18F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A9F3504-0A52-4FF5-A7D6-E392A268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FFFB-2C58-4FEC-A852-537611FAB5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552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B9C8D4AB-27F2-42F8-8D67-3AA12E25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789E-1A1E-4403-8519-991C6D7DC06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08E31BA2-C587-4F3B-9443-F9837A00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50C2446A-E15D-47B9-96A1-76397ED6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6BD-3DE7-4077-803C-D2BCFB781B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24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32691CA-6BB9-495E-9C3F-EEA14D11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B136-61B9-4946-972D-8C9FEC542E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9C178C9-3B7C-476A-A79C-524BC605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A626DAB-604E-47E0-923A-60D899FB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A5DB6-ED0A-4B49-99EB-FE8DBB6548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002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14775EE-60A3-4666-B153-A46E5F2C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590B-ACEB-46DC-9648-664EFC9E99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B9B2556-BB01-483E-A591-E6B4425C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8E25BCC-FFE7-41B2-9218-669A3ADF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B0255-3357-4BEB-8285-9229B01C52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98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E7F2"/>
            </a:gs>
            <a:gs pos="2000">
              <a:srgbClr val="FEE7F2"/>
            </a:gs>
            <a:gs pos="16000">
              <a:srgbClr val="FEE7F2"/>
            </a:gs>
            <a:gs pos="36000">
              <a:srgbClr val="FBEAC7"/>
            </a:gs>
            <a:gs pos="56000">
              <a:srgbClr val="FBD49C"/>
            </a:gs>
            <a:gs pos="75999">
              <a:srgbClr val="FAC77D"/>
            </a:gs>
            <a:gs pos="100000">
              <a:srgbClr val="FBA97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BD76DD5-A41E-4417-92B4-1D24B39802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3FEB940-F029-493E-8668-9AD21A428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7E27C91-FAB2-4F79-9E51-3CB2E75D4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60AB0-1FAF-406E-9FCC-F816A2338F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D0C2F83-73A7-496C-980D-B1DBCC2A6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E879A89-B925-479F-AE43-C6695BD2D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CB441C-664B-4FD0-82ED-832748C18E0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mes.si/zanimivosti/barbarizem-je-vsepovsod-okrog-nas--NONE-c82ef245df.html" TargetMode="External"/><Relationship Id="rId3" Type="http://schemas.openxmlformats.org/officeDocument/2006/relationships/hyperlink" Target="http://www2.arnes.si/~gzver/arhiv%202012/Peta%20stran/Megi%20Feher/princeska.html" TargetMode="External"/><Relationship Id="rId7" Type="http://schemas.openxmlformats.org/officeDocument/2006/relationships/hyperlink" Target="http://www2.siknm.si/popslastice/2013/janja-vidmar.htm" TargetMode="External"/><Relationship Id="rId2" Type="http://schemas.openxmlformats.org/officeDocument/2006/relationships/hyperlink" Target="http://www.delo.si/kultura/liffe/barbarizem-je-vsepovsod-okrog-n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nevnik.si/slovenija/99212" TargetMode="External"/><Relationship Id="rId5" Type="http://schemas.openxmlformats.org/officeDocument/2006/relationships/hyperlink" Target="http://www.dogaja.se/znani-slovenci/16493/janja_vidmar/" TargetMode="External"/><Relationship Id="rId4" Type="http://schemas.openxmlformats.org/officeDocument/2006/relationships/hyperlink" Target="http://www.zalozbamis.com/knjiga/tretja-moznos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D2710A7E-D8EB-4DEE-8F40-C124A7A92917}"/>
              </a:ext>
            </a:extLst>
          </p:cNvPr>
          <p:cNvSpPr/>
          <p:nvPr/>
        </p:nvSpPr>
        <p:spPr>
          <a:xfrm>
            <a:off x="413679" y="2636912"/>
            <a:ext cx="838402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Harrington" panose="04040505050A02020702" pitchFamily="82" charset="0"/>
                <a:cs typeface="+mn-cs"/>
              </a:rPr>
              <a:t>Princeska z napako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1F5061D-3DF1-4423-BDF9-05AE5BAD9373}"/>
              </a:ext>
            </a:extLst>
          </p:cNvPr>
          <p:cNvSpPr/>
          <p:nvPr/>
        </p:nvSpPr>
        <p:spPr>
          <a:xfrm>
            <a:off x="2696358" y="606586"/>
            <a:ext cx="381866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stA="54000" endPos="22000" dist="12700" dir="5400000" sy="-100000" algn="bl" rotWithShape="0"/>
                </a:effectLst>
                <a:latin typeface="Harrington" panose="04040505050A02020702" pitchFamily="82" charset="0"/>
                <a:cs typeface="+mn-cs"/>
              </a:rPr>
              <a:t>Janja Vidmar</a:t>
            </a:r>
          </a:p>
        </p:txBody>
      </p:sp>
      <p:sp>
        <p:nvSpPr>
          <p:cNvPr id="2052" name="PoljeZBesedilom 12">
            <a:extLst>
              <a:ext uri="{FF2B5EF4-FFF2-40B4-BE49-F238E27FC236}">
                <a16:creationId xmlns:a16="http://schemas.microsoft.com/office/drawing/2014/main" id="{2B66B677-AE8F-41E2-9A7C-453B60C03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4545013"/>
            <a:ext cx="627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>
                <a:latin typeface="Harrington" panose="04040505050002020702" pitchFamily="82" charset="0"/>
              </a:rPr>
              <a:t>Slovenščina: domače branje – knjiga po izberi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8CC2311-17E7-450A-966B-B43FD39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7" name="Ograda vsebine 3">
            <a:extLst>
              <a:ext uri="{FF2B5EF4-FFF2-40B4-BE49-F238E27FC236}">
                <a16:creationId xmlns:a16="http://schemas.microsoft.com/office/drawing/2014/main" id="{1884039D-3D33-4E3A-8208-5087DEAE0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04813"/>
            <a:ext cx="4427537" cy="6188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D93553-647A-4CC8-A1F5-527079CD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</a:rPr>
              <a:t>Viri</a:t>
            </a:r>
            <a:r>
              <a:rPr lang="sl-SI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</a:rPr>
              <a:t> 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4BC3898C-EE55-4837-8319-D938B410C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>
                <a:hlinkClick r:id="rId2"/>
              </a:rPr>
              <a:t>http://www.delo.si/kultura/liffe/barbarizem-je-vsepovsod-okrog-nas.html</a:t>
            </a:r>
            <a:r>
              <a:rPr lang="sl-SI" altLang="sl-SI" sz="2000"/>
              <a:t> </a:t>
            </a:r>
          </a:p>
          <a:p>
            <a:r>
              <a:rPr lang="sl-SI" altLang="sl-SI" sz="2000">
                <a:hlinkClick r:id="rId3"/>
              </a:rPr>
              <a:t>http://www2.arnes.si/~gzver/arhiv%202012/Peta%20stran/Megi%20Feher/princeska.html</a:t>
            </a:r>
            <a:endParaRPr lang="sl-SI" altLang="sl-SI" sz="2000"/>
          </a:p>
          <a:p>
            <a:r>
              <a:rPr lang="sl-SI" altLang="sl-SI" sz="2000">
                <a:hlinkClick r:id="rId4"/>
              </a:rPr>
              <a:t>http://www.zalozbamis.com/knjiga/tretja-moznost/</a:t>
            </a:r>
            <a:r>
              <a:rPr lang="sl-SI" altLang="sl-SI" sz="2000"/>
              <a:t>  </a:t>
            </a:r>
          </a:p>
          <a:p>
            <a:r>
              <a:rPr lang="sl-SI" altLang="sl-SI" sz="2000">
                <a:hlinkClick r:id="rId5"/>
              </a:rPr>
              <a:t>http://www.dogaja.se/znani-slovenci/16493/janja_vidmar/</a:t>
            </a:r>
            <a:r>
              <a:rPr lang="sl-SI" altLang="sl-SI" sz="2000"/>
              <a:t> </a:t>
            </a:r>
          </a:p>
          <a:p>
            <a:r>
              <a:rPr lang="sl-SI" altLang="sl-SI" sz="2000">
                <a:hlinkClick r:id="rId6"/>
              </a:rPr>
              <a:t>http://www.dnevnik.si/slovenija/99212</a:t>
            </a:r>
            <a:r>
              <a:rPr lang="sl-SI" altLang="sl-SI" sz="2000"/>
              <a:t> </a:t>
            </a:r>
          </a:p>
          <a:p>
            <a:r>
              <a:rPr lang="sl-SI" altLang="sl-SI" sz="2000">
                <a:hlinkClick r:id="rId7"/>
              </a:rPr>
              <a:t>http://www2.siknm.si/popslastice/2013/janja-vidmar.htm</a:t>
            </a:r>
            <a:r>
              <a:rPr lang="sl-SI" altLang="sl-SI" sz="2000"/>
              <a:t> </a:t>
            </a:r>
          </a:p>
          <a:p>
            <a:r>
              <a:rPr lang="sl-SI" altLang="sl-SI" sz="2000">
                <a:hlinkClick r:id="rId8"/>
              </a:rPr>
              <a:t>http://www.times.si/zanimivosti/barbarizem-je-vsepovsod-okrog-nas--NONE-c82ef245df.html</a:t>
            </a:r>
            <a:r>
              <a:rPr lang="sl-SI" altLang="sl-SI" sz="2000"/>
              <a:t> </a:t>
            </a:r>
          </a:p>
          <a:p>
            <a:endParaRPr lang="sl-SI" altLang="sl-SI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BF160-03B8-4BCF-8014-2C24EFE0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</a:rPr>
              <a:t>Janja Vidmar</a:t>
            </a:r>
          </a:p>
        </p:txBody>
      </p:sp>
      <p:pic>
        <p:nvPicPr>
          <p:cNvPr id="3075" name="Ograda vsebine 3">
            <a:extLst>
              <a:ext uri="{FF2B5EF4-FFF2-40B4-BE49-F238E27FC236}">
                <a16:creationId xmlns:a16="http://schemas.microsoft.com/office/drawing/2014/main" id="{791A1865-25C0-4D30-A7F5-369CACEE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8463" y="1600200"/>
            <a:ext cx="326707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1E11B6AA-092B-4B4A-9B4C-5D2475C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22E6B528-9E24-4D6B-82FB-9E93D7392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1750"/>
            <a:ext cx="3221038" cy="4786313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82E0220-B86C-4916-96A9-88E4B3E6E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4288"/>
            <a:ext cx="381635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69C7F4A-202C-4881-8366-64702C90A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3331" r="9721" b="5016"/>
          <a:stretch>
            <a:fillRect/>
          </a:stretch>
        </p:blipFill>
        <p:spPr bwMode="auto">
          <a:xfrm>
            <a:off x="3719513" y="1643063"/>
            <a:ext cx="331152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hlinkClick r:id="rId5" action="ppaction://hlinksldjump"/>
            <a:extLst>
              <a:ext uri="{FF2B5EF4-FFF2-40B4-BE49-F238E27FC236}">
                <a16:creationId xmlns:a16="http://schemas.microsoft.com/office/drawing/2014/main" id="{45532BE0-AFA9-47E1-A637-4471955E6A04}"/>
              </a:ext>
            </a:extLst>
          </p:cNvPr>
          <p:cNvSpPr txBox="1"/>
          <p:nvPr/>
        </p:nvSpPr>
        <p:spPr>
          <a:xfrm>
            <a:off x="-26" y="6397804"/>
            <a:ext cx="17508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  <a:cs typeface="+mn-cs"/>
              </a:rPr>
              <a:t>Barbarizem</a:t>
            </a:r>
          </a:p>
        </p:txBody>
      </p:sp>
      <p:sp>
        <p:nvSpPr>
          <p:cNvPr id="9" name="PoljeZBesedilom 8">
            <a:hlinkClick r:id="rId6" action="ppaction://hlinksldjump"/>
            <a:extLst>
              <a:ext uri="{FF2B5EF4-FFF2-40B4-BE49-F238E27FC236}">
                <a16:creationId xmlns:a16="http://schemas.microsoft.com/office/drawing/2014/main" id="{3C1762AA-DC4D-4730-A7CA-FF33C80E24C2}"/>
              </a:ext>
            </a:extLst>
          </p:cNvPr>
          <p:cNvSpPr txBox="1"/>
          <p:nvPr/>
        </p:nvSpPr>
        <p:spPr>
          <a:xfrm>
            <a:off x="7380312" y="6093296"/>
            <a:ext cx="15841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  <a:cs typeface="+mn-cs"/>
              </a:rPr>
              <a:t>Današnja družba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6BC828C8-402E-443A-8537-77888A13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2A39CD1-DF2E-4CC3-8D2D-B75148F9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425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0F27AD-1D05-4199-8C01-0EA99D4F7F74}"/>
              </a:ext>
            </a:extLst>
          </p:cNvPr>
          <p:cNvSpPr txBox="1"/>
          <p:nvPr/>
        </p:nvSpPr>
        <p:spPr>
          <a:xfrm>
            <a:off x="3131840" y="1594622"/>
            <a:ext cx="28083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  <a:cs typeface="+mn-cs"/>
              </a:rPr>
              <a:t>Barbarizem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5CFA6F8E-AC99-44AD-B6A4-AA44355A9C24}"/>
              </a:ext>
            </a:extLst>
          </p:cNvPr>
          <p:cNvCxnSpPr/>
          <p:nvPr/>
        </p:nvCxnSpPr>
        <p:spPr>
          <a:xfrm>
            <a:off x="4572000" y="2373313"/>
            <a:ext cx="0" cy="1035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6" name="PoljeZBesedilom 6">
            <a:hlinkClick r:id="rId2" action="ppaction://hlinksldjump"/>
            <a:extLst>
              <a:ext uri="{FF2B5EF4-FFF2-40B4-BE49-F238E27FC236}">
                <a16:creationId xmlns:a16="http://schemas.microsoft.com/office/drawing/2014/main" id="{0D473FDF-82E8-4774-9D42-35FFE44E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00438"/>
            <a:ext cx="6697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tako imenovana nekulturnost našega časa: ponižanje, nasilje, sovraštvo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4BD78D63-6703-460B-BE66-D14E47A3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7" name="Slika 10">
            <a:extLst>
              <a:ext uri="{FF2B5EF4-FFF2-40B4-BE49-F238E27FC236}">
                <a16:creationId xmlns:a16="http://schemas.microsoft.com/office/drawing/2014/main" id="{33106797-CEA1-449C-9825-ACA23EB5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49213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11">
            <a:extLst>
              <a:ext uri="{FF2B5EF4-FFF2-40B4-BE49-F238E27FC236}">
                <a16:creationId xmlns:a16="http://schemas.microsoft.com/office/drawing/2014/main" id="{27293AAE-7F48-4DBD-BF64-5A364AD61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9337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12">
            <a:extLst>
              <a:ext uri="{FF2B5EF4-FFF2-40B4-BE49-F238E27FC236}">
                <a16:creationId xmlns:a16="http://schemas.microsoft.com/office/drawing/2014/main" id="{AC6CF8B3-311E-4BB5-A8D7-2D5C7DD0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29337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5">
            <a:extLst>
              <a:ext uri="{FF2B5EF4-FFF2-40B4-BE49-F238E27FC236}">
                <a16:creationId xmlns:a16="http://schemas.microsoft.com/office/drawing/2014/main" id="{764D2B67-423E-4E36-B4B6-F2626BD4D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40051"/>
          <a:stretch>
            <a:fillRect/>
          </a:stretch>
        </p:blipFill>
        <p:spPr bwMode="auto">
          <a:xfrm>
            <a:off x="1860550" y="1533525"/>
            <a:ext cx="34750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Slika 7">
            <a:extLst>
              <a:ext uri="{FF2B5EF4-FFF2-40B4-BE49-F238E27FC236}">
                <a16:creationId xmlns:a16="http://schemas.microsoft.com/office/drawing/2014/main" id="{8C2CECE1-146E-43DA-BD55-4BF9684E5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26209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Slika 13">
            <a:extLst>
              <a:ext uri="{FF2B5EF4-FFF2-40B4-BE49-F238E27FC236}">
                <a16:creationId xmlns:a16="http://schemas.microsoft.com/office/drawing/2014/main" id="{22035F6F-591D-46E4-936D-D262CA3FD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9213"/>
            <a:ext cx="375443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grada vsebine 3">
            <a:extLst>
              <a:ext uri="{FF2B5EF4-FFF2-40B4-BE49-F238E27FC236}">
                <a16:creationId xmlns:a16="http://schemas.microsoft.com/office/drawing/2014/main" id="{57F6041C-5E63-42E9-B048-B18A52D10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4262438"/>
            <a:ext cx="2778125" cy="2595562"/>
          </a:xfrm>
        </p:spPr>
      </p:pic>
      <p:pic>
        <p:nvPicPr>
          <p:cNvPr id="6154" name="Slika 8">
            <a:extLst>
              <a:ext uri="{FF2B5EF4-FFF2-40B4-BE49-F238E27FC236}">
                <a16:creationId xmlns:a16="http://schemas.microsoft.com/office/drawing/2014/main" id="{0D7DF44E-AB2E-47A1-8EA3-CFE5F8A7A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57338"/>
            <a:ext cx="18446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Slika 4">
            <a:extLst>
              <a:ext uri="{FF2B5EF4-FFF2-40B4-BE49-F238E27FC236}">
                <a16:creationId xmlns:a16="http://schemas.microsoft.com/office/drawing/2014/main" id="{FF28486C-C20F-4023-8E47-A0955DE2F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048125"/>
            <a:ext cx="380841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B18D4FA-7F16-4DFB-A903-594BB018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171" name="Ograda vsebine 3">
            <a:extLst>
              <a:ext uri="{FF2B5EF4-FFF2-40B4-BE49-F238E27FC236}">
                <a16:creationId xmlns:a16="http://schemas.microsoft.com/office/drawing/2014/main" id="{024628A7-2818-4C04-A2AC-2C578AA0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" y="463550"/>
            <a:ext cx="9140825" cy="6073775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10362A-CDE7-44E8-B99E-2D2DE7BAF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463550"/>
            <a:ext cx="9699625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07B79D7-D3B2-473B-8C35-E12C0689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5" name="Slika 4">
            <a:extLst>
              <a:ext uri="{FF2B5EF4-FFF2-40B4-BE49-F238E27FC236}">
                <a16:creationId xmlns:a16="http://schemas.microsoft.com/office/drawing/2014/main" id="{6BE73432-4781-4BDA-8D41-82755C69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3268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grada vsebine 8">
            <a:extLst>
              <a:ext uri="{FF2B5EF4-FFF2-40B4-BE49-F238E27FC236}">
                <a16:creationId xmlns:a16="http://schemas.microsoft.com/office/drawing/2014/main" id="{26C18139-92B6-469C-8CA1-1BB1206E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2695575" cy="3810000"/>
          </a:xfr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44B2C07-47AC-487E-83EC-4137D0F25D27}"/>
              </a:ext>
            </a:extLst>
          </p:cNvPr>
          <p:cNvSpPr txBox="1"/>
          <p:nvPr/>
        </p:nvSpPr>
        <p:spPr>
          <a:xfrm>
            <a:off x="3203848" y="1700808"/>
            <a:ext cx="576064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  <a:cs typeface="+mn-cs"/>
              </a:rPr>
              <a:t>Frustracije</a:t>
            </a:r>
            <a:r>
              <a:rPr lang="sl-SI" sz="2400" dirty="0">
                <a:latin typeface="+mn-lt"/>
                <a:cs typeface="+mn-cs"/>
              </a:rPr>
              <a:t> </a:t>
            </a:r>
            <a:r>
              <a:rPr lang="sl-SI" dirty="0">
                <a:latin typeface="+mn-lt"/>
                <a:cs typeface="+mn-cs"/>
              </a:rPr>
              <a:t>–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duševno stanje neugodja zaradi nasprotja med željami in možnostmi, ki jih nudi okolje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Nevrotičnost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nekakšna sopomenka za živčnost; neko stanje, ki je lahko značilno za posameznika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B9DC9DF-6780-4FE7-A03E-EC778F946783}"/>
              </a:ext>
            </a:extLst>
          </p:cNvPr>
          <p:cNvSpPr txBox="1"/>
          <p:nvPr/>
        </p:nvSpPr>
        <p:spPr>
          <a:xfrm>
            <a:off x="3635896" y="4293096"/>
            <a:ext cx="5112568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Ksenofobija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fobija, pri kateri se kaže pretiran strah pred tujci (pretiran plah ali zaničevalnost do tujcev)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 =čuden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E25D370-3A96-40A9-A6D5-5AFC5B07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19" name="Ograda vsebine 3">
            <a:extLst>
              <a:ext uri="{FF2B5EF4-FFF2-40B4-BE49-F238E27FC236}">
                <a16:creationId xmlns:a16="http://schemas.microsoft.com/office/drawing/2014/main" id="{C76C3E83-29F1-4CD7-A75E-D2F2D874A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04813"/>
            <a:ext cx="4019550" cy="61198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73E6CE0-6A9D-4C64-A81F-35E43718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3" name="Ograda vsebine 3">
            <a:extLst>
              <a:ext uri="{FF2B5EF4-FFF2-40B4-BE49-F238E27FC236}">
                <a16:creationId xmlns:a16="http://schemas.microsoft.com/office/drawing/2014/main" id="{B856225B-DF97-4B2A-9D2B-E1B19AE24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376363"/>
            <a:ext cx="4103687" cy="5335587"/>
          </a:xfrm>
        </p:spPr>
      </p:pic>
      <p:pic>
        <p:nvPicPr>
          <p:cNvPr id="10244" name="Slika 4">
            <a:extLst>
              <a:ext uri="{FF2B5EF4-FFF2-40B4-BE49-F238E27FC236}">
                <a16:creationId xmlns:a16="http://schemas.microsoft.com/office/drawing/2014/main" id="{FCCC15FD-3EEC-4602-9EB5-8C3D28FC2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8829"/>
          <a:stretch>
            <a:fillRect/>
          </a:stretch>
        </p:blipFill>
        <p:spPr bwMode="auto">
          <a:xfrm>
            <a:off x="150813" y="188913"/>
            <a:ext cx="4560887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Harrington</vt:lpstr>
      <vt:lpstr>Times New Roman</vt:lpstr>
      <vt:lpstr>Officeova tema</vt:lpstr>
      <vt:lpstr>PowerPoint Presentation</vt:lpstr>
      <vt:lpstr>Janja Vidmar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2019-06-03T09:09:21Z</dcterms:created>
  <dcterms:modified xsi:type="dcterms:W3CDTF">2019-06-03T09:09:21Z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