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5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24636-EE88-4BE7-BF68-1529CFE3D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8D01C7-8ADF-42D7-B837-B3E9244BF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1561-C73B-4AD8-8F52-AF708902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9EC76-C96A-4A0E-9A30-B1076D13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507AC-FB1A-4A6C-84B0-951AC66F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1FD89-7626-43A0-B3EF-B5B98036F3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95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AAD3-4D01-4373-B8B1-A0EA814F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66520-62E6-4697-99A4-E8F196B2E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6906D-CDE2-422A-AEDE-EE3F6252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00BAC-9B3C-448C-BDBD-E40E4CBE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733EE-F21C-480D-B539-8B05BD1F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B5747-F6C1-422B-BF7E-A79E5F4EB2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450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A18DB3-3455-48E3-953B-C38CE935C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A2449-7559-4480-B3EB-2A98EFBA1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032E4-FE40-47A6-840E-00850184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466F8-1D14-4511-A140-BB8E5399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F6881-29D1-43C4-B41E-BB4C224E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FC905-F885-4898-BCC0-EB281133C12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03119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6834B-B2E7-434E-96B3-0FE6A3D2FD81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DCC15-C3F4-488C-8444-9C20F46473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E6DBE-B447-4D8F-8213-E2BAB7EDFBF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8C6075-D96B-439F-9F4D-0039CE75E8AC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C1B91-4898-4D41-ADD5-31AD22F51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31CCBC-8889-4AAF-B863-80BDEF6D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D96B6-1767-4181-B27F-1526A9A4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1E199-04A4-4B64-880D-F4A8B1D5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7AFFE1-3547-45CE-B2C2-E8E816BA86A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9622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2CCD-13EF-423A-8E5A-571526AC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E376-C242-48BF-A91C-FF13C9946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18A69-716D-4FA2-9922-CAD9F6D0D04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27D315-DB46-49A4-9BA6-D3D461FEB75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77590C-F796-448D-BAC9-0271BB5DF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1511DFB-7580-4EEC-8E28-1F3A8CFD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8D71C94-A260-48D6-A56A-42777188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08E2113-1B75-434A-8203-8F362CB9FD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58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F535-6CD1-4035-A1DC-4A648529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FADAB-8EFA-45C7-BD53-563AD6CE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730B2-9113-42ED-807C-4F66D4FD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B05C6-D10C-4533-8BB4-ABAA0F4B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4507B-9685-45C3-92DA-7DF59C4F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EA5E5-0067-4FB7-A6F1-A632AE3F41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6095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78853-73F0-4A13-9D46-FF39098ED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A038A-C4D2-4BCB-A381-6E1C2FC1F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4B033-D07B-4BD9-A714-2C810E85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D6D56-F3F6-4B3F-85BF-FF487080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9A214-DA2A-4DDC-9A5E-1FF18BD47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6584D-FAEC-4FEE-92E9-B0055D1BE2E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6213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087F9-47BB-451F-89C0-2C6EEA48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5767F-21B8-4601-809F-4D32320D1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9D2AE-29DF-4E86-996B-82A516DD3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DC4EF-2AFB-4DE5-B5CB-82C5C4BA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FFA7A-17AC-475B-9B08-11C9950B4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CD70D-12CE-4499-AE5F-80263E8F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4433E-B9BC-4D44-AB64-BA18ED87681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064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45214-20A8-44A9-8D13-39E5F647F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47992-B179-44D1-BFA6-6372C1BD9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AB59D-CA57-451A-9999-D069F6B06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9BC5DF-585E-454F-BA58-A03B6449E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DEE84-8BB5-4919-A6B0-E47F26B26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63F29-3269-47CE-A25F-0ADF561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ACC356-FCD8-4D2F-8683-D8A0F576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08917E-52D4-4AF3-ACB4-86A4FA3BD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6A1F6-2F15-4578-A594-BFDCF9BC4CD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102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0082-0B8A-4AB0-92E1-D40BEE97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A4D87-D754-48F0-936D-9298D3BF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E5A47-8B8F-4F1B-B44D-EC8B1EFA7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E17D6-B234-4049-9F48-961380AC1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55E2C-95C8-4B97-9D24-6C47F73E9C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1307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F28B4D-846C-4994-BB46-0A45C7CE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B178A-AF00-48C7-B60C-575661C8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012FE-249C-46D8-9673-1CEA5538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3258D-354E-4E6E-8C95-7906821939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427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443EC-111B-492A-ADBB-8C4CAC6BC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766D3-E8B9-4D8E-9A1E-F2F007C24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4CD30-C463-45A8-B8A6-792AECDD0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B504C-C92A-4084-BDF2-4FBA71AB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4AC3A-F8AC-43C8-A720-2D42F4237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DE711-5A83-4F40-993D-E5199C65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1588-B491-4035-85BC-256110D12A8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92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00EB-2989-4E56-9346-483E385D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90F97E-A6EA-4CE1-826E-1F8DA1040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C39EB-228B-41D8-8DC3-C42F591E1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01DA7-819F-42C3-9BC2-2A2E2030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5008C-5D4F-4D56-A274-43D50D25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6DB23-39CE-4BB9-B4B8-4E4BB673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406E7-3DF1-450F-AB5B-1452FAE38F4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6470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284839-4E66-44E7-8029-2121699B7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3B3D76-7500-429B-B6FA-F616BAA44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C915FD-2920-4823-86FE-B58B39B3BD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B2CDC1D-B22E-4AB4-80C4-E25946DAFE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5DE374-2086-4CBC-8F4C-9F66F697B2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441216-02B8-4F9E-811D-BF67C0B38DD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rok\My%20Documents\muske\Lostprophets%20-%20Always%20All%20Ways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68E6940-A4AA-4A5F-8769-40E94EEF03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23850" y="260350"/>
            <a:ext cx="7772400" cy="1873250"/>
          </a:xfrm>
        </p:spPr>
        <p:txBody>
          <a:bodyPr anchor="ctr"/>
          <a:lstStyle/>
          <a:p>
            <a:r>
              <a:rPr lang="sl-SI" altLang="sl-SI" sz="5400">
                <a:solidFill>
                  <a:srgbClr val="FF3300"/>
                </a:solidFill>
              </a:rPr>
              <a:t>Valentin Vodnik</a:t>
            </a:r>
            <a:br>
              <a:rPr lang="sl-SI" altLang="sl-SI" sz="5400">
                <a:solidFill>
                  <a:srgbClr val="FF3300"/>
                </a:solidFill>
              </a:rPr>
            </a:br>
            <a:r>
              <a:rPr lang="sl-SI" altLang="sl-SI" sz="2400">
                <a:solidFill>
                  <a:schemeClr val="folHlink"/>
                </a:solidFill>
              </a:rPr>
              <a:t>Šiška 3. feb. 1758 - Ljubljana, 8. jan.1819</a:t>
            </a:r>
            <a:r>
              <a:rPr lang="sl-SI" altLang="sl-SI" sz="4400"/>
              <a:t> 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8F2A0B5B-BB71-4A10-A756-213CD4AA56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068638"/>
            <a:ext cx="6400800" cy="1752600"/>
          </a:xfrm>
        </p:spPr>
        <p:txBody>
          <a:bodyPr/>
          <a:lstStyle/>
          <a:p>
            <a:r>
              <a:rPr lang="sl-SI" altLang="sl-SI" sz="2800" b="1">
                <a:solidFill>
                  <a:schemeClr val="folHlink"/>
                </a:solidFill>
              </a:rPr>
              <a:t>Valentin Vodnik</a:t>
            </a:r>
            <a:r>
              <a:rPr lang="sl-SI" altLang="sl-SI" sz="2800">
                <a:solidFill>
                  <a:schemeClr val="folHlink"/>
                </a:solidFill>
              </a:rPr>
              <a:t>, prvi pomembnejši slovenski pesnik, narodni preroditelj, učitelj, prevajalec, slovničar in urednik.</a:t>
            </a:r>
            <a:r>
              <a:rPr lang="sl-SI" altLang="sl-SI" sz="2800"/>
              <a:t> </a:t>
            </a: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62E1E5DF-E64E-45C8-991C-5D07FB3A9D0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27538" y="5734050"/>
            <a:ext cx="4716462" cy="825500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3600">
                <a:solidFill>
                  <a:schemeClr val="folHlink"/>
                </a:solidFill>
              </a:rPr>
              <a:t> </a:t>
            </a:r>
            <a:endParaRPr lang="sl-SI" altLang="sl-SI" sz="3600" dirty="0">
              <a:solidFill>
                <a:schemeClr val="folHlink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76D087A-5AD7-4505-9798-E7F362C6E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708275"/>
            <a:ext cx="1677987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959DD784-8D47-4618-BD63-ABC0C44E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0"/>
            <a:ext cx="266382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Lostprophets - Always All Ways.mp3">
            <a:hlinkClick r:id="" action="ppaction://media"/>
            <a:extLst>
              <a:ext uri="{FF2B5EF4-FFF2-40B4-BE49-F238E27FC236}">
                <a16:creationId xmlns:a16="http://schemas.microsoft.com/office/drawing/2014/main" id="{4F8B74DC-88FE-4924-964A-416BC02518B8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6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2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CA7D5A1-D0AC-49C7-99B6-B80EF8EBC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FF3300"/>
                </a:solidFill>
              </a:rPr>
              <a:t>Biagrofija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C08A170-998B-4B5F-8D89-257CE0C17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Pesnikovanje: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Zbirka Pesme za pokušino (</a:t>
            </a:r>
            <a:r>
              <a:rPr lang="sl-SI" altLang="sl-SI" sz="2800" i="1" u="sng">
                <a:solidFill>
                  <a:schemeClr val="folHlink"/>
                </a:solidFill>
              </a:rPr>
              <a:t>1806</a:t>
            </a:r>
            <a:r>
              <a:rPr lang="sl-SI" altLang="sl-SI" sz="2800" i="1">
                <a:solidFill>
                  <a:schemeClr val="fol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Pesmi za brambovce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narodnoprebudne pesmi: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Dramilo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Zadovoljni Kranjec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osebnoizpovedne pesmi: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Stari pevec ne boj se peti</a:t>
            </a:r>
          </a:p>
          <a:p>
            <a:pPr>
              <a:lnSpc>
                <a:spcPct val="9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Moj spomenik</a:t>
            </a:r>
          </a:p>
          <a:p>
            <a:pPr>
              <a:lnSpc>
                <a:spcPct val="90000"/>
              </a:lnSpc>
            </a:pPr>
            <a:endParaRPr lang="sl-SI" altLang="sl-SI" sz="2800" i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12B4E7B3-E548-4E1D-927E-66DF54D03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Časnikastvo: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Lublanske novice (</a:t>
            </a:r>
            <a:r>
              <a:rPr lang="sl-SI" altLang="sl-SI" sz="2800" i="1" u="sng">
                <a:solidFill>
                  <a:schemeClr val="folHlink"/>
                </a:solidFill>
              </a:rPr>
              <a:t>1797 - 1800</a:t>
            </a:r>
            <a:r>
              <a:rPr lang="sl-SI" altLang="sl-SI" sz="2800" i="1">
                <a:solidFill>
                  <a:schemeClr val="folHlink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Velika pratika (1795 - 1797)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Mala pratika (</a:t>
            </a:r>
            <a:r>
              <a:rPr lang="sl-SI" altLang="sl-SI" sz="2800" i="1" u="sng">
                <a:solidFill>
                  <a:schemeClr val="folHlink"/>
                </a:solidFill>
              </a:rPr>
              <a:t>1798 - 1806</a:t>
            </a:r>
            <a:r>
              <a:rPr lang="sl-SI" altLang="sl-SI" sz="2800" i="1">
                <a:solidFill>
                  <a:schemeClr val="folHlink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Poučne knjige / priročniki: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Kuharske bukve (</a:t>
            </a:r>
            <a:r>
              <a:rPr lang="sl-SI" altLang="sl-SI" sz="2800" i="1" u="sng">
                <a:solidFill>
                  <a:schemeClr val="folHlink"/>
                </a:solidFill>
              </a:rPr>
              <a:t>1799</a:t>
            </a:r>
            <a:r>
              <a:rPr lang="sl-SI" altLang="sl-SI" sz="2800" i="1">
                <a:solidFill>
                  <a:schemeClr val="folHlink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Babištvo (</a:t>
            </a:r>
            <a:r>
              <a:rPr lang="sl-SI" altLang="sl-SI" sz="2800" i="1" u="sng">
                <a:solidFill>
                  <a:schemeClr val="folHlink"/>
                </a:solidFill>
              </a:rPr>
              <a:t>1818</a:t>
            </a:r>
            <a:r>
              <a:rPr lang="sl-SI" altLang="sl-SI" sz="2800" i="1">
                <a:solidFill>
                  <a:schemeClr val="folHlink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Šolske knjige: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Abeceda za perve šole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Pismenost in gramatika za perve šole (slovnica)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Basni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Sraka ima mlade</a:t>
            </a:r>
          </a:p>
          <a:p>
            <a:pPr>
              <a:lnSpc>
                <a:spcPct val="80000"/>
              </a:lnSpc>
            </a:pPr>
            <a:r>
              <a:rPr lang="sl-SI" altLang="sl-SI" sz="2800" i="1">
                <a:solidFill>
                  <a:schemeClr val="folHlink"/>
                </a:solidFill>
              </a:rPr>
              <a:t>Nemški in kranjski konj</a:t>
            </a:r>
          </a:p>
          <a:p>
            <a:pPr>
              <a:lnSpc>
                <a:spcPct val="80000"/>
              </a:lnSpc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CA5C5049-D62B-4652-821D-740609670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r>
              <a:rPr lang="sl-SI" altLang="sl-SI" sz="3600">
                <a:solidFill>
                  <a:srgbClr val="FF3300"/>
                </a:solidFill>
              </a:rPr>
              <a:t>Viri in literatura:</a:t>
            </a:r>
          </a:p>
          <a:p>
            <a:pPr>
              <a:buFontTx/>
              <a:buNone/>
            </a:pPr>
            <a:endParaRPr lang="sl-SI" altLang="sl-SI" sz="3600">
              <a:solidFill>
                <a:schemeClr val="folHlink"/>
              </a:solidFill>
            </a:endParaRPr>
          </a:p>
          <a:p>
            <a:r>
              <a:rPr lang="sl-SI" altLang="sl-SI" sz="3600">
                <a:solidFill>
                  <a:schemeClr val="folHlink"/>
                </a:solidFill>
              </a:rPr>
              <a:t>www.wikipedija.com</a:t>
            </a:r>
          </a:p>
          <a:p>
            <a:r>
              <a:rPr lang="sl-SI" altLang="sl-SI" sz="3600">
                <a:solidFill>
                  <a:schemeClr val="folHlink"/>
                </a:solidFill>
              </a:rPr>
              <a:t>www.dijaski.net</a:t>
            </a:r>
          </a:p>
          <a:p>
            <a:r>
              <a:rPr lang="sl-SI" altLang="sl-SI" sz="3600">
                <a:solidFill>
                  <a:schemeClr val="folHlink"/>
                </a:solidFill>
              </a:rPr>
              <a:t>Google </a:t>
            </a:r>
            <a:r>
              <a:rPr lang="sl-SI" altLang="sl-SI" sz="3600">
                <a:solidFill>
                  <a:schemeClr val="folHlink"/>
                </a:solidFill>
                <a:sym typeface="Wingdings" panose="05000000000000000000" pitchFamily="2" charset="2"/>
              </a:rPr>
              <a:t>slike Valentin Vodnik</a:t>
            </a:r>
          </a:p>
          <a:p>
            <a:r>
              <a:rPr lang="sl-SI" altLang="sl-SI" sz="3600">
                <a:solidFill>
                  <a:schemeClr val="folHlink"/>
                </a:solidFill>
                <a:sym typeface="Wingdings" panose="05000000000000000000" pitchFamily="2" charset="2"/>
              </a:rPr>
              <a:t>Potovanje besed (učbenik za 1. letnik triletnih srednjih šol )  Kniževnost</a:t>
            </a:r>
          </a:p>
          <a:p>
            <a:endParaRPr lang="sl-SI" altLang="sl-SI" sz="3600">
              <a:solidFill>
                <a:schemeClr val="folHlink"/>
              </a:solidFill>
              <a:sym typeface="Wingdings" panose="05000000000000000000" pitchFamily="2" charset="2"/>
            </a:endParaRPr>
          </a:p>
          <a:p>
            <a:endParaRPr lang="sl-SI" altLang="sl-SI" sz="3600">
              <a:solidFill>
                <a:schemeClr val="folHlink"/>
              </a:solidFill>
              <a:sym typeface="Wingdings" panose="05000000000000000000" pitchFamily="2" charset="2"/>
            </a:endParaRPr>
          </a:p>
          <a:p>
            <a:endParaRPr lang="sl-SI" altLang="sl-SI" sz="72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DDAA5FB-D30C-4A72-9E30-7AE4C5F05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FF3300"/>
                </a:solidFill>
              </a:rPr>
              <a:t>Življenje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A53F90-0F2C-4915-8CAD-36F901734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b="1" i="1">
                <a:solidFill>
                  <a:schemeClr val="folHlink"/>
                </a:solidFill>
              </a:rPr>
              <a:t>Valentin Vodnik se je rodil leta 1758 v Zgornji Šiški blizu Ljubljane v kmečko-obrtniški družini. Osnovno šolo je opravljal v Ljubljani, nato se je izobraževal tudi pri stricu v novomeškem samostanu. Po gimnaziji (1769-1775), v kateri sta ga zlasti zanimala poetika in retorika, se je v nekaterih frančiškanskih samostanih (v Novem mestu, Ljubljani, Kamniku, na Sveti gori nad Gorico) pripravljal za duhovniški poklic</a:t>
            </a:r>
            <a:r>
              <a:rPr lang="sl-SI" altLang="sl-SI">
                <a:solidFill>
                  <a:schemeClr val="folHlink"/>
                </a:solidFill>
              </a:rPr>
              <a:t>.</a:t>
            </a:r>
            <a:r>
              <a:rPr lang="sl-SI" altLang="sl-SI" sz="280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223AEC18-6E59-414E-BCC0-765CA2012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688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b="1" i="1">
                <a:solidFill>
                  <a:schemeClr val="folHlink"/>
                </a:solidFill>
              </a:rPr>
              <a:t>Učil se je tudi orglanja, študiral filozofijo in teologijo. Kot duhovnik je deloval v Ljubljani,na Bledu, v Sori, Ribnici in od leta 1793 na Koprivniku nad Bohinjem, kjer je prišel v stik z Žigo Zoisom, ki mu je pozneje pomagal do premestitve k Šentjakobu v Ljubljani, kjer je leta 1797 postal profesor na gimnaziji. V času Ilirskih provinc se je navduševal nad Francozi in njihovim priznavanjem naravnim pravic narodov. V novi oblasti je videl možnost, da bo slovenski jezik veljaven v šolstvu.</a:t>
            </a:r>
            <a:r>
              <a:rPr lang="sl-SI" altLang="sl-SI" sz="280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25E1C149-98A5-4876-B748-307A3B495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545138"/>
          </a:xfrm>
          <a:noFill/>
          <a:ln/>
        </p:spPr>
        <p:txBody>
          <a:bodyPr/>
          <a:lstStyle/>
          <a:p>
            <a:r>
              <a:rPr lang="sl-SI" altLang="sl-SI" b="1" i="1">
                <a:solidFill>
                  <a:schemeClr val="folHlink"/>
                </a:solidFill>
              </a:rPr>
              <a:t>Dosegel je uvedbo slovenščine kot učnega jezika v začetne in srednje šole na Kranjskem. Postal je celo ravnatelj in šolski nadzornik. Po vrnitvi Avstrijcev se je Vodnikov položaj poslabšal, saj so mu Avstrijci sodelovanje s Francozi zamerili, in ga kot »politično sumljivega« predčasno upokojili. Umrl je v Ljubljani, povsem izrinjen iz javnega življenja.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>
            <a:extLst>
              <a:ext uri="{FF2B5EF4-FFF2-40B4-BE49-F238E27FC236}">
                <a16:creationId xmlns:a16="http://schemas.microsoft.com/office/drawing/2014/main" id="{7C66CBEE-2AA0-4F97-9C57-FFC2629C796A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052513"/>
            <a:ext cx="4038600" cy="4968875"/>
          </a:xfrm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869825FB-04D8-42ED-B563-409EF706CAC0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052513"/>
            <a:ext cx="4038600" cy="4897437"/>
          </a:xfr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>
            <a:extLst>
              <a:ext uri="{FF2B5EF4-FFF2-40B4-BE49-F238E27FC236}">
                <a16:creationId xmlns:a16="http://schemas.microsoft.com/office/drawing/2014/main" id="{605AE8F1-B66D-4D85-81DC-0865E61C3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FF3300"/>
                </a:solidFill>
              </a:rPr>
              <a:t>Dramilo</a:t>
            </a: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86B5F183-DE79-491C-8795-2D006FC70C1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339975" y="4149725"/>
            <a:ext cx="4038600" cy="2192338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Glej, stvarnica vse ti ponudi,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Li jemat od nje ne zamudi,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Leniga čaka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Strgan rokal,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Palca beraška,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 Prazni bokal.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CBB6CD6A-BF08-4C48-9870-39B5C83AE83C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250825" y="1557338"/>
            <a:ext cx="4038600" cy="2185987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Kranjc! tvoja zemla je zdrava,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Za pridnje nje lega najprava,   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Polje, vinograd,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Gora, morje, 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Ruda, kupčija,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 Tebe rede.</a:t>
            </a:r>
          </a:p>
          <a:p>
            <a:endParaRPr lang="sl-SI" altLang="sl-SI" sz="2000"/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060E0870-2119-4E70-9446-49676C9C5B9B}"/>
              </a:ext>
            </a:extLst>
          </p:cNvPr>
          <p:cNvSpPr>
            <a:spLocks noGrp="1" noChangeArrowheads="1"/>
          </p:cNvSpPr>
          <p:nvPr>
            <p:ph sz="quarter" idx="3"/>
          </p:nvPr>
        </p:nvSpPr>
        <p:spPr>
          <a:xfrm>
            <a:off x="4067175" y="1557338"/>
            <a:ext cx="4687888" cy="2187575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Za vuk si prebrisane glave,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Pa čedne nu terdne postave,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    Iše te sreča,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    Um ti je dan,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Najdel jo boš, ak </a:t>
            </a:r>
          </a:p>
          <a:p>
            <a:pPr>
              <a:buFontTx/>
              <a:buNone/>
            </a:pPr>
            <a:r>
              <a:rPr lang="sl-SI" altLang="sl-SI" sz="2000">
                <a:solidFill>
                  <a:schemeClr val="folHlink"/>
                </a:solidFill>
              </a:rPr>
              <a:t>                   Nisi zaspan.</a:t>
            </a:r>
          </a:p>
          <a:p>
            <a:endParaRPr lang="sl-SI" altLang="sl-SI" sz="24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AC23122-2935-4F2B-9AB4-8AFB32704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FF3300"/>
                </a:solidFill>
              </a:rPr>
              <a:t>Sporočilo Dramila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E9DB5D0-80CD-4B31-BE33-ABE14FAAA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>
                <a:solidFill>
                  <a:schemeClr val="folHlink"/>
                </a:solidFill>
              </a:rPr>
              <a:t>Pesnik hvali domačo zemljo in njenega človeka, vliva mu samozavest. Njegovo glavno sporočilo je poziv k dejavnosti, ki je pogoj za srečo in temeljna življenjska vrednota. </a:t>
            </a: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chemeClr val="folHlink"/>
                </a:solidFill>
              </a:rPr>
              <a:t>To sporočilo ima praktičen pomen: Slovenci si bodo z dejavnostjo in podjetnostjo zagotovili zadovoljno, socialno neogroženo življenje.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94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603DFFD-FBC5-4343-B9DD-A83F91FFA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FF3300"/>
                </a:solidFill>
              </a:rPr>
              <a:t>Dela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79C39A9-BDEF-4B77-A8EE-581C9A1E1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b="1">
                <a:solidFill>
                  <a:schemeClr val="folHlink"/>
                </a:solidFill>
              </a:rPr>
              <a:t>Vodnikovo delo je raznovrstno. Pisal je </a:t>
            </a:r>
            <a:r>
              <a:rPr lang="sl-SI" altLang="sl-SI" b="1" i="1">
                <a:solidFill>
                  <a:schemeClr val="folHlink"/>
                </a:solidFill>
              </a:rPr>
              <a:t>Veliko pratiko</a:t>
            </a:r>
            <a:r>
              <a:rPr lang="sl-SI" altLang="sl-SI" b="1">
                <a:solidFill>
                  <a:schemeClr val="folHlink"/>
                </a:solidFill>
              </a:rPr>
              <a:t> in </a:t>
            </a:r>
            <a:r>
              <a:rPr lang="sl-SI" altLang="sl-SI" b="1" i="1">
                <a:solidFill>
                  <a:schemeClr val="folHlink"/>
                </a:solidFill>
              </a:rPr>
              <a:t>Malo pratiko</a:t>
            </a:r>
            <a:r>
              <a:rPr lang="sl-SI" altLang="sl-SI" b="1">
                <a:solidFill>
                  <a:schemeClr val="folHlink"/>
                </a:solidFill>
              </a:rPr>
              <a:t> (1795-1806). Izdajal je prvi slovenski časopis </a:t>
            </a:r>
            <a:r>
              <a:rPr lang="sl-SI" altLang="sl-SI" b="1" i="1">
                <a:solidFill>
                  <a:schemeClr val="folHlink"/>
                </a:solidFill>
              </a:rPr>
              <a:t>Lublanske novice</a:t>
            </a:r>
            <a:r>
              <a:rPr lang="sl-SI" altLang="sl-SI" b="1">
                <a:solidFill>
                  <a:schemeClr val="folHlink"/>
                </a:solidFill>
              </a:rPr>
              <a:t> dvakrat tedensko v letih 1797-1800. Leta 1799 je izšla kuharska knjiga </a:t>
            </a:r>
            <a:r>
              <a:rPr lang="sl-SI" altLang="sl-SI" b="1" i="1">
                <a:solidFill>
                  <a:schemeClr val="folHlink"/>
                </a:solidFill>
              </a:rPr>
              <a:t>Kuharske bukve</a:t>
            </a:r>
            <a:r>
              <a:rPr lang="sl-SI" altLang="sl-SI" b="1">
                <a:solidFill>
                  <a:schemeClr val="folHlink"/>
                </a:solidFill>
              </a:rPr>
              <a:t>, leta </a:t>
            </a:r>
            <a:r>
              <a:rPr lang="sl-SI" altLang="sl-SI" b="1" i="1">
                <a:solidFill>
                  <a:schemeClr val="folHlink"/>
                </a:solidFill>
              </a:rPr>
              <a:t>1818</a:t>
            </a:r>
            <a:r>
              <a:rPr lang="sl-SI" altLang="sl-SI" b="1">
                <a:solidFill>
                  <a:schemeClr val="folHlink"/>
                </a:solidFill>
              </a:rPr>
              <a:t> pa </a:t>
            </a:r>
            <a:r>
              <a:rPr lang="sl-SI" altLang="sl-SI" b="1" i="1">
                <a:solidFill>
                  <a:schemeClr val="folHlink"/>
                </a:solidFill>
              </a:rPr>
              <a:t>Babištvo</a:t>
            </a:r>
            <a:r>
              <a:rPr lang="sl-SI" altLang="sl-SI" b="1">
                <a:solidFill>
                  <a:schemeClr val="folHlink"/>
                </a:solidFill>
              </a:rPr>
              <a:t>, priročnik za porodničarke. Zbiral je gradivo za nemško-slovensko-latinski slovar.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64F72F87-8728-4A38-BA16-5BF39706F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759450"/>
          </a:xfrm>
        </p:spPr>
        <p:txBody>
          <a:bodyPr/>
          <a:lstStyle/>
          <a:p>
            <a:r>
              <a:rPr lang="sl-SI" altLang="sl-SI" sz="2800" b="1" i="1">
                <a:solidFill>
                  <a:schemeClr val="folHlink"/>
                </a:solidFill>
              </a:rPr>
              <a:t>Sestavil je nekaj učbenikov, med njimi tudi Abecedo za prve šole in slovnico Pismenost in gramatika za perve šole, v kateri je z zanosom pisal, da je treba »začeti vse nauke s tisto besedo, katero nas je mati učila«. Vendarle poznamo Vodnika predvsem kot pesnika. Pesniti je začel pod Pohlinovim vplivom. Svoje prve pesmi je objavljal v zborniku Marka Pohlina Pisanice, med katerimi je bolj znana Zadovolne Krajnc, razsvetljenska hvalnica preprostemu Slovencu. Leta 1806 je izdal prvo slovensko pesniško zbirko Pesme za pokušino.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On-screen Show (4:3)</PresentationFormat>
  <Paragraphs>62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Privzeti načrt</vt:lpstr>
      <vt:lpstr>Valentin Vodnik Šiška 3. feb. 1758 - Ljubljana, 8. jan.1819 </vt:lpstr>
      <vt:lpstr>Življenje</vt:lpstr>
      <vt:lpstr>PowerPoint Presentation</vt:lpstr>
      <vt:lpstr>PowerPoint Presentation</vt:lpstr>
      <vt:lpstr>PowerPoint Presentation</vt:lpstr>
      <vt:lpstr>Dramilo</vt:lpstr>
      <vt:lpstr>Sporočilo Dramila</vt:lpstr>
      <vt:lpstr>Dela</vt:lpstr>
      <vt:lpstr>PowerPoint Presentation</vt:lpstr>
      <vt:lpstr>Biagrofija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2019-06-03T09:09:22Z</dcterms:created>
  <dcterms:modified xsi:type="dcterms:W3CDTF">2019-06-03T09:09:22Z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