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72" r:id="rId6"/>
    <p:sldId id="259" r:id="rId7"/>
    <p:sldId id="264" r:id="rId8"/>
    <p:sldId id="262" r:id="rId9"/>
    <p:sldId id="263" r:id="rId10"/>
    <p:sldId id="27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2" d="100"/>
          <a:sy n="102" d="100"/>
        </p:scale>
        <p:origin x="11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EBCCA-102C-4498-ABFE-ABEE4BAA6032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l-SI"/>
        </a:p>
      </dgm:t>
    </dgm:pt>
    <dgm:pt modelId="{9FE90193-5729-4715-8071-C4C7E35AED4B}">
      <dgm:prSet phldrT="[besedilo]" custT="1"/>
      <dgm:spPr/>
      <dgm:t>
        <a:bodyPr/>
        <a:lstStyle/>
        <a:p>
          <a:r>
            <a:rPr lang="sl-SI" sz="2000" dirty="0"/>
            <a:t>KNJIŽEVNOST OB KONCU </a:t>
          </a:r>
        </a:p>
        <a:p>
          <a:r>
            <a:rPr lang="sl-SI" sz="2000" dirty="0"/>
            <a:t>19. STOLETJA</a:t>
          </a:r>
        </a:p>
        <a:p>
          <a:r>
            <a:rPr lang="sl-SI" sz="1500" dirty="0"/>
            <a:t>(fr.: fin de </a:t>
          </a:r>
          <a:r>
            <a:rPr lang="sl-SI" sz="1500" dirty="0" err="1"/>
            <a:t>siècle</a:t>
          </a:r>
          <a:r>
            <a:rPr lang="sl-SI" sz="1500" dirty="0"/>
            <a:t>)</a:t>
          </a:r>
        </a:p>
      </dgm:t>
    </dgm:pt>
    <dgm:pt modelId="{09580B75-4F50-4AF1-9456-752356F14C3B}" type="parTrans" cxnId="{800B73DA-9008-4386-8CF2-2B07B6F448B3}">
      <dgm:prSet/>
      <dgm:spPr/>
      <dgm:t>
        <a:bodyPr/>
        <a:lstStyle/>
        <a:p>
          <a:endParaRPr lang="sl-SI"/>
        </a:p>
      </dgm:t>
    </dgm:pt>
    <dgm:pt modelId="{DD4A5239-5CE4-4B78-A199-0188A5F9000B}" type="sibTrans" cxnId="{800B73DA-9008-4386-8CF2-2B07B6F448B3}">
      <dgm:prSet/>
      <dgm:spPr/>
      <dgm:t>
        <a:bodyPr/>
        <a:lstStyle/>
        <a:p>
          <a:endParaRPr lang="sl-SI"/>
        </a:p>
      </dgm:t>
    </dgm:pt>
    <dgm:pt modelId="{D36934E0-2D31-4E71-954F-66139A88FD5A}">
      <dgm:prSet phldrT="[besedil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sl-SI"/>
            <a:t>NOVA ROMANTIKA</a:t>
          </a:r>
          <a:endParaRPr lang="sl-SI" dirty="0"/>
        </a:p>
      </dgm:t>
    </dgm:pt>
    <dgm:pt modelId="{D69D71A8-E8C1-4988-B662-04755DE1ED19}" type="parTrans" cxnId="{77D9690E-CC47-4D0D-B39E-1D5EEBD7BA62}">
      <dgm:prSet/>
      <dgm:spPr/>
      <dgm:t>
        <a:bodyPr/>
        <a:lstStyle/>
        <a:p>
          <a:endParaRPr lang="sl-SI"/>
        </a:p>
      </dgm:t>
    </dgm:pt>
    <dgm:pt modelId="{38932873-773B-4F2A-AA80-242D268E0C4B}" type="sibTrans" cxnId="{77D9690E-CC47-4D0D-B39E-1D5EEBD7BA62}">
      <dgm:prSet/>
      <dgm:spPr/>
      <dgm:t>
        <a:bodyPr/>
        <a:lstStyle/>
        <a:p>
          <a:endParaRPr lang="sl-SI"/>
        </a:p>
      </dgm:t>
    </dgm:pt>
    <dgm:pt modelId="{CF2FB4FA-CF7F-479B-9FEA-259D1080DCCD}">
      <dgm:prSet phldrT="[besedilo]"/>
      <dgm:spPr/>
      <dgm:t>
        <a:bodyPr/>
        <a:lstStyle/>
        <a:p>
          <a:r>
            <a:rPr lang="sl-SI" dirty="0"/>
            <a:t>SIMBOLIZEM</a:t>
          </a:r>
        </a:p>
      </dgm:t>
    </dgm:pt>
    <dgm:pt modelId="{963FA576-B7F9-4783-8110-2728B948B38C}" type="parTrans" cxnId="{A7D94944-DBBE-4FB7-AA40-043889EA4678}">
      <dgm:prSet/>
      <dgm:spPr/>
      <dgm:t>
        <a:bodyPr/>
        <a:lstStyle/>
        <a:p>
          <a:endParaRPr lang="sl-SI"/>
        </a:p>
      </dgm:t>
    </dgm:pt>
    <dgm:pt modelId="{90A7DD19-0139-4F0D-A36E-665AE11ACF70}" type="sibTrans" cxnId="{A7D94944-DBBE-4FB7-AA40-043889EA4678}">
      <dgm:prSet/>
      <dgm:spPr/>
      <dgm:t>
        <a:bodyPr/>
        <a:lstStyle/>
        <a:p>
          <a:endParaRPr lang="sl-SI"/>
        </a:p>
      </dgm:t>
    </dgm:pt>
    <dgm:pt modelId="{D10D2077-DC77-4881-87CC-55E53CEDD68B}">
      <dgm:prSet phldrT="[besedil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sl-SI" dirty="0"/>
            <a:t>DEKADENCA</a:t>
          </a:r>
        </a:p>
        <a:p>
          <a:r>
            <a:rPr lang="sl-SI" dirty="0"/>
            <a:t>(propad)</a:t>
          </a:r>
        </a:p>
      </dgm:t>
    </dgm:pt>
    <dgm:pt modelId="{0363FEF2-DBCD-46A7-8B77-61B59335161C}" type="parTrans" cxnId="{421014A9-18BF-4C84-B3D2-D6AF2C62047E}">
      <dgm:prSet/>
      <dgm:spPr/>
      <dgm:t>
        <a:bodyPr/>
        <a:lstStyle/>
        <a:p>
          <a:endParaRPr lang="sl-SI"/>
        </a:p>
      </dgm:t>
    </dgm:pt>
    <dgm:pt modelId="{F2165A90-3182-4A21-A69A-E4EC2C0CCC4B}" type="sibTrans" cxnId="{421014A9-18BF-4C84-B3D2-D6AF2C62047E}">
      <dgm:prSet/>
      <dgm:spPr/>
      <dgm:t>
        <a:bodyPr/>
        <a:lstStyle/>
        <a:p>
          <a:endParaRPr lang="sl-SI"/>
        </a:p>
      </dgm:t>
    </dgm:pt>
    <dgm:pt modelId="{B7690F68-9174-490A-8160-3E73C7C9AEFD}">
      <dgm:prSet phldrT="[besedilo]"/>
      <dgm:spPr/>
      <dgm:t>
        <a:bodyPr/>
        <a:lstStyle/>
        <a:p>
          <a:r>
            <a:rPr lang="sl-SI" dirty="0"/>
            <a:t>IMPRESIONIZEM</a:t>
          </a:r>
        </a:p>
      </dgm:t>
    </dgm:pt>
    <dgm:pt modelId="{118FB348-CCFE-41E4-AE11-50C20FF736A2}" type="parTrans" cxnId="{570226A0-56FB-4624-AE8E-F584062B0E41}">
      <dgm:prSet/>
      <dgm:spPr/>
      <dgm:t>
        <a:bodyPr/>
        <a:lstStyle/>
        <a:p>
          <a:endParaRPr lang="sl-SI"/>
        </a:p>
      </dgm:t>
    </dgm:pt>
    <dgm:pt modelId="{B4AAF9F0-0A7F-4D9A-8D1A-6A42725B479C}" type="sibTrans" cxnId="{570226A0-56FB-4624-AE8E-F584062B0E41}">
      <dgm:prSet/>
      <dgm:spPr/>
      <dgm:t>
        <a:bodyPr/>
        <a:lstStyle/>
        <a:p>
          <a:endParaRPr lang="sl-SI"/>
        </a:p>
      </dgm:t>
    </dgm:pt>
    <dgm:pt modelId="{ED1A7CE8-8081-496E-B659-FB4F965BA984}" type="pres">
      <dgm:prSet presAssocID="{613EBCCA-102C-4498-ABFE-ABEE4BAA60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ABF86A-82B1-4246-A93B-C7075A1F9C27}" type="pres">
      <dgm:prSet presAssocID="{9FE90193-5729-4715-8071-C4C7E35AED4B}" presName="hierRoot1" presStyleCnt="0">
        <dgm:presLayoutVars>
          <dgm:hierBranch val="init"/>
        </dgm:presLayoutVars>
      </dgm:prSet>
      <dgm:spPr/>
    </dgm:pt>
    <dgm:pt modelId="{86C3E652-C72D-4096-A0C8-5424E33EF52F}" type="pres">
      <dgm:prSet presAssocID="{9FE90193-5729-4715-8071-C4C7E35AED4B}" presName="rootComposite1" presStyleCnt="0"/>
      <dgm:spPr/>
    </dgm:pt>
    <dgm:pt modelId="{6A288340-00B1-49E5-A950-DFB5DD5C1D8C}" type="pres">
      <dgm:prSet presAssocID="{9FE90193-5729-4715-8071-C4C7E35AED4B}" presName="rootText1" presStyleLbl="node0" presStyleIdx="0" presStyleCnt="1" custScaleX="270141" custScaleY="213183" custLinFactNeighborX="-3598" custLinFactNeighborY="-76647">
        <dgm:presLayoutVars>
          <dgm:chPref val="3"/>
        </dgm:presLayoutVars>
      </dgm:prSet>
      <dgm:spPr/>
    </dgm:pt>
    <dgm:pt modelId="{CC3108F4-797E-4359-9340-98A3D0EDC050}" type="pres">
      <dgm:prSet presAssocID="{9FE90193-5729-4715-8071-C4C7E35AED4B}" presName="rootConnector1" presStyleLbl="node1" presStyleIdx="0" presStyleCnt="0"/>
      <dgm:spPr/>
    </dgm:pt>
    <dgm:pt modelId="{EBAA3B70-D839-4F47-93A7-1ED747725D11}" type="pres">
      <dgm:prSet presAssocID="{9FE90193-5729-4715-8071-C4C7E35AED4B}" presName="hierChild2" presStyleCnt="0"/>
      <dgm:spPr/>
    </dgm:pt>
    <dgm:pt modelId="{0986B715-02E4-4446-8631-8D5CBF8F1A97}" type="pres">
      <dgm:prSet presAssocID="{D69D71A8-E8C1-4988-B662-04755DE1ED19}" presName="Name37" presStyleLbl="parChTrans1D2" presStyleIdx="0" presStyleCnt="4"/>
      <dgm:spPr/>
    </dgm:pt>
    <dgm:pt modelId="{6639F4C6-B7F0-436F-BA99-02900E9D68F0}" type="pres">
      <dgm:prSet presAssocID="{D36934E0-2D31-4E71-954F-66139A88FD5A}" presName="hierRoot2" presStyleCnt="0">
        <dgm:presLayoutVars>
          <dgm:hierBranch val="init"/>
        </dgm:presLayoutVars>
      </dgm:prSet>
      <dgm:spPr/>
    </dgm:pt>
    <dgm:pt modelId="{01727ACD-6125-46E3-A273-5307426982DA}" type="pres">
      <dgm:prSet presAssocID="{D36934E0-2D31-4E71-954F-66139A88FD5A}" presName="rootComposite" presStyleCnt="0"/>
      <dgm:spPr/>
    </dgm:pt>
    <dgm:pt modelId="{8E6DB6B2-D530-40AB-AEC8-597F6BB1288E}" type="pres">
      <dgm:prSet presAssocID="{D36934E0-2D31-4E71-954F-66139A88FD5A}" presName="rootText" presStyleLbl="node2" presStyleIdx="0" presStyleCnt="4">
        <dgm:presLayoutVars>
          <dgm:chPref val="3"/>
        </dgm:presLayoutVars>
      </dgm:prSet>
      <dgm:spPr/>
    </dgm:pt>
    <dgm:pt modelId="{380480D8-FC0A-4150-BAC9-E77F4E721EC0}" type="pres">
      <dgm:prSet presAssocID="{D36934E0-2D31-4E71-954F-66139A88FD5A}" presName="rootConnector" presStyleLbl="node2" presStyleIdx="0" presStyleCnt="4"/>
      <dgm:spPr/>
    </dgm:pt>
    <dgm:pt modelId="{2564C9C9-7808-4347-BBA0-3865C63FFF0F}" type="pres">
      <dgm:prSet presAssocID="{D36934E0-2D31-4E71-954F-66139A88FD5A}" presName="hierChild4" presStyleCnt="0"/>
      <dgm:spPr/>
    </dgm:pt>
    <dgm:pt modelId="{7239D390-259B-47A0-B972-1EFD8EE4099C}" type="pres">
      <dgm:prSet presAssocID="{D36934E0-2D31-4E71-954F-66139A88FD5A}" presName="hierChild5" presStyleCnt="0"/>
      <dgm:spPr/>
    </dgm:pt>
    <dgm:pt modelId="{DC07CF3C-8E5E-49ED-B6FC-E40561A67F32}" type="pres">
      <dgm:prSet presAssocID="{963FA576-B7F9-4783-8110-2728B948B38C}" presName="Name37" presStyleLbl="parChTrans1D2" presStyleIdx="1" presStyleCnt="4"/>
      <dgm:spPr/>
    </dgm:pt>
    <dgm:pt modelId="{75E35737-7B98-40B3-ADEE-B7042D6AFF8A}" type="pres">
      <dgm:prSet presAssocID="{CF2FB4FA-CF7F-479B-9FEA-259D1080DCCD}" presName="hierRoot2" presStyleCnt="0">
        <dgm:presLayoutVars>
          <dgm:hierBranch val="init"/>
        </dgm:presLayoutVars>
      </dgm:prSet>
      <dgm:spPr/>
    </dgm:pt>
    <dgm:pt modelId="{59E115C9-0EC3-461C-A674-3030A8A527F0}" type="pres">
      <dgm:prSet presAssocID="{CF2FB4FA-CF7F-479B-9FEA-259D1080DCCD}" presName="rootComposite" presStyleCnt="0"/>
      <dgm:spPr/>
    </dgm:pt>
    <dgm:pt modelId="{B67AAF81-5AED-47F4-9863-FBD5A913CD04}" type="pres">
      <dgm:prSet presAssocID="{CF2FB4FA-CF7F-479B-9FEA-259D1080DCCD}" presName="rootText" presStyleLbl="node2" presStyleIdx="1" presStyleCnt="4">
        <dgm:presLayoutVars>
          <dgm:chPref val="3"/>
        </dgm:presLayoutVars>
      </dgm:prSet>
      <dgm:spPr/>
    </dgm:pt>
    <dgm:pt modelId="{B40D006D-C1C1-49FA-9B42-86497860594C}" type="pres">
      <dgm:prSet presAssocID="{CF2FB4FA-CF7F-479B-9FEA-259D1080DCCD}" presName="rootConnector" presStyleLbl="node2" presStyleIdx="1" presStyleCnt="4"/>
      <dgm:spPr/>
    </dgm:pt>
    <dgm:pt modelId="{F3426CF2-8ED3-4F68-96A8-559C363FA4DF}" type="pres">
      <dgm:prSet presAssocID="{CF2FB4FA-CF7F-479B-9FEA-259D1080DCCD}" presName="hierChild4" presStyleCnt="0"/>
      <dgm:spPr/>
    </dgm:pt>
    <dgm:pt modelId="{BB18A9E5-A72D-46F5-9A4B-278D69F2EC29}" type="pres">
      <dgm:prSet presAssocID="{CF2FB4FA-CF7F-479B-9FEA-259D1080DCCD}" presName="hierChild5" presStyleCnt="0"/>
      <dgm:spPr/>
    </dgm:pt>
    <dgm:pt modelId="{C3B2AF13-6FF7-4050-83B0-0672D25AB53E}" type="pres">
      <dgm:prSet presAssocID="{0363FEF2-DBCD-46A7-8B77-61B59335161C}" presName="Name37" presStyleLbl="parChTrans1D2" presStyleIdx="2" presStyleCnt="4"/>
      <dgm:spPr/>
    </dgm:pt>
    <dgm:pt modelId="{5CAC042C-7106-4871-8974-8AE04B203C96}" type="pres">
      <dgm:prSet presAssocID="{D10D2077-DC77-4881-87CC-55E53CEDD68B}" presName="hierRoot2" presStyleCnt="0">
        <dgm:presLayoutVars>
          <dgm:hierBranch val="r"/>
        </dgm:presLayoutVars>
      </dgm:prSet>
      <dgm:spPr/>
    </dgm:pt>
    <dgm:pt modelId="{F8984FD0-A4F9-4840-90C7-54517E1DC369}" type="pres">
      <dgm:prSet presAssocID="{D10D2077-DC77-4881-87CC-55E53CEDD68B}" presName="rootComposite" presStyleCnt="0"/>
      <dgm:spPr/>
    </dgm:pt>
    <dgm:pt modelId="{FAE87D05-0DEE-4562-9629-2A10A5C223C1}" type="pres">
      <dgm:prSet presAssocID="{D10D2077-DC77-4881-87CC-55E53CEDD68B}" presName="rootText" presStyleLbl="node2" presStyleIdx="2" presStyleCnt="4">
        <dgm:presLayoutVars>
          <dgm:chPref val="3"/>
        </dgm:presLayoutVars>
      </dgm:prSet>
      <dgm:spPr/>
    </dgm:pt>
    <dgm:pt modelId="{9941C73F-2ACD-456A-897F-9560395E10EE}" type="pres">
      <dgm:prSet presAssocID="{D10D2077-DC77-4881-87CC-55E53CEDD68B}" presName="rootConnector" presStyleLbl="node2" presStyleIdx="2" presStyleCnt="4"/>
      <dgm:spPr/>
    </dgm:pt>
    <dgm:pt modelId="{EF34275F-0FCC-4B7C-94E5-C572F7369CF2}" type="pres">
      <dgm:prSet presAssocID="{D10D2077-DC77-4881-87CC-55E53CEDD68B}" presName="hierChild4" presStyleCnt="0"/>
      <dgm:spPr/>
    </dgm:pt>
    <dgm:pt modelId="{3D16F160-B8EC-46C4-A56E-FFC92438444D}" type="pres">
      <dgm:prSet presAssocID="{D10D2077-DC77-4881-87CC-55E53CEDD68B}" presName="hierChild5" presStyleCnt="0"/>
      <dgm:spPr/>
    </dgm:pt>
    <dgm:pt modelId="{07997DCF-82E8-44D7-83E0-DCD3EBCE6311}" type="pres">
      <dgm:prSet presAssocID="{118FB348-CCFE-41E4-AE11-50C20FF736A2}" presName="Name37" presStyleLbl="parChTrans1D2" presStyleIdx="3" presStyleCnt="4"/>
      <dgm:spPr/>
    </dgm:pt>
    <dgm:pt modelId="{88973B7C-36A8-4BE2-A44E-EB4F13801935}" type="pres">
      <dgm:prSet presAssocID="{B7690F68-9174-490A-8160-3E73C7C9AEFD}" presName="hierRoot2" presStyleCnt="0">
        <dgm:presLayoutVars>
          <dgm:hierBranch val="init"/>
        </dgm:presLayoutVars>
      </dgm:prSet>
      <dgm:spPr/>
    </dgm:pt>
    <dgm:pt modelId="{F62760C5-2734-438A-9C71-F4C61BBAB683}" type="pres">
      <dgm:prSet presAssocID="{B7690F68-9174-490A-8160-3E73C7C9AEFD}" presName="rootComposite" presStyleCnt="0"/>
      <dgm:spPr/>
    </dgm:pt>
    <dgm:pt modelId="{0E1C0866-3600-4574-B3D4-C94EE01C70AB}" type="pres">
      <dgm:prSet presAssocID="{B7690F68-9174-490A-8160-3E73C7C9AEFD}" presName="rootText" presStyleLbl="node2" presStyleIdx="3" presStyleCnt="4">
        <dgm:presLayoutVars>
          <dgm:chPref val="3"/>
        </dgm:presLayoutVars>
      </dgm:prSet>
      <dgm:spPr/>
    </dgm:pt>
    <dgm:pt modelId="{BFFCB7E6-FAD2-46A9-9BA0-D33562FEB07F}" type="pres">
      <dgm:prSet presAssocID="{B7690F68-9174-490A-8160-3E73C7C9AEFD}" presName="rootConnector" presStyleLbl="node2" presStyleIdx="3" presStyleCnt="4"/>
      <dgm:spPr/>
    </dgm:pt>
    <dgm:pt modelId="{12C38E03-65AD-4032-AFBB-1ADC476E973F}" type="pres">
      <dgm:prSet presAssocID="{B7690F68-9174-490A-8160-3E73C7C9AEFD}" presName="hierChild4" presStyleCnt="0"/>
      <dgm:spPr/>
    </dgm:pt>
    <dgm:pt modelId="{A0725567-B87F-4AFE-A2A0-B4D47DFEAFAA}" type="pres">
      <dgm:prSet presAssocID="{B7690F68-9174-490A-8160-3E73C7C9AEFD}" presName="hierChild5" presStyleCnt="0"/>
      <dgm:spPr/>
    </dgm:pt>
    <dgm:pt modelId="{BB9B681D-4CB3-40AB-B08D-66A4FA650B22}" type="pres">
      <dgm:prSet presAssocID="{9FE90193-5729-4715-8071-C4C7E35AED4B}" presName="hierChild3" presStyleCnt="0"/>
      <dgm:spPr/>
    </dgm:pt>
  </dgm:ptLst>
  <dgm:cxnLst>
    <dgm:cxn modelId="{77D9690E-CC47-4D0D-B39E-1D5EEBD7BA62}" srcId="{9FE90193-5729-4715-8071-C4C7E35AED4B}" destId="{D36934E0-2D31-4E71-954F-66139A88FD5A}" srcOrd="0" destOrd="0" parTransId="{D69D71A8-E8C1-4988-B662-04755DE1ED19}" sibTransId="{38932873-773B-4F2A-AA80-242D268E0C4B}"/>
    <dgm:cxn modelId="{033EC325-670F-46C8-9C05-55BDD1D5C532}" type="presOf" srcId="{0363FEF2-DBCD-46A7-8B77-61B59335161C}" destId="{C3B2AF13-6FF7-4050-83B0-0672D25AB53E}" srcOrd="0" destOrd="0" presId="urn:microsoft.com/office/officeart/2005/8/layout/orgChart1"/>
    <dgm:cxn modelId="{477CDC38-898A-4E3D-9E73-9BE5AC7B1079}" type="presOf" srcId="{963FA576-B7F9-4783-8110-2728B948B38C}" destId="{DC07CF3C-8E5E-49ED-B6FC-E40561A67F32}" srcOrd="0" destOrd="0" presId="urn:microsoft.com/office/officeart/2005/8/layout/orgChart1"/>
    <dgm:cxn modelId="{710F133F-1A28-4863-AD4F-652DBE3CE872}" type="presOf" srcId="{613EBCCA-102C-4498-ABFE-ABEE4BAA6032}" destId="{ED1A7CE8-8081-496E-B659-FB4F965BA984}" srcOrd="0" destOrd="0" presId="urn:microsoft.com/office/officeart/2005/8/layout/orgChart1"/>
    <dgm:cxn modelId="{D562235E-EE1B-44D7-8CAF-B5E60180EB86}" type="presOf" srcId="{9FE90193-5729-4715-8071-C4C7E35AED4B}" destId="{6A288340-00B1-49E5-A950-DFB5DD5C1D8C}" srcOrd="0" destOrd="0" presId="urn:microsoft.com/office/officeart/2005/8/layout/orgChart1"/>
    <dgm:cxn modelId="{A7D94944-DBBE-4FB7-AA40-043889EA4678}" srcId="{9FE90193-5729-4715-8071-C4C7E35AED4B}" destId="{CF2FB4FA-CF7F-479B-9FEA-259D1080DCCD}" srcOrd="1" destOrd="0" parTransId="{963FA576-B7F9-4783-8110-2728B948B38C}" sibTransId="{90A7DD19-0139-4F0D-A36E-665AE11ACF70}"/>
    <dgm:cxn modelId="{5A2C626D-D6D7-4619-BCC1-A8C2B2399655}" type="presOf" srcId="{D69D71A8-E8C1-4988-B662-04755DE1ED19}" destId="{0986B715-02E4-4446-8631-8D5CBF8F1A97}" srcOrd="0" destOrd="0" presId="urn:microsoft.com/office/officeart/2005/8/layout/orgChart1"/>
    <dgm:cxn modelId="{31B9DD52-5D25-4AE7-BC9F-8C8A49FF384D}" type="presOf" srcId="{D36934E0-2D31-4E71-954F-66139A88FD5A}" destId="{380480D8-FC0A-4150-BAC9-E77F4E721EC0}" srcOrd="1" destOrd="0" presId="urn:microsoft.com/office/officeart/2005/8/layout/orgChart1"/>
    <dgm:cxn modelId="{2E69A675-53F6-421D-9982-D1E25D23CE33}" type="presOf" srcId="{B7690F68-9174-490A-8160-3E73C7C9AEFD}" destId="{BFFCB7E6-FAD2-46A9-9BA0-D33562FEB07F}" srcOrd="1" destOrd="0" presId="urn:microsoft.com/office/officeart/2005/8/layout/orgChart1"/>
    <dgm:cxn modelId="{05075559-E5EB-4392-9409-8B4D72C45889}" type="presOf" srcId="{CF2FB4FA-CF7F-479B-9FEA-259D1080DCCD}" destId="{B40D006D-C1C1-49FA-9B42-86497860594C}" srcOrd="1" destOrd="0" presId="urn:microsoft.com/office/officeart/2005/8/layout/orgChart1"/>
    <dgm:cxn modelId="{70CEA759-1784-452E-B063-5AB2E968E49F}" type="presOf" srcId="{D10D2077-DC77-4881-87CC-55E53CEDD68B}" destId="{FAE87D05-0DEE-4562-9629-2A10A5C223C1}" srcOrd="0" destOrd="0" presId="urn:microsoft.com/office/officeart/2005/8/layout/orgChart1"/>
    <dgm:cxn modelId="{A176E27F-14B5-4A3C-8FA6-510DEBD0037F}" type="presOf" srcId="{CF2FB4FA-CF7F-479B-9FEA-259D1080DCCD}" destId="{B67AAF81-5AED-47F4-9863-FBD5A913CD04}" srcOrd="0" destOrd="0" presId="urn:microsoft.com/office/officeart/2005/8/layout/orgChart1"/>
    <dgm:cxn modelId="{6F417A9F-8173-4E4A-BA3D-47F508D2BA4F}" type="presOf" srcId="{9FE90193-5729-4715-8071-C4C7E35AED4B}" destId="{CC3108F4-797E-4359-9340-98A3D0EDC050}" srcOrd="1" destOrd="0" presId="urn:microsoft.com/office/officeart/2005/8/layout/orgChart1"/>
    <dgm:cxn modelId="{570226A0-56FB-4624-AE8E-F584062B0E41}" srcId="{9FE90193-5729-4715-8071-C4C7E35AED4B}" destId="{B7690F68-9174-490A-8160-3E73C7C9AEFD}" srcOrd="3" destOrd="0" parTransId="{118FB348-CCFE-41E4-AE11-50C20FF736A2}" sibTransId="{B4AAF9F0-0A7F-4D9A-8D1A-6A42725B479C}"/>
    <dgm:cxn modelId="{421014A9-18BF-4C84-B3D2-D6AF2C62047E}" srcId="{9FE90193-5729-4715-8071-C4C7E35AED4B}" destId="{D10D2077-DC77-4881-87CC-55E53CEDD68B}" srcOrd="2" destOrd="0" parTransId="{0363FEF2-DBCD-46A7-8B77-61B59335161C}" sibTransId="{F2165A90-3182-4A21-A69A-E4EC2C0CCC4B}"/>
    <dgm:cxn modelId="{931C33BC-3850-403C-8863-50886E8D6DF8}" type="presOf" srcId="{D10D2077-DC77-4881-87CC-55E53CEDD68B}" destId="{9941C73F-2ACD-456A-897F-9560395E10EE}" srcOrd="1" destOrd="0" presId="urn:microsoft.com/office/officeart/2005/8/layout/orgChart1"/>
    <dgm:cxn modelId="{A4BF6CBD-CB06-4916-AB91-CAA152DD97CD}" type="presOf" srcId="{D36934E0-2D31-4E71-954F-66139A88FD5A}" destId="{8E6DB6B2-D530-40AB-AEC8-597F6BB1288E}" srcOrd="0" destOrd="0" presId="urn:microsoft.com/office/officeart/2005/8/layout/orgChart1"/>
    <dgm:cxn modelId="{800B73DA-9008-4386-8CF2-2B07B6F448B3}" srcId="{613EBCCA-102C-4498-ABFE-ABEE4BAA6032}" destId="{9FE90193-5729-4715-8071-C4C7E35AED4B}" srcOrd="0" destOrd="0" parTransId="{09580B75-4F50-4AF1-9456-752356F14C3B}" sibTransId="{DD4A5239-5CE4-4B78-A199-0188A5F9000B}"/>
    <dgm:cxn modelId="{A78174DE-19B8-44C4-B382-B372FB7FEFD4}" type="presOf" srcId="{118FB348-CCFE-41E4-AE11-50C20FF736A2}" destId="{07997DCF-82E8-44D7-83E0-DCD3EBCE6311}" srcOrd="0" destOrd="0" presId="urn:microsoft.com/office/officeart/2005/8/layout/orgChart1"/>
    <dgm:cxn modelId="{206F3CF2-52DE-4DC7-A432-DE204F534973}" type="presOf" srcId="{B7690F68-9174-490A-8160-3E73C7C9AEFD}" destId="{0E1C0866-3600-4574-B3D4-C94EE01C70AB}" srcOrd="0" destOrd="0" presId="urn:microsoft.com/office/officeart/2005/8/layout/orgChart1"/>
    <dgm:cxn modelId="{7EAE8363-51C6-4E75-9334-988B7C1DE6EB}" type="presParOf" srcId="{ED1A7CE8-8081-496E-B659-FB4F965BA984}" destId="{A2ABF86A-82B1-4246-A93B-C7075A1F9C27}" srcOrd="0" destOrd="0" presId="urn:microsoft.com/office/officeart/2005/8/layout/orgChart1"/>
    <dgm:cxn modelId="{7AFCA8CE-E3C5-4BA6-B645-4814882E813D}" type="presParOf" srcId="{A2ABF86A-82B1-4246-A93B-C7075A1F9C27}" destId="{86C3E652-C72D-4096-A0C8-5424E33EF52F}" srcOrd="0" destOrd="0" presId="urn:microsoft.com/office/officeart/2005/8/layout/orgChart1"/>
    <dgm:cxn modelId="{A606A561-B9AB-477A-88A5-CE79CBD111FA}" type="presParOf" srcId="{86C3E652-C72D-4096-A0C8-5424E33EF52F}" destId="{6A288340-00B1-49E5-A950-DFB5DD5C1D8C}" srcOrd="0" destOrd="0" presId="urn:microsoft.com/office/officeart/2005/8/layout/orgChart1"/>
    <dgm:cxn modelId="{01F46B28-A8B4-4CBF-B58E-70A3EE656A7A}" type="presParOf" srcId="{86C3E652-C72D-4096-A0C8-5424E33EF52F}" destId="{CC3108F4-797E-4359-9340-98A3D0EDC050}" srcOrd="1" destOrd="0" presId="urn:microsoft.com/office/officeart/2005/8/layout/orgChart1"/>
    <dgm:cxn modelId="{2EC4B6E1-AA1A-4176-AC55-654CB67D8D35}" type="presParOf" srcId="{A2ABF86A-82B1-4246-A93B-C7075A1F9C27}" destId="{EBAA3B70-D839-4F47-93A7-1ED747725D11}" srcOrd="1" destOrd="0" presId="urn:microsoft.com/office/officeart/2005/8/layout/orgChart1"/>
    <dgm:cxn modelId="{F4D1EF67-111B-4C49-92E2-9F077C7F7910}" type="presParOf" srcId="{EBAA3B70-D839-4F47-93A7-1ED747725D11}" destId="{0986B715-02E4-4446-8631-8D5CBF8F1A97}" srcOrd="0" destOrd="0" presId="urn:microsoft.com/office/officeart/2005/8/layout/orgChart1"/>
    <dgm:cxn modelId="{52F02EA7-A875-4AF5-9DEB-2C088D712778}" type="presParOf" srcId="{EBAA3B70-D839-4F47-93A7-1ED747725D11}" destId="{6639F4C6-B7F0-436F-BA99-02900E9D68F0}" srcOrd="1" destOrd="0" presId="urn:microsoft.com/office/officeart/2005/8/layout/orgChart1"/>
    <dgm:cxn modelId="{F2F35CC4-670A-490B-B2AC-1424400CB1BB}" type="presParOf" srcId="{6639F4C6-B7F0-436F-BA99-02900E9D68F0}" destId="{01727ACD-6125-46E3-A273-5307426982DA}" srcOrd="0" destOrd="0" presId="urn:microsoft.com/office/officeart/2005/8/layout/orgChart1"/>
    <dgm:cxn modelId="{D3B1B1B1-5EA3-4C21-B2AA-288267C6EE78}" type="presParOf" srcId="{01727ACD-6125-46E3-A273-5307426982DA}" destId="{8E6DB6B2-D530-40AB-AEC8-597F6BB1288E}" srcOrd="0" destOrd="0" presId="urn:microsoft.com/office/officeart/2005/8/layout/orgChart1"/>
    <dgm:cxn modelId="{3E33823A-228C-43EC-B2AD-65DCC1E53DB9}" type="presParOf" srcId="{01727ACD-6125-46E3-A273-5307426982DA}" destId="{380480D8-FC0A-4150-BAC9-E77F4E721EC0}" srcOrd="1" destOrd="0" presId="urn:microsoft.com/office/officeart/2005/8/layout/orgChart1"/>
    <dgm:cxn modelId="{801B8436-73F8-49E6-A317-71487422805E}" type="presParOf" srcId="{6639F4C6-B7F0-436F-BA99-02900E9D68F0}" destId="{2564C9C9-7808-4347-BBA0-3865C63FFF0F}" srcOrd="1" destOrd="0" presId="urn:microsoft.com/office/officeart/2005/8/layout/orgChart1"/>
    <dgm:cxn modelId="{2FE6BF73-5872-416D-AD94-8E968E87920F}" type="presParOf" srcId="{6639F4C6-B7F0-436F-BA99-02900E9D68F0}" destId="{7239D390-259B-47A0-B972-1EFD8EE4099C}" srcOrd="2" destOrd="0" presId="urn:microsoft.com/office/officeart/2005/8/layout/orgChart1"/>
    <dgm:cxn modelId="{8F5F9CD0-923D-4E31-BF8F-EA86DDE6E991}" type="presParOf" srcId="{EBAA3B70-D839-4F47-93A7-1ED747725D11}" destId="{DC07CF3C-8E5E-49ED-B6FC-E40561A67F32}" srcOrd="2" destOrd="0" presId="urn:microsoft.com/office/officeart/2005/8/layout/orgChart1"/>
    <dgm:cxn modelId="{F95D17D5-342E-447A-B8AF-40F605CF4377}" type="presParOf" srcId="{EBAA3B70-D839-4F47-93A7-1ED747725D11}" destId="{75E35737-7B98-40B3-ADEE-B7042D6AFF8A}" srcOrd="3" destOrd="0" presId="urn:microsoft.com/office/officeart/2005/8/layout/orgChart1"/>
    <dgm:cxn modelId="{9F2C0CB2-3C32-4863-8A36-C5FC9EB78262}" type="presParOf" srcId="{75E35737-7B98-40B3-ADEE-B7042D6AFF8A}" destId="{59E115C9-0EC3-461C-A674-3030A8A527F0}" srcOrd="0" destOrd="0" presId="urn:microsoft.com/office/officeart/2005/8/layout/orgChart1"/>
    <dgm:cxn modelId="{4EDCB979-1002-43CF-9D2D-B507F166B166}" type="presParOf" srcId="{59E115C9-0EC3-461C-A674-3030A8A527F0}" destId="{B67AAF81-5AED-47F4-9863-FBD5A913CD04}" srcOrd="0" destOrd="0" presId="urn:microsoft.com/office/officeart/2005/8/layout/orgChart1"/>
    <dgm:cxn modelId="{3CCFD81D-8CBB-4A56-8CAC-4206A4CC7CA0}" type="presParOf" srcId="{59E115C9-0EC3-461C-A674-3030A8A527F0}" destId="{B40D006D-C1C1-49FA-9B42-86497860594C}" srcOrd="1" destOrd="0" presId="urn:microsoft.com/office/officeart/2005/8/layout/orgChart1"/>
    <dgm:cxn modelId="{1D20C645-A680-43DB-B895-2D4E6DBE22A4}" type="presParOf" srcId="{75E35737-7B98-40B3-ADEE-B7042D6AFF8A}" destId="{F3426CF2-8ED3-4F68-96A8-559C363FA4DF}" srcOrd="1" destOrd="0" presId="urn:microsoft.com/office/officeart/2005/8/layout/orgChart1"/>
    <dgm:cxn modelId="{490357FC-C1FF-455B-B007-19DA24D45568}" type="presParOf" srcId="{75E35737-7B98-40B3-ADEE-B7042D6AFF8A}" destId="{BB18A9E5-A72D-46F5-9A4B-278D69F2EC29}" srcOrd="2" destOrd="0" presId="urn:microsoft.com/office/officeart/2005/8/layout/orgChart1"/>
    <dgm:cxn modelId="{BA5057B0-E356-477B-AA1B-7A9B61BB4892}" type="presParOf" srcId="{EBAA3B70-D839-4F47-93A7-1ED747725D11}" destId="{C3B2AF13-6FF7-4050-83B0-0672D25AB53E}" srcOrd="4" destOrd="0" presId="urn:microsoft.com/office/officeart/2005/8/layout/orgChart1"/>
    <dgm:cxn modelId="{CCBAFD79-C45B-4831-80E6-ABE79812B98D}" type="presParOf" srcId="{EBAA3B70-D839-4F47-93A7-1ED747725D11}" destId="{5CAC042C-7106-4871-8974-8AE04B203C96}" srcOrd="5" destOrd="0" presId="urn:microsoft.com/office/officeart/2005/8/layout/orgChart1"/>
    <dgm:cxn modelId="{E9AE055D-013F-4E3C-8BAD-A987662DCDBC}" type="presParOf" srcId="{5CAC042C-7106-4871-8974-8AE04B203C96}" destId="{F8984FD0-A4F9-4840-90C7-54517E1DC369}" srcOrd="0" destOrd="0" presId="urn:microsoft.com/office/officeart/2005/8/layout/orgChart1"/>
    <dgm:cxn modelId="{BE55EA86-6DF1-4162-9E41-9020F6D29BFC}" type="presParOf" srcId="{F8984FD0-A4F9-4840-90C7-54517E1DC369}" destId="{FAE87D05-0DEE-4562-9629-2A10A5C223C1}" srcOrd="0" destOrd="0" presId="urn:microsoft.com/office/officeart/2005/8/layout/orgChart1"/>
    <dgm:cxn modelId="{D94E6D74-3D12-42B9-AB5A-18BA9DCA775C}" type="presParOf" srcId="{F8984FD0-A4F9-4840-90C7-54517E1DC369}" destId="{9941C73F-2ACD-456A-897F-9560395E10EE}" srcOrd="1" destOrd="0" presId="urn:microsoft.com/office/officeart/2005/8/layout/orgChart1"/>
    <dgm:cxn modelId="{932A1FE0-0DA9-40FD-AFBB-1C428083C01B}" type="presParOf" srcId="{5CAC042C-7106-4871-8974-8AE04B203C96}" destId="{EF34275F-0FCC-4B7C-94E5-C572F7369CF2}" srcOrd="1" destOrd="0" presId="urn:microsoft.com/office/officeart/2005/8/layout/orgChart1"/>
    <dgm:cxn modelId="{993F1823-BC65-4A57-9865-3D0BDCFB8F68}" type="presParOf" srcId="{5CAC042C-7106-4871-8974-8AE04B203C96}" destId="{3D16F160-B8EC-46C4-A56E-FFC92438444D}" srcOrd="2" destOrd="0" presId="urn:microsoft.com/office/officeart/2005/8/layout/orgChart1"/>
    <dgm:cxn modelId="{A6F92602-D0D5-4342-B38A-8606AAA8C212}" type="presParOf" srcId="{EBAA3B70-D839-4F47-93A7-1ED747725D11}" destId="{07997DCF-82E8-44D7-83E0-DCD3EBCE6311}" srcOrd="6" destOrd="0" presId="urn:microsoft.com/office/officeart/2005/8/layout/orgChart1"/>
    <dgm:cxn modelId="{265E2FEC-C50A-4153-A6B3-7784FDE6181E}" type="presParOf" srcId="{EBAA3B70-D839-4F47-93A7-1ED747725D11}" destId="{88973B7C-36A8-4BE2-A44E-EB4F13801935}" srcOrd="7" destOrd="0" presId="urn:microsoft.com/office/officeart/2005/8/layout/orgChart1"/>
    <dgm:cxn modelId="{BEFC55D7-E8E6-4747-B858-7CFD712189FB}" type="presParOf" srcId="{88973B7C-36A8-4BE2-A44E-EB4F13801935}" destId="{F62760C5-2734-438A-9C71-F4C61BBAB683}" srcOrd="0" destOrd="0" presId="urn:microsoft.com/office/officeart/2005/8/layout/orgChart1"/>
    <dgm:cxn modelId="{1A8CCEF9-D1DF-4204-ADF8-2A05632255A1}" type="presParOf" srcId="{F62760C5-2734-438A-9C71-F4C61BBAB683}" destId="{0E1C0866-3600-4574-B3D4-C94EE01C70AB}" srcOrd="0" destOrd="0" presId="urn:microsoft.com/office/officeart/2005/8/layout/orgChart1"/>
    <dgm:cxn modelId="{9E8D998E-F1ED-420A-A3DF-ABFBC9855943}" type="presParOf" srcId="{F62760C5-2734-438A-9C71-F4C61BBAB683}" destId="{BFFCB7E6-FAD2-46A9-9BA0-D33562FEB07F}" srcOrd="1" destOrd="0" presId="urn:microsoft.com/office/officeart/2005/8/layout/orgChart1"/>
    <dgm:cxn modelId="{4A5E4F85-E11B-4561-AD5D-0B25BD199731}" type="presParOf" srcId="{88973B7C-36A8-4BE2-A44E-EB4F13801935}" destId="{12C38E03-65AD-4032-AFBB-1ADC476E973F}" srcOrd="1" destOrd="0" presId="urn:microsoft.com/office/officeart/2005/8/layout/orgChart1"/>
    <dgm:cxn modelId="{2EA70604-6AE5-43BF-ACD0-4ECA837B2963}" type="presParOf" srcId="{88973B7C-36A8-4BE2-A44E-EB4F13801935}" destId="{A0725567-B87F-4AFE-A2A0-B4D47DFEAFAA}" srcOrd="2" destOrd="0" presId="urn:microsoft.com/office/officeart/2005/8/layout/orgChart1"/>
    <dgm:cxn modelId="{F1E9625A-9F3F-439B-ACD0-CE1415CD45F5}" type="presParOf" srcId="{A2ABF86A-82B1-4246-A93B-C7075A1F9C27}" destId="{BB9B681D-4CB3-40AB-B08D-66A4FA650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97DCF-82E8-44D7-83E0-DCD3EBCE6311}">
      <dsp:nvSpPr>
        <dsp:cNvPr id="0" name=""/>
        <dsp:cNvSpPr/>
      </dsp:nvSpPr>
      <dsp:spPr>
        <a:xfrm>
          <a:off x="3000676" y="1762004"/>
          <a:ext cx="2434535" cy="78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60"/>
              </a:lnTo>
              <a:lnTo>
                <a:pt x="2434535" y="642160"/>
              </a:lnTo>
              <a:lnTo>
                <a:pt x="2434535" y="78026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2AF13-6FF7-4050-83B0-0672D25AB53E}">
      <dsp:nvSpPr>
        <dsp:cNvPr id="0" name=""/>
        <dsp:cNvSpPr/>
      </dsp:nvSpPr>
      <dsp:spPr>
        <a:xfrm>
          <a:off x="3000676" y="1762004"/>
          <a:ext cx="843060" cy="78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60"/>
              </a:lnTo>
              <a:lnTo>
                <a:pt x="843060" y="642160"/>
              </a:lnTo>
              <a:lnTo>
                <a:pt x="843060" y="78026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7CF3C-8E5E-49ED-B6FC-E40561A67F32}">
      <dsp:nvSpPr>
        <dsp:cNvPr id="0" name=""/>
        <dsp:cNvSpPr/>
      </dsp:nvSpPr>
      <dsp:spPr>
        <a:xfrm>
          <a:off x="2252262" y="1762004"/>
          <a:ext cx="748414" cy="780263"/>
        </a:xfrm>
        <a:custGeom>
          <a:avLst/>
          <a:gdLst/>
          <a:ahLst/>
          <a:cxnLst/>
          <a:rect l="0" t="0" r="0" b="0"/>
          <a:pathLst>
            <a:path>
              <a:moveTo>
                <a:pt x="748414" y="0"/>
              </a:moveTo>
              <a:lnTo>
                <a:pt x="748414" y="642160"/>
              </a:lnTo>
              <a:lnTo>
                <a:pt x="0" y="642160"/>
              </a:lnTo>
              <a:lnTo>
                <a:pt x="0" y="78026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6B715-02E4-4446-8631-8D5CBF8F1A97}">
      <dsp:nvSpPr>
        <dsp:cNvPr id="0" name=""/>
        <dsp:cNvSpPr/>
      </dsp:nvSpPr>
      <dsp:spPr>
        <a:xfrm>
          <a:off x="660787" y="1762004"/>
          <a:ext cx="2339889" cy="780263"/>
        </a:xfrm>
        <a:custGeom>
          <a:avLst/>
          <a:gdLst/>
          <a:ahLst/>
          <a:cxnLst/>
          <a:rect l="0" t="0" r="0" b="0"/>
          <a:pathLst>
            <a:path>
              <a:moveTo>
                <a:pt x="2339889" y="0"/>
              </a:moveTo>
              <a:lnTo>
                <a:pt x="2339889" y="642160"/>
              </a:lnTo>
              <a:lnTo>
                <a:pt x="0" y="642160"/>
              </a:lnTo>
              <a:lnTo>
                <a:pt x="0" y="78026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88340-00B1-49E5-A950-DFB5DD5C1D8C}">
      <dsp:nvSpPr>
        <dsp:cNvPr id="0" name=""/>
        <dsp:cNvSpPr/>
      </dsp:nvSpPr>
      <dsp:spPr>
        <a:xfrm>
          <a:off x="1224136" y="360040"/>
          <a:ext cx="3553079" cy="14019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KNJIŽEVNOST OB KONCU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19. STOLETJA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 dirty="0"/>
            <a:t>(fr.: fin de </a:t>
          </a:r>
          <a:r>
            <a:rPr lang="sl-SI" sz="1500" kern="1200" dirty="0" err="1"/>
            <a:t>siècle</a:t>
          </a:r>
          <a:r>
            <a:rPr lang="sl-SI" sz="1500" kern="1200" dirty="0"/>
            <a:t>)</a:t>
          </a:r>
        </a:p>
      </dsp:txBody>
      <dsp:txXfrm>
        <a:off x="1224136" y="360040"/>
        <a:ext cx="3553079" cy="1401964"/>
      </dsp:txXfrm>
    </dsp:sp>
    <dsp:sp modelId="{8E6DB6B2-D530-40AB-AEC8-597F6BB1288E}">
      <dsp:nvSpPr>
        <dsp:cNvPr id="0" name=""/>
        <dsp:cNvSpPr/>
      </dsp:nvSpPr>
      <dsp:spPr>
        <a:xfrm>
          <a:off x="3153" y="2542268"/>
          <a:ext cx="1315268" cy="65763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/>
            <a:t>NOVA ROMANTIKA</a:t>
          </a:r>
          <a:endParaRPr lang="sl-SI" sz="1300" kern="1200" dirty="0"/>
        </a:p>
      </dsp:txBody>
      <dsp:txXfrm>
        <a:off x="3153" y="2542268"/>
        <a:ext cx="1315268" cy="657634"/>
      </dsp:txXfrm>
    </dsp:sp>
    <dsp:sp modelId="{B67AAF81-5AED-47F4-9863-FBD5A913CD04}">
      <dsp:nvSpPr>
        <dsp:cNvPr id="0" name=""/>
        <dsp:cNvSpPr/>
      </dsp:nvSpPr>
      <dsp:spPr>
        <a:xfrm>
          <a:off x="1594628" y="2542268"/>
          <a:ext cx="1315268" cy="657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/>
            <a:t>SIMBOLIZEM</a:t>
          </a:r>
        </a:p>
      </dsp:txBody>
      <dsp:txXfrm>
        <a:off x="1594628" y="2542268"/>
        <a:ext cx="1315268" cy="657634"/>
      </dsp:txXfrm>
    </dsp:sp>
    <dsp:sp modelId="{FAE87D05-0DEE-4562-9629-2A10A5C223C1}">
      <dsp:nvSpPr>
        <dsp:cNvPr id="0" name=""/>
        <dsp:cNvSpPr/>
      </dsp:nvSpPr>
      <dsp:spPr>
        <a:xfrm>
          <a:off x="3186103" y="2542268"/>
          <a:ext cx="1315268" cy="65763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/>
            <a:t>DEKADENCA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/>
            <a:t>(propad)</a:t>
          </a:r>
        </a:p>
      </dsp:txBody>
      <dsp:txXfrm>
        <a:off x="3186103" y="2542268"/>
        <a:ext cx="1315268" cy="657634"/>
      </dsp:txXfrm>
    </dsp:sp>
    <dsp:sp modelId="{0E1C0866-3600-4574-B3D4-C94EE01C70AB}">
      <dsp:nvSpPr>
        <dsp:cNvPr id="0" name=""/>
        <dsp:cNvSpPr/>
      </dsp:nvSpPr>
      <dsp:spPr>
        <a:xfrm>
          <a:off x="4777578" y="2542268"/>
          <a:ext cx="1315268" cy="657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/>
            <a:t>IMPRESIONIZEM</a:t>
          </a:r>
        </a:p>
      </dsp:txBody>
      <dsp:txXfrm>
        <a:off x="4777578" y="2542268"/>
        <a:ext cx="1315268" cy="657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1E310F76-819E-4F96-8FEB-D6BFA2D723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C5E6833F-97B8-4AF2-84F3-83E6D565ED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4661E61-0535-4CFF-B2EB-4644340AAC9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0D0E81FD-64BF-4FA6-A5C9-16AFDD7D65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79D30242-A23A-4C1D-AB40-320F966BE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584AE535-91AB-4D93-B256-BF7EB0C5F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B3FCA0A4-A340-4A38-A296-441F423C2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DC5F6B4-EED3-4022-A2DF-3F0C601E5A1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stranske slike 1">
            <a:extLst>
              <a:ext uri="{FF2B5EF4-FFF2-40B4-BE49-F238E27FC236}">
                <a16:creationId xmlns:a16="http://schemas.microsoft.com/office/drawing/2014/main" id="{F63ABB7D-8183-42E4-B9D4-84C87D9C67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Ograda opomb 2">
            <a:extLst>
              <a:ext uri="{FF2B5EF4-FFF2-40B4-BE49-F238E27FC236}">
                <a16:creationId xmlns:a16="http://schemas.microsoft.com/office/drawing/2014/main" id="{77C7B530-D51C-44A3-A5F2-79DC77483F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9460" name="Ograda številke diapozitiva 3">
            <a:extLst>
              <a:ext uri="{FF2B5EF4-FFF2-40B4-BE49-F238E27FC236}">
                <a16:creationId xmlns:a16="http://schemas.microsoft.com/office/drawing/2014/main" id="{5F1DF6C1-2597-4E91-B8BE-AE37BEB5A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534AD87B-3DF9-451B-A621-7FB44A9969F8}" type="slidenum">
              <a:rPr lang="sl-SI" altLang="sl-SI">
                <a:latin typeface="Calibri" panose="020F0502020204030204" pitchFamily="34" charset="0"/>
              </a:rPr>
              <a:pPr/>
              <a:t>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03AA980-2C29-48B5-B058-044D63F0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EAE49-8BA2-49EA-AF74-910C7EAF0F0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67F6918-1440-46EF-A1BA-57060301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8A5F4AC-0CA5-4303-880E-6D525331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03676-D6F3-4CD9-ABCD-35DC239727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4101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939098F-61B2-4F14-A76C-B5B276B0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CE2D0-C9A5-4C76-8098-05C28AC7E2D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5AB8EFC-C220-41F6-BBCF-70E368A9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DC94101-8D33-42DA-B63C-C1BE4E49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E4525-F626-4EC5-9611-5CF837A024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960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68B3560-CB9A-47DF-88A1-1D72AC74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8260-E2A7-48A1-AF82-5C8D639E36D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F7A9960-DBFA-42C1-981D-83D3D41B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F1BF240-4D94-4AFC-A136-75634D1B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174C5-585E-44D6-A140-A49254EACA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03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136C351-15D8-41FF-9B5B-F0A1800D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4F287-9054-4E2D-AB53-7AA387F74DC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67B02E2-10DA-499F-B19D-CE2C3A9CA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AF61893-5A9B-4566-9FF4-1E9C201A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1A471-6F1B-440D-8E43-396CAC3660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615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3FBE448-BCB9-49F1-8E5F-C3AD510D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0BEF5-AE71-46C8-B1E6-B2E29E305DD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E241651-605C-4251-A950-47CB70C1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DBE4D51-CC86-4634-A73B-7B283290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E07C0-966B-45D0-8E78-C832A5218E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931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8FBF1EE-B772-430B-9DEA-C06F1789F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CA2F0-E480-40E5-A8DD-F24F21732A4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8F1F054-726D-47D1-9388-51FB87F6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978969B-C3A9-485D-B487-83BAEAFF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01F0A-BC0D-4E49-9809-A12CC38E93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024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91684186-236A-4C8C-BB8A-589AB259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EA22-9AE0-448B-8255-CE618CD270C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1C9B3FFC-C87A-48BB-A2EC-12356F9B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62ED9D09-2135-4BEA-8220-4C4AEEF2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C841F-4F22-4484-ABB5-D5E4D24C6A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902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A6045B34-C283-4196-B57B-BE65A65C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4AC5A-E77D-40FA-A901-09CDF3C1BB5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EADCBE10-462D-4A77-95F6-FB8FD136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F65D8F79-5F7D-4046-ABEB-DFCF0EA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8AF60-F2DC-4A84-AF96-2F9692AD22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136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36AA15EF-72FA-4030-92ED-46517F8C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558A-3493-4834-8F14-6920D4FB085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51D835A7-521C-4284-B502-F4C3BFD3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11EA26D3-FB32-4CE5-94F9-D30C6FDC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BDAFB-911E-4E08-8A49-560EF966D9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232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340FD30-42C8-4C3A-8A6F-E00A8418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C496-608B-4214-9766-5BEBDDECA73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D483D66-53A2-4FCF-8759-CFEF88BAE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D731284-CC03-49E5-8382-61F61E4E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35BDE-1235-48B3-861E-4CB3180EA2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365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C26B8CA-0B09-485C-B438-6FD889D7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473D0-522C-4A03-9335-B1AA90BCEA0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A70EBA4-ED67-4966-B011-BE5209E7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10731A2-763F-427C-B669-BFBE9D33B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C0258-E483-4269-A2C3-8A00C7C472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460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9511AAF7-7FBB-4B01-A1DE-D5400A4284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BA6E4FCE-1741-41E1-A1B5-25859ADE7D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C32F8C6-5D68-4AFD-AC3D-BD4CAA80F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3B15DA-7A75-4B92-838E-BC589D79680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4520129-002D-4C20-AC5F-A96B4B1C3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C7FF3F4-1181-4026-9DD7-0F55AEED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D001FB0-3938-4DC4-B9ED-691463AF868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tenz.net/top-10-reasons-love-oscar-wilde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tvslo.si/kultura/beremo/slika-doriana-graya/152798" TargetMode="External"/><Relationship Id="rId4" Type="http://schemas.openxmlformats.org/officeDocument/2006/relationships/hyperlink" Target="http://sl.wikipedia.org/wiki/Slika_Doriana_Gray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pattFill prst="dk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9F0B71-4BAF-4C5C-871A-12A3578B6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OSCAR WILDE: </a:t>
            </a:r>
            <a:br>
              <a:rPr lang="sl-SI" dirty="0"/>
            </a:br>
            <a:r>
              <a:rPr lang="sl-SI" b="1" dirty="0"/>
              <a:t>SLIKA DORIANA GRAYA</a:t>
            </a:r>
          </a:p>
        </p:txBody>
      </p:sp>
      <p:sp>
        <p:nvSpPr>
          <p:cNvPr id="2051" name="Podnaslov 2">
            <a:extLst>
              <a:ext uri="{FF2B5EF4-FFF2-40B4-BE49-F238E27FC236}">
                <a16:creationId xmlns:a16="http://schemas.microsoft.com/office/drawing/2014/main" id="{6134EBC6-0412-4DDD-957B-E0937FDC7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913" y="4581525"/>
            <a:ext cx="6400800" cy="1127125"/>
          </a:xfrm>
        </p:spPr>
        <p:txBody>
          <a:bodyPr/>
          <a:lstStyle/>
          <a:p>
            <a:pPr algn="r"/>
            <a:endParaRPr lang="sl-SI" altLang="sl-SI" sz="2400">
              <a:solidFill>
                <a:schemeClr val="tx1"/>
              </a:solidFill>
            </a:endParaRPr>
          </a:p>
        </p:txBody>
      </p:sp>
      <p:pic>
        <p:nvPicPr>
          <p:cNvPr id="2053" name="Slika 9">
            <a:extLst>
              <a:ext uri="{FF2B5EF4-FFF2-40B4-BE49-F238E27FC236}">
                <a16:creationId xmlns:a16="http://schemas.microsoft.com/office/drawing/2014/main" id="{A9444B3C-1639-4098-BC78-8A7A8C041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81038"/>
            <a:ext cx="27432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10">
            <a:extLst>
              <a:ext uri="{FF2B5EF4-FFF2-40B4-BE49-F238E27FC236}">
                <a16:creationId xmlns:a16="http://schemas.microsoft.com/office/drawing/2014/main" id="{79837C3B-C064-4F7D-9CD3-CE7B3DCA9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9" t="48666" r="67822" b="29953"/>
          <a:stretch>
            <a:fillRect/>
          </a:stretch>
        </p:blipFill>
        <p:spPr bwMode="auto">
          <a:xfrm rot="9040952">
            <a:off x="342900" y="2868613"/>
            <a:ext cx="6397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>
            <a:extLst>
              <a:ext uri="{FF2B5EF4-FFF2-40B4-BE49-F238E27FC236}">
                <a16:creationId xmlns:a16="http://schemas.microsoft.com/office/drawing/2014/main" id="{2FD63731-4244-4A1A-9EEA-F980D0C5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7286">
            <a:off x="469900" y="5408613"/>
            <a:ext cx="4460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3">
            <a:extLst>
              <a:ext uri="{FF2B5EF4-FFF2-40B4-BE49-F238E27FC236}">
                <a16:creationId xmlns:a16="http://schemas.microsoft.com/office/drawing/2014/main" id="{811E9E71-FF10-4EF1-AA74-68C24330A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25875"/>
            <a:ext cx="627063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4">
            <a:extLst>
              <a:ext uri="{FF2B5EF4-FFF2-40B4-BE49-F238E27FC236}">
                <a16:creationId xmlns:a16="http://schemas.microsoft.com/office/drawing/2014/main" id="{3A976230-D067-4FDE-AA22-DBD5044B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83397">
            <a:off x="641350" y="3446463"/>
            <a:ext cx="7667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5">
            <a:extLst>
              <a:ext uri="{FF2B5EF4-FFF2-40B4-BE49-F238E27FC236}">
                <a16:creationId xmlns:a16="http://schemas.microsoft.com/office/drawing/2014/main" id="{47EEEF0F-F612-4111-ABC1-5D3661F48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341">
            <a:off x="41275" y="4600575"/>
            <a:ext cx="665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grada vsebine 5">
            <a:extLst>
              <a:ext uri="{FF2B5EF4-FFF2-40B4-BE49-F238E27FC236}">
                <a16:creationId xmlns:a16="http://schemas.microsoft.com/office/drawing/2014/main" id="{BE16C2B2-DB61-4F40-8E83-DAAB92BD4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-171450"/>
            <a:ext cx="2316163" cy="2087563"/>
          </a:xfrm>
        </p:spPr>
      </p:pic>
      <p:sp>
        <p:nvSpPr>
          <p:cNvPr id="7" name="Naslov 6">
            <a:extLst>
              <a:ext uri="{FF2B5EF4-FFF2-40B4-BE49-F238E27FC236}">
                <a16:creationId xmlns:a16="http://schemas.microsoft.com/office/drawing/2014/main" id="{3410373F-C8BE-4235-B054-427B40A1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NOTRANJA ZGRADBA </a:t>
            </a:r>
            <a:br>
              <a:rPr lang="sl-SI" dirty="0"/>
            </a:br>
            <a:r>
              <a:rPr lang="sl-SI" dirty="0"/>
              <a:t>DELA</a:t>
            </a: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2DE0318B-5881-4D71-940F-9FB96E995D82}"/>
              </a:ext>
            </a:extLst>
          </p:cNvPr>
          <p:cNvSpPr/>
          <p:nvPr/>
        </p:nvSpPr>
        <p:spPr>
          <a:xfrm>
            <a:off x="755650" y="1952625"/>
            <a:ext cx="7848600" cy="4678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dogajalni prostor: </a:t>
            </a:r>
            <a:r>
              <a:rPr lang="sl-SI" sz="2000" b="1" dirty="0">
                <a:latin typeface="+mn-lt"/>
                <a:cs typeface="+mn-cs"/>
              </a:rPr>
              <a:t>London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dogajalni čas: </a:t>
            </a:r>
            <a:r>
              <a:rPr lang="sl-SI" sz="2000" b="1" dirty="0">
                <a:latin typeface="+mn-lt"/>
                <a:cs typeface="+mn-cs"/>
              </a:rPr>
              <a:t>19. stoletje</a:t>
            </a:r>
            <a:r>
              <a:rPr lang="sl-SI" sz="2000" dirty="0">
                <a:latin typeface="+mn-lt"/>
                <a:cs typeface="+mn-cs"/>
              </a:rPr>
              <a:t>; traja več desetletij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pripovedovalec: tretje osebni (vsevedni, objektivni)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solidFill>
                  <a:srgbClr val="C00000"/>
                </a:solidFill>
                <a:latin typeface="+mn-lt"/>
                <a:cs typeface="+mn-cs"/>
              </a:rPr>
              <a:t>TEMA: </a:t>
            </a:r>
            <a:r>
              <a:rPr lang="sl-SI" sz="2000" dirty="0">
                <a:latin typeface="+mn-lt"/>
                <a:cs typeface="+mn-cs"/>
              </a:rPr>
              <a:t>družbena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solidFill>
                  <a:srgbClr val="C00000"/>
                </a:solidFill>
                <a:latin typeface="+mn-lt"/>
                <a:cs typeface="+mn-cs"/>
              </a:rPr>
              <a:t>MOTIVI:</a:t>
            </a:r>
            <a:r>
              <a:rPr lang="sl-SI" sz="2000" dirty="0">
                <a:latin typeface="+mn-lt"/>
                <a:cs typeface="+mn-cs"/>
              </a:rPr>
              <a:t>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l-SI" sz="2000" dirty="0">
                <a:latin typeface="+mn-lt"/>
                <a:cs typeface="+mn-cs"/>
              </a:rPr>
              <a:t>motiv želje po večni mladosti,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l-SI" sz="2000" dirty="0">
                <a:latin typeface="+mn-lt"/>
                <a:cs typeface="+mn-cs"/>
              </a:rPr>
              <a:t>motiv greha in vesti, motiv ljubezni,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l-SI" sz="2000" dirty="0">
                <a:latin typeface="+mn-lt"/>
                <a:cs typeface="+mn-cs"/>
              </a:rPr>
              <a:t>motiv nezvestobe,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l-SI" sz="2000" dirty="0">
                <a:latin typeface="+mn-lt"/>
                <a:cs typeface="+mn-cs"/>
              </a:rPr>
              <a:t>motiv umetnosti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solidFill>
                  <a:srgbClr val="C00000"/>
                </a:solidFill>
                <a:latin typeface="+mn-lt"/>
                <a:cs typeface="+mn-cs"/>
              </a:rPr>
              <a:t>IDEJA, SPOROČILO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grada vsebine 5">
            <a:extLst>
              <a:ext uri="{FF2B5EF4-FFF2-40B4-BE49-F238E27FC236}">
                <a16:creationId xmlns:a16="http://schemas.microsoft.com/office/drawing/2014/main" id="{5B19ED35-3290-4BBA-B2F4-C13AC3755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-171450"/>
            <a:ext cx="2316163" cy="2087563"/>
          </a:xfrm>
        </p:spPr>
      </p:pic>
      <p:sp>
        <p:nvSpPr>
          <p:cNvPr id="7" name="Naslov 6">
            <a:extLst>
              <a:ext uri="{FF2B5EF4-FFF2-40B4-BE49-F238E27FC236}">
                <a16:creationId xmlns:a16="http://schemas.microsoft.com/office/drawing/2014/main" id="{AE95A270-2FF2-41D7-B7D9-413389A5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NOTRANJA ZGRADBA </a:t>
            </a:r>
            <a:br>
              <a:rPr lang="sl-SI" dirty="0"/>
            </a:br>
            <a:r>
              <a:rPr lang="sl-SI" dirty="0"/>
              <a:t>DELA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A785312-C68D-47B0-BD8D-ADC42EB113E0}"/>
              </a:ext>
            </a:extLst>
          </p:cNvPr>
          <p:cNvSpPr/>
          <p:nvPr/>
        </p:nvSpPr>
        <p:spPr>
          <a:xfrm>
            <a:off x="827088" y="5084763"/>
            <a:ext cx="2160587" cy="576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/>
              <a:t>lord Henry spozna </a:t>
            </a:r>
            <a:r>
              <a:rPr lang="sl-SI" sz="1400" dirty="0" err="1"/>
              <a:t>Doriana</a:t>
            </a:r>
            <a:r>
              <a:rPr lang="sl-SI" sz="1400" dirty="0"/>
              <a:t> </a:t>
            </a:r>
            <a:r>
              <a:rPr lang="sl-SI" sz="1400" dirty="0" err="1"/>
              <a:t>Graya</a:t>
            </a:r>
            <a:r>
              <a:rPr lang="sl-SI" sz="1400" dirty="0"/>
              <a:t> 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0101F30A-7692-4A31-98DB-45B9D7A92893}"/>
              </a:ext>
            </a:extLst>
          </p:cNvPr>
          <p:cNvSpPr/>
          <p:nvPr/>
        </p:nvSpPr>
        <p:spPr>
          <a:xfrm>
            <a:off x="1503363" y="3587750"/>
            <a:ext cx="2303462" cy="503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 err="1"/>
              <a:t>Dorian</a:t>
            </a:r>
            <a:r>
              <a:rPr lang="sl-SI" sz="1400" dirty="0"/>
              <a:t> se zaljubi v </a:t>
            </a:r>
            <a:r>
              <a:rPr lang="sl-SI" sz="1400" dirty="0" err="1"/>
              <a:t>Sibyl</a:t>
            </a:r>
            <a:endParaRPr lang="sl-SI" sz="140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E2D8BF4-4889-4CD5-858B-05FADEEC3F7B}"/>
              </a:ext>
            </a:extLst>
          </p:cNvPr>
          <p:cNvSpPr/>
          <p:nvPr/>
        </p:nvSpPr>
        <p:spPr>
          <a:xfrm>
            <a:off x="3232150" y="2495550"/>
            <a:ext cx="2879725" cy="5826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 err="1"/>
              <a:t>Dorian</a:t>
            </a:r>
            <a:r>
              <a:rPr lang="sl-SI" sz="1400" dirty="0"/>
              <a:t> opazi spremembe na portretu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003F7023-AEAC-471B-ABE7-DDA0C270F260}"/>
              </a:ext>
            </a:extLst>
          </p:cNvPr>
          <p:cNvSpPr/>
          <p:nvPr/>
        </p:nvSpPr>
        <p:spPr>
          <a:xfrm>
            <a:off x="5521325" y="3600450"/>
            <a:ext cx="2305050" cy="503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/>
              <a:t>obisk </a:t>
            </a:r>
            <a:r>
              <a:rPr lang="sl-SI" sz="1400" dirty="0" err="1"/>
              <a:t>Basila</a:t>
            </a:r>
            <a:r>
              <a:rPr lang="sl-SI" sz="1400" dirty="0"/>
              <a:t> pri </a:t>
            </a:r>
            <a:r>
              <a:rPr lang="sl-SI" sz="1400" dirty="0" err="1"/>
              <a:t>Dorianu</a:t>
            </a:r>
            <a:endParaRPr lang="sl-SI" sz="1400" dirty="0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006822E9-8F24-4437-A674-193DE92B2732}"/>
              </a:ext>
            </a:extLst>
          </p:cNvPr>
          <p:cNvSpPr/>
          <p:nvPr/>
        </p:nvSpPr>
        <p:spPr>
          <a:xfrm>
            <a:off x="6443663" y="5084763"/>
            <a:ext cx="2160587" cy="576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/>
              <a:t>smrt </a:t>
            </a:r>
            <a:r>
              <a:rPr lang="sl-SI" sz="1400" dirty="0" err="1"/>
              <a:t>Doriana</a:t>
            </a:r>
            <a:endParaRPr lang="sl-SI" sz="1400" dirty="0"/>
          </a:p>
        </p:txBody>
      </p:sp>
      <p:sp>
        <p:nvSpPr>
          <p:cNvPr id="3" name="Enakokraki trikotnik 2">
            <a:extLst>
              <a:ext uri="{FF2B5EF4-FFF2-40B4-BE49-F238E27FC236}">
                <a16:creationId xmlns:a16="http://schemas.microsoft.com/office/drawing/2014/main" id="{853DCC10-78D2-436C-9F3F-17954BEFDC08}"/>
              </a:ext>
            </a:extLst>
          </p:cNvPr>
          <p:cNvSpPr/>
          <p:nvPr/>
        </p:nvSpPr>
        <p:spPr>
          <a:xfrm>
            <a:off x="2668588" y="2962275"/>
            <a:ext cx="4005262" cy="2338388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/>
              <a:t>DRAMATSKI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/>
              <a:t>TRIKOTNIK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grada vsebine 5">
            <a:extLst>
              <a:ext uri="{FF2B5EF4-FFF2-40B4-BE49-F238E27FC236}">
                <a16:creationId xmlns:a16="http://schemas.microsoft.com/office/drawing/2014/main" id="{C7A95C4A-1FEC-4DD4-93AD-3F3906320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-171450"/>
            <a:ext cx="2316163" cy="2087563"/>
          </a:xfrm>
        </p:spPr>
      </p:pic>
      <p:sp>
        <p:nvSpPr>
          <p:cNvPr id="13315" name="Naslov 6">
            <a:extLst>
              <a:ext uri="{FF2B5EF4-FFF2-40B4-BE49-F238E27FC236}">
                <a16:creationId xmlns:a16="http://schemas.microsoft.com/office/drawing/2014/main" id="{5CE78016-EA26-4249-BC73-B89141C72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OZNAKA OSEB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9D5B84C-C278-481B-ABE8-FFD72F889E28}"/>
              </a:ext>
            </a:extLst>
          </p:cNvPr>
          <p:cNvSpPr txBox="1"/>
          <p:nvPr/>
        </p:nvSpPr>
        <p:spPr>
          <a:xfrm>
            <a:off x="684213" y="1503363"/>
            <a:ext cx="8064500" cy="535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latin typeface="+mn-lt"/>
                <a:cs typeface="+mn-cs"/>
              </a:rPr>
              <a:t>LORD HENRY WOTTON </a:t>
            </a:r>
            <a:r>
              <a:rPr lang="sl-SI" dirty="0">
                <a:latin typeface="+mn-lt"/>
                <a:cs typeface="+mn-cs"/>
              </a:rPr>
              <a:t>(Harry)- </a:t>
            </a:r>
            <a:r>
              <a:rPr lang="sl-SI" dirty="0" err="1">
                <a:latin typeface="+mn-lt"/>
                <a:cs typeface="+mn-cs"/>
              </a:rPr>
              <a:t>šiljasta</a:t>
            </a:r>
            <a:r>
              <a:rPr lang="sl-SI" dirty="0">
                <a:latin typeface="+mn-lt"/>
                <a:cs typeface="+mn-cs"/>
              </a:rPr>
              <a:t> rjava brada, globok glas, sprehajalna palica, analizira ljudi, teoretik, užitkar, bister, živi </a:t>
            </a:r>
            <a:r>
              <a:rPr lang="sl-SI" dirty="0" err="1">
                <a:latin typeface="+mn-lt"/>
                <a:cs typeface="+mn-cs"/>
              </a:rPr>
              <a:t>dandyjsko</a:t>
            </a:r>
            <a:r>
              <a:rPr lang="sl-SI" dirty="0">
                <a:latin typeface="+mn-lt"/>
                <a:cs typeface="+mn-cs"/>
              </a:rPr>
              <a:t> (prostaško) življenje, vzvišen, ciničen, </a:t>
            </a:r>
            <a:r>
              <a:rPr lang="sl-SI" dirty="0" err="1">
                <a:latin typeface="+mn-lt"/>
                <a:cs typeface="+mn-cs"/>
              </a:rPr>
              <a:t>Dorianov</a:t>
            </a:r>
            <a:r>
              <a:rPr lang="sl-SI" dirty="0">
                <a:latin typeface="+mn-lt"/>
                <a:cs typeface="+mn-cs"/>
              </a:rPr>
              <a:t> najboljši prijatelj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latin typeface="+mn-lt"/>
                <a:cs typeface="+mn-cs"/>
              </a:rPr>
              <a:t>BASIL HALLWARD </a:t>
            </a:r>
            <a:r>
              <a:rPr lang="sl-SI" dirty="0">
                <a:latin typeface="+mn-lt"/>
                <a:cs typeface="+mn-cs"/>
              </a:rPr>
              <a:t>– umetnik, slikar, robat oster obraz, vranje črni lasje, čustven, stvari jemlje resno in osebno, občuduje lepoto in osebnost </a:t>
            </a:r>
            <a:r>
              <a:rPr lang="sl-SI" dirty="0" err="1">
                <a:latin typeface="+mn-lt"/>
                <a:cs typeface="+mn-cs"/>
              </a:rPr>
              <a:t>Doriana</a:t>
            </a:r>
            <a:r>
              <a:rPr lang="sl-SI" dirty="0">
                <a:latin typeface="+mn-lt"/>
                <a:cs typeface="+mn-cs"/>
              </a:rPr>
              <a:t> (ideal), preprost, prestrašen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latin typeface="+mn-lt"/>
                <a:cs typeface="+mn-cs"/>
              </a:rPr>
              <a:t>DORIAN GRAY </a:t>
            </a:r>
            <a:r>
              <a:rPr lang="sl-SI" dirty="0">
                <a:latin typeface="+mn-lt"/>
                <a:cs typeface="+mn-cs"/>
              </a:rPr>
              <a:t>– čez 20 let, živi pri dedu, nato pri varuhih, nenavadno lep, kodrasti lasje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l-SI" u="sng" dirty="0">
                <a:latin typeface="+mn-lt"/>
                <a:cs typeface="+mn-cs"/>
              </a:rPr>
              <a:t>preden je spoznal lorda Henrija</a:t>
            </a:r>
            <a:r>
              <a:rPr lang="sl-SI" dirty="0">
                <a:latin typeface="+mn-lt"/>
                <a:cs typeface="+mn-cs"/>
              </a:rPr>
              <a:t>: preprost, naraven, ljubeč, zasanjan, nezrel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l-SI" u="sng" dirty="0">
                <a:latin typeface="+mn-lt"/>
                <a:cs typeface="+mn-cs"/>
              </a:rPr>
              <a:t>po prijateljevanju z njim</a:t>
            </a:r>
            <a:r>
              <a:rPr lang="sl-SI" dirty="0">
                <a:latin typeface="+mn-lt"/>
                <a:cs typeface="+mn-cs"/>
              </a:rPr>
              <a:t>: narcisoiden, sebičen, ljubi </a:t>
            </a:r>
            <a:r>
              <a:rPr lang="sl-SI" dirty="0" err="1">
                <a:latin typeface="+mn-lt"/>
                <a:cs typeface="+mn-cs"/>
              </a:rPr>
              <a:t>Sibyl</a:t>
            </a:r>
            <a:r>
              <a:rPr lang="sl-SI" dirty="0">
                <a:latin typeface="+mn-lt"/>
                <a:cs typeface="+mn-cs"/>
              </a:rPr>
              <a:t> vendar je do nje zaničljiv, nemoralen, pokvarjen, razgledan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latin typeface="+mn-lt"/>
                <a:cs typeface="+mn-cs"/>
              </a:rPr>
              <a:t>SIBYL VANE </a:t>
            </a:r>
            <a:r>
              <a:rPr lang="sl-SI" dirty="0">
                <a:latin typeface="+mn-lt"/>
                <a:cs typeface="+mn-cs"/>
              </a:rPr>
              <a:t>– igralka v </a:t>
            </a:r>
            <a:r>
              <a:rPr lang="sl-SI" dirty="0" err="1">
                <a:latin typeface="+mn-lt"/>
                <a:cs typeface="+mn-cs"/>
              </a:rPr>
              <a:t>Royal</a:t>
            </a:r>
            <a:r>
              <a:rPr lang="sl-SI" dirty="0">
                <a:latin typeface="+mn-lt"/>
                <a:cs typeface="+mn-cs"/>
              </a:rPr>
              <a:t> </a:t>
            </a:r>
            <a:r>
              <a:rPr lang="sl-SI" dirty="0" err="1">
                <a:latin typeface="+mn-lt"/>
                <a:cs typeface="+mn-cs"/>
              </a:rPr>
              <a:t>Theatru</a:t>
            </a:r>
            <a:r>
              <a:rPr lang="sl-SI" dirty="0">
                <a:latin typeface="+mn-lt"/>
                <a:cs typeface="+mn-cs"/>
              </a:rPr>
              <a:t>, zaročenka </a:t>
            </a:r>
            <a:r>
              <a:rPr lang="sl-SI" dirty="0" err="1">
                <a:latin typeface="+mn-lt"/>
                <a:cs typeface="+mn-cs"/>
              </a:rPr>
              <a:t>Doriana</a:t>
            </a:r>
            <a:r>
              <a:rPr lang="sl-SI" dirty="0">
                <a:latin typeface="+mn-lt"/>
                <a:cs typeface="+mn-cs"/>
              </a:rPr>
              <a:t>, 17 let, temno rjavi kodrasti lasje, mehak glas, ljubka, mila, plaha, očarljiva, lepa, noro zaljubljena v </a:t>
            </a:r>
            <a:r>
              <a:rPr lang="sl-SI" dirty="0" err="1">
                <a:latin typeface="+mn-lt"/>
                <a:cs typeface="+mn-cs"/>
              </a:rPr>
              <a:t>Doriana</a:t>
            </a:r>
            <a:r>
              <a:rPr lang="sl-SI" dirty="0">
                <a:latin typeface="+mn-lt"/>
                <a:cs typeface="+mn-cs"/>
              </a:rPr>
              <a:t>, umre (samomor)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grada vsebine 5">
            <a:extLst>
              <a:ext uri="{FF2B5EF4-FFF2-40B4-BE49-F238E27FC236}">
                <a16:creationId xmlns:a16="http://schemas.microsoft.com/office/drawing/2014/main" id="{52F63452-0B68-4A55-AC88-1C6A1704F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-171450"/>
            <a:ext cx="2316163" cy="2087563"/>
          </a:xfrm>
        </p:spPr>
      </p:pic>
      <p:sp>
        <p:nvSpPr>
          <p:cNvPr id="14339" name="Naslov 6">
            <a:extLst>
              <a:ext uri="{FF2B5EF4-FFF2-40B4-BE49-F238E27FC236}">
                <a16:creationId xmlns:a16="http://schemas.microsoft.com/office/drawing/2014/main" id="{69CA1126-366D-4417-BEB9-921A192A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OZNAKA OSEB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C8E85C2B-9032-4AC3-A1E9-2135C9EC9E85}"/>
              </a:ext>
            </a:extLst>
          </p:cNvPr>
          <p:cNvSpPr/>
          <p:nvPr/>
        </p:nvSpPr>
        <p:spPr>
          <a:xfrm>
            <a:off x="657225" y="1562100"/>
            <a:ext cx="80645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latin typeface="+mn-lt"/>
                <a:cs typeface="+mn-cs"/>
              </a:rPr>
              <a:t>LORD GEORGE FERMOR </a:t>
            </a:r>
            <a:r>
              <a:rPr lang="sl-SI" dirty="0">
                <a:latin typeface="+mn-lt"/>
                <a:cs typeface="+mn-cs"/>
              </a:rPr>
              <a:t>– stric lorda Henrija; prijazen, malce robat, star, velikodušen, premožen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latin typeface="+mn-lt"/>
                <a:cs typeface="+mn-cs"/>
              </a:rPr>
              <a:t>LADY AGATHA </a:t>
            </a:r>
            <a:r>
              <a:rPr lang="sl-SI" dirty="0">
                <a:latin typeface="+mn-lt"/>
                <a:cs typeface="+mn-cs"/>
              </a:rPr>
              <a:t>– teta lorda Henrija; opravljivka, zapravljiva, prireja kosila, v družbi pomembna, poznana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latin typeface="+mn-lt"/>
                <a:cs typeface="+mn-cs"/>
              </a:rPr>
              <a:t>LADY VICTORIA WOTTON </a:t>
            </a:r>
            <a:r>
              <a:rPr lang="sl-SI" dirty="0">
                <a:latin typeface="+mn-lt"/>
                <a:cs typeface="+mn-cs"/>
              </a:rPr>
              <a:t>– žena lorda Henrija; modre oči, plavi lasje, ozke ustnice, svojevrstna ženska, neurejena, lord Henry jo kliče ljubica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latin typeface="+mn-lt"/>
                <a:cs typeface="+mn-cs"/>
              </a:rPr>
              <a:t>ŽIDOVSKI PODJETNIK </a:t>
            </a:r>
            <a:r>
              <a:rPr lang="sl-SI" dirty="0">
                <a:latin typeface="+mn-lt"/>
                <a:cs typeface="+mn-cs"/>
              </a:rPr>
              <a:t>– debel, ponižen, „gnusen“, mastni kodrasti lasje, umazana oblačila, priliznjen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latin typeface="+mn-lt"/>
                <a:cs typeface="+mn-cs"/>
              </a:rPr>
              <a:t>GOSPA VANE </a:t>
            </a:r>
            <a:r>
              <a:rPr lang="sl-SI" dirty="0">
                <a:latin typeface="+mn-lt"/>
                <a:cs typeface="+mn-cs"/>
              </a:rPr>
              <a:t>– mati </a:t>
            </a:r>
            <a:r>
              <a:rPr lang="sl-SI" dirty="0" err="1">
                <a:latin typeface="+mn-lt"/>
                <a:cs typeface="+mn-cs"/>
              </a:rPr>
              <a:t>Sibyl</a:t>
            </a:r>
            <a:r>
              <a:rPr lang="sl-SI" dirty="0">
                <a:latin typeface="+mn-lt"/>
                <a:cs typeface="+mn-cs"/>
              </a:rPr>
              <a:t> Vane; nesrečna, prestrašena, nesrečno zaljubljena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latin typeface="+mn-lt"/>
                <a:cs typeface="+mn-cs"/>
              </a:rPr>
              <a:t>JAMES VANE </a:t>
            </a:r>
            <a:r>
              <a:rPr lang="sl-SI" dirty="0">
                <a:latin typeface="+mn-lt"/>
                <a:cs typeface="+mn-cs"/>
              </a:rPr>
              <a:t>(Jim) – brat </a:t>
            </a:r>
            <a:r>
              <a:rPr lang="sl-SI" dirty="0" err="1">
                <a:latin typeface="+mn-lt"/>
                <a:cs typeface="+mn-cs"/>
              </a:rPr>
              <a:t>Sibyl</a:t>
            </a:r>
            <a:r>
              <a:rPr lang="sl-SI" dirty="0">
                <a:latin typeface="+mn-lt"/>
                <a:cs typeface="+mn-cs"/>
              </a:rPr>
              <a:t> Vane; 16 let, visok, zaščitniški do sestre, neusmiljen, neustrašen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grada vsebine 5">
            <a:extLst>
              <a:ext uri="{FF2B5EF4-FFF2-40B4-BE49-F238E27FC236}">
                <a16:creationId xmlns:a16="http://schemas.microsoft.com/office/drawing/2014/main" id="{D4E0732D-B9D0-4B88-B8BB-37207944B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-171450"/>
            <a:ext cx="2316163" cy="2087563"/>
          </a:xfrm>
        </p:spPr>
      </p:pic>
      <p:sp>
        <p:nvSpPr>
          <p:cNvPr id="15363" name="Naslov 6">
            <a:extLst>
              <a:ext uri="{FF2B5EF4-FFF2-40B4-BE49-F238E27FC236}">
                <a16:creationId xmlns:a16="http://schemas.microsoft.com/office/drawing/2014/main" id="{16921DD5-4BE9-4A24-947F-8675AF63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ZANIMIVOSTI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C7A3BAC-6B11-4B2E-BAAE-196A7141006B}"/>
              </a:ext>
            </a:extLst>
          </p:cNvPr>
          <p:cNvSpPr txBox="1"/>
          <p:nvPr/>
        </p:nvSpPr>
        <p:spPr>
          <a:xfrm>
            <a:off x="755650" y="1989138"/>
            <a:ext cx="813752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roman napisan </a:t>
            </a:r>
            <a:r>
              <a:rPr lang="sl-SI" sz="2000" b="1" dirty="0">
                <a:latin typeface="+mn-lt"/>
                <a:cs typeface="+mn-cs"/>
              </a:rPr>
              <a:t>po resničnem dogodku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    </a:t>
            </a:r>
            <a:r>
              <a:rPr lang="sl-SI" sz="2000" dirty="0" err="1">
                <a:latin typeface="+mn-lt"/>
                <a:cs typeface="+mn-cs"/>
              </a:rPr>
              <a:t>Basil</a:t>
            </a:r>
            <a:r>
              <a:rPr lang="sl-SI" sz="2000" dirty="0">
                <a:latin typeface="+mn-lt"/>
                <a:cs typeface="+mn-cs"/>
              </a:rPr>
              <a:t> </a:t>
            </a:r>
            <a:r>
              <a:rPr lang="sl-SI" sz="2000" dirty="0" err="1">
                <a:latin typeface="+mn-lt"/>
                <a:cs typeface="+mn-cs"/>
              </a:rPr>
              <a:t>Hallward</a:t>
            </a:r>
            <a:r>
              <a:rPr lang="sl-SI" sz="2000" dirty="0">
                <a:latin typeface="+mn-lt"/>
                <a:cs typeface="+mn-cs"/>
              </a:rPr>
              <a:t> </a:t>
            </a:r>
            <a:r>
              <a:rPr lang="sl-SI" sz="2000" dirty="0">
                <a:latin typeface="+mn-lt"/>
                <a:cs typeface="+mn-cs"/>
                <a:sym typeface="Wingdings" panose="05000000000000000000" pitchFamily="2" charset="2"/>
              </a:rPr>
              <a:t></a:t>
            </a:r>
            <a:r>
              <a:rPr lang="sl-SI" sz="2000" dirty="0">
                <a:latin typeface="+mn-lt"/>
                <a:cs typeface="+mn-cs"/>
              </a:rPr>
              <a:t> Basil Ward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    lord Henry </a:t>
            </a:r>
            <a:r>
              <a:rPr lang="sl-SI" sz="2000" dirty="0" err="1">
                <a:latin typeface="+mn-lt"/>
                <a:cs typeface="+mn-cs"/>
              </a:rPr>
              <a:t>Wotton</a:t>
            </a:r>
            <a:r>
              <a:rPr lang="sl-SI" sz="2000" dirty="0">
                <a:latin typeface="+mn-lt"/>
                <a:cs typeface="+mn-cs"/>
              </a:rPr>
              <a:t> </a:t>
            </a:r>
            <a:r>
              <a:rPr lang="sl-SI" sz="2000" dirty="0">
                <a:latin typeface="+mn-lt"/>
                <a:cs typeface="+mn-cs"/>
                <a:sym typeface="Wingdings" panose="05000000000000000000" pitchFamily="2" charset="2"/>
              </a:rPr>
              <a:t></a:t>
            </a:r>
            <a:r>
              <a:rPr lang="sl-SI" sz="2000" dirty="0">
                <a:latin typeface="+mn-lt"/>
                <a:cs typeface="+mn-cs"/>
              </a:rPr>
              <a:t> avtobiografski lik Wilda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film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gledališke uprizoritve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69403EC-FDF6-4F03-A4A3-B11AF459F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09317"/>
            <a:ext cx="2179476" cy="3258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grada vsebine 5">
            <a:extLst>
              <a:ext uri="{FF2B5EF4-FFF2-40B4-BE49-F238E27FC236}">
                <a16:creationId xmlns:a16="http://schemas.microsoft.com/office/drawing/2014/main" id="{E792AF8E-CF84-4864-B55B-DD8A7DB30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-171450"/>
            <a:ext cx="2316163" cy="2087563"/>
          </a:xfrm>
        </p:spPr>
      </p:pic>
      <p:sp>
        <p:nvSpPr>
          <p:cNvPr id="16387" name="Naslov 6">
            <a:extLst>
              <a:ext uri="{FF2B5EF4-FFF2-40B4-BE49-F238E27FC236}">
                <a16:creationId xmlns:a16="http://schemas.microsoft.com/office/drawing/2014/main" id="{41D3BF4E-F18C-4AF4-BD00-4715DB60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ODLOMEK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186A6D9-ED46-4CBE-B7F6-BF1904BB5EDC}"/>
              </a:ext>
            </a:extLst>
          </p:cNvPr>
          <p:cNvSpPr txBox="1"/>
          <p:nvPr/>
        </p:nvSpPr>
        <p:spPr>
          <a:xfrm>
            <a:off x="323850" y="1695450"/>
            <a:ext cx="842486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+mn-lt"/>
                <a:cs typeface="+mn-cs"/>
              </a:rPr>
              <a:t>INTERPRETATIVNI ESEJ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  <a:cs typeface="+mn-cs"/>
              </a:rPr>
              <a:t>V eseju skušaj: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v nekaj povedih povzeti vsebino romana in pojasni vlogo odlomka v dogajanju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Opredeliti dogajalni čas in prostor v odlomku ter zgodovinski čas in geografski prostor v celotnem romanu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Poimenuj glavno in stransko osebo v odlomku, jih označi iz njihovega damskega govora ter to ponazori s po enim navedkom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ugotoviti, zakaj si dvojica v odlomku nasprotuje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grada vsebine 5">
            <a:extLst>
              <a:ext uri="{FF2B5EF4-FFF2-40B4-BE49-F238E27FC236}">
                <a16:creationId xmlns:a16="http://schemas.microsoft.com/office/drawing/2014/main" id="{1FDD9368-B1BD-442C-B75A-8EDBD8A90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-171450"/>
            <a:ext cx="2316163" cy="2087563"/>
          </a:xfrm>
        </p:spPr>
      </p:pic>
      <p:sp>
        <p:nvSpPr>
          <p:cNvPr id="17411" name="Naslov 6">
            <a:extLst>
              <a:ext uri="{FF2B5EF4-FFF2-40B4-BE49-F238E27FC236}">
                <a16:creationId xmlns:a16="http://schemas.microsoft.com/office/drawing/2014/main" id="{FB50651B-33B0-4C0A-BD09-C2FE2CE7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17412" name="PoljeZBesedilom 1">
            <a:extLst>
              <a:ext uri="{FF2B5EF4-FFF2-40B4-BE49-F238E27FC236}">
                <a16:creationId xmlns:a16="http://schemas.microsoft.com/office/drawing/2014/main" id="{858C9E0B-F4E7-46F6-92B2-73D33172D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908175"/>
            <a:ext cx="748823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WILDE, Oscar. Slika Doriana Graya.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hlinkClick r:id="rId3"/>
              </a:rPr>
              <a:t>http://www.toptenz.net/top-10-reasons-love-oscar-wilde.php</a:t>
            </a: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hlinkClick r:id="rId4"/>
              </a:rPr>
              <a:t>http://sl.wikipedia.org/wiki/Slika_Doriana_Graya</a:t>
            </a: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hlinkClick r:id="rId5"/>
              </a:rPr>
              <a:t>http://www.rtvslo.si/kultura/beremo/slika-doriana-graya/152798</a:t>
            </a: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grada vsebine 5">
            <a:extLst>
              <a:ext uri="{FF2B5EF4-FFF2-40B4-BE49-F238E27FC236}">
                <a16:creationId xmlns:a16="http://schemas.microsoft.com/office/drawing/2014/main" id="{19B07FA3-D342-4DC9-9C4B-6AF8BCD8C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-171450"/>
            <a:ext cx="2316163" cy="2087563"/>
          </a:xfr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A9EA682-5572-4686-9FCF-184D36A947DB}"/>
              </a:ext>
            </a:extLst>
          </p:cNvPr>
          <p:cNvSpPr txBox="1"/>
          <p:nvPr/>
        </p:nvSpPr>
        <p:spPr>
          <a:xfrm>
            <a:off x="2339975" y="1957388"/>
            <a:ext cx="6407150" cy="973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  <a:r>
              <a:rPr lang="sl-SI" dirty="0"/>
              <a:t>Skrivnost večne mladosti je v tem, da se nikoli ne vdajaš čustvu, ki ti ne pristaja k obrazu</a:t>
            </a:r>
            <a:r>
              <a:rPr lang="en-US" dirty="0"/>
              <a:t>.”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~</a:t>
            </a:r>
            <a:r>
              <a:rPr lang="en-US" dirty="0"/>
              <a:t> Oscar Wilde, </a:t>
            </a:r>
            <a:r>
              <a:rPr lang="sl-SI" dirty="0"/>
              <a:t>Slika </a:t>
            </a:r>
            <a:r>
              <a:rPr lang="sl-SI" dirty="0" err="1"/>
              <a:t>Doriana</a:t>
            </a:r>
            <a:r>
              <a:rPr lang="sl-SI" dirty="0"/>
              <a:t> </a:t>
            </a:r>
            <a:r>
              <a:rPr lang="sl-SI" dirty="0" err="1"/>
              <a:t>Graya</a:t>
            </a:r>
            <a:endParaRPr lang="sl-SI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sl-SI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sl-SI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sl-SI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473A026-9E03-490C-A426-4213E8745B58}"/>
              </a:ext>
            </a:extLst>
          </p:cNvPr>
          <p:cNvSpPr txBox="1"/>
          <p:nvPr/>
        </p:nvSpPr>
        <p:spPr>
          <a:xfrm>
            <a:off x="539750" y="3357563"/>
            <a:ext cx="6480175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  <a:r>
              <a:rPr lang="sl-SI" dirty="0"/>
              <a:t>Vsak portret, ki ga slikaš z občutkom, je portret umetnika, ne modela</a:t>
            </a:r>
            <a:r>
              <a:rPr lang="en-US" dirty="0"/>
              <a:t>.”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~ </a:t>
            </a:r>
            <a:r>
              <a:rPr lang="en-US" dirty="0"/>
              <a:t>Oscar Wilde, </a:t>
            </a:r>
            <a:r>
              <a:rPr lang="sl-SI" dirty="0"/>
              <a:t>Slika </a:t>
            </a:r>
            <a:r>
              <a:rPr lang="sl-SI" dirty="0" err="1"/>
              <a:t>Doriana</a:t>
            </a:r>
            <a:r>
              <a:rPr lang="sl-SI" dirty="0"/>
              <a:t> </a:t>
            </a:r>
            <a:r>
              <a:rPr lang="sl-SI" dirty="0" err="1"/>
              <a:t>Graya</a:t>
            </a: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C338EBE-6B1C-47EC-A9E6-6F685A156527}"/>
              </a:ext>
            </a:extLst>
          </p:cNvPr>
          <p:cNvSpPr txBox="1"/>
          <p:nvPr/>
        </p:nvSpPr>
        <p:spPr>
          <a:xfrm>
            <a:off x="2339975" y="4784725"/>
            <a:ext cx="6480175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  <a:r>
              <a:rPr lang="sl-SI" dirty="0"/>
              <a:t>Temeljito izobražen človek – to je naš ideal</a:t>
            </a:r>
            <a:r>
              <a:rPr lang="en-US" dirty="0"/>
              <a:t>.”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~</a:t>
            </a:r>
            <a:r>
              <a:rPr lang="en-US" dirty="0"/>
              <a:t> Oscar Wilde, </a:t>
            </a:r>
            <a:r>
              <a:rPr lang="sl-SI" dirty="0"/>
              <a:t>Slika </a:t>
            </a:r>
            <a:r>
              <a:rPr lang="sl-SI" dirty="0" err="1"/>
              <a:t>Doriana</a:t>
            </a:r>
            <a:r>
              <a:rPr lang="sl-SI" dirty="0"/>
              <a:t> </a:t>
            </a:r>
            <a:r>
              <a:rPr lang="sl-SI" dirty="0" err="1"/>
              <a:t>Graya</a:t>
            </a:r>
            <a:endParaRPr lang="sl-SI" dirty="0"/>
          </a:p>
        </p:txBody>
      </p:sp>
      <p:sp>
        <p:nvSpPr>
          <p:cNvPr id="3078" name="PoljeZBesedilom 4">
            <a:extLst>
              <a:ext uri="{FF2B5EF4-FFF2-40B4-BE49-F238E27FC236}">
                <a16:creationId xmlns:a16="http://schemas.microsoft.com/office/drawing/2014/main" id="{F9A4913F-9371-4358-9111-73A22EAB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404813"/>
            <a:ext cx="43910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sl-SI" altLang="sl-SI" sz="4400"/>
              <a:t>CITATI IZ DELA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grada vsebine 5">
            <a:extLst>
              <a:ext uri="{FF2B5EF4-FFF2-40B4-BE49-F238E27FC236}">
                <a16:creationId xmlns:a16="http://schemas.microsoft.com/office/drawing/2014/main" id="{BE314C5E-041B-43E2-83AC-20976CF95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-171450"/>
            <a:ext cx="2316163" cy="2087563"/>
          </a:xfrm>
        </p:spPr>
      </p:pic>
      <p:sp>
        <p:nvSpPr>
          <p:cNvPr id="4099" name="Naslov 6">
            <a:extLst>
              <a:ext uri="{FF2B5EF4-FFF2-40B4-BE49-F238E27FC236}">
                <a16:creationId xmlns:a16="http://schemas.microsoft.com/office/drawing/2014/main" id="{BE29B775-1FBA-4C51-B8CB-7790E5D3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OSCAR WILDE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7A0824C-4924-4A33-9CF4-AB8AA2FDA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20" y="4005064"/>
            <a:ext cx="1748391" cy="2482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</a:schemeClr>
            </a:solidFill>
            <a:miter lim="800000"/>
          </a:ln>
          <a:effectLst/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F072BB9-47D2-4B6A-8F92-FE1E0E570902}"/>
              </a:ext>
            </a:extLst>
          </p:cNvPr>
          <p:cNvSpPr txBox="1"/>
          <p:nvPr/>
        </p:nvSpPr>
        <p:spPr>
          <a:xfrm>
            <a:off x="755650" y="2276475"/>
            <a:ext cx="6361113" cy="4310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rojstvo: </a:t>
            </a:r>
            <a:r>
              <a:rPr lang="sl-SI" sz="2000" b="1" dirty="0">
                <a:latin typeface="+mn-lt"/>
                <a:cs typeface="+mn-cs"/>
              </a:rPr>
              <a:t>Dublin, 16. oktober 1854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1864 – prične s šolanjem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                ( </a:t>
            </a:r>
            <a:r>
              <a:rPr lang="sl-SI" sz="2000" dirty="0" err="1">
                <a:latin typeface="+mn-lt"/>
                <a:cs typeface="+mn-cs"/>
              </a:rPr>
              <a:t>Enniskellen</a:t>
            </a:r>
            <a:r>
              <a:rPr lang="sl-SI" sz="2000" dirty="0">
                <a:latin typeface="+mn-lt"/>
                <a:cs typeface="+mn-cs"/>
              </a:rPr>
              <a:t>, </a:t>
            </a:r>
            <a:r>
              <a:rPr lang="sl-SI" sz="2000" dirty="0" err="1">
                <a:latin typeface="+mn-lt"/>
                <a:cs typeface="+mn-cs"/>
              </a:rPr>
              <a:t>Trinity</a:t>
            </a:r>
            <a:r>
              <a:rPr lang="sl-SI" sz="2000" dirty="0">
                <a:latin typeface="+mn-lt"/>
                <a:cs typeface="+mn-cs"/>
              </a:rPr>
              <a:t> </a:t>
            </a:r>
            <a:r>
              <a:rPr lang="sl-SI" sz="2000" dirty="0" err="1">
                <a:latin typeface="+mn-lt"/>
                <a:cs typeface="+mn-cs"/>
              </a:rPr>
              <a:t>College</a:t>
            </a:r>
            <a:r>
              <a:rPr lang="sl-SI" sz="2000" dirty="0">
                <a:latin typeface="+mn-lt"/>
                <a:cs typeface="+mn-cs"/>
              </a:rPr>
              <a:t>, Oxford)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1875 – 1877 – potuje po Evropi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1878 – preseli se v London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1882 – predavateljska turneja po Kanadi in ZDA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1883 – živi v Parizu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1884 – poroka s </a:t>
            </a:r>
            <a:r>
              <a:rPr lang="sl-SI" sz="2000" b="1" dirty="0" err="1">
                <a:latin typeface="+mn-lt"/>
                <a:cs typeface="+mn-cs"/>
              </a:rPr>
              <a:t>Constanco</a:t>
            </a:r>
            <a:r>
              <a:rPr lang="sl-SI" sz="2000" b="1" dirty="0">
                <a:latin typeface="+mn-lt"/>
                <a:cs typeface="+mn-cs"/>
              </a:rPr>
              <a:t> Lloyd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latin typeface="+mn-lt"/>
                <a:cs typeface="+mn-cs"/>
              </a:rPr>
              <a:t>                </a:t>
            </a:r>
            <a:r>
              <a:rPr lang="sl-SI" sz="2000" dirty="0">
                <a:latin typeface="+mn-lt"/>
                <a:cs typeface="+mn-cs"/>
              </a:rPr>
              <a:t>(sinova: </a:t>
            </a:r>
            <a:r>
              <a:rPr lang="sl-SI" sz="2000" dirty="0" err="1">
                <a:latin typeface="+mn-lt"/>
                <a:cs typeface="+mn-cs"/>
              </a:rPr>
              <a:t>Cyril</a:t>
            </a:r>
            <a:r>
              <a:rPr lang="sl-SI" sz="2000" dirty="0">
                <a:latin typeface="+mn-lt"/>
                <a:cs typeface="+mn-cs"/>
              </a:rPr>
              <a:t> in </a:t>
            </a:r>
            <a:r>
              <a:rPr lang="sl-SI" sz="2000" dirty="0" err="1">
                <a:latin typeface="+mn-lt"/>
                <a:cs typeface="+mn-cs"/>
              </a:rPr>
              <a:t>Vyvyan</a:t>
            </a:r>
            <a:r>
              <a:rPr lang="sl-SI" sz="2000" dirty="0"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latin typeface="+mn-lt"/>
                <a:cs typeface="+mn-cs"/>
              </a:rPr>
              <a:t>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>
              <a:latin typeface="+mn-lt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AA256FE-CBFD-4015-AEA3-D45F754B76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3854" r="6631" b="2524"/>
          <a:stretch/>
        </p:blipFill>
        <p:spPr>
          <a:xfrm>
            <a:off x="3059832" y="1443811"/>
            <a:ext cx="2732314" cy="4288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grada vsebine 5">
            <a:extLst>
              <a:ext uri="{FF2B5EF4-FFF2-40B4-BE49-F238E27FC236}">
                <a16:creationId xmlns:a16="http://schemas.microsoft.com/office/drawing/2014/main" id="{8F186D92-CA9D-4E24-A9EF-F8465606F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-171450"/>
            <a:ext cx="2316163" cy="2087563"/>
          </a:xfrm>
        </p:spPr>
      </p:pic>
      <p:sp>
        <p:nvSpPr>
          <p:cNvPr id="5123" name="Naslov 6">
            <a:extLst>
              <a:ext uri="{FF2B5EF4-FFF2-40B4-BE49-F238E27FC236}">
                <a16:creationId xmlns:a16="http://schemas.microsoft.com/office/drawing/2014/main" id="{A0AFCEC2-6CBB-48F5-B1C7-3ED46A63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OSCAR WILDE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0FEAC58-5972-40B9-8A42-F186E1447E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>
          <a:xfrm>
            <a:off x="6948264" y="3325204"/>
            <a:ext cx="1903091" cy="3257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</a:schemeClr>
            </a:solidFill>
            <a:miter lim="800000"/>
          </a:ln>
          <a:effectLst/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9502A69-FC5A-4501-9698-E2F25D019816}"/>
              </a:ext>
            </a:extLst>
          </p:cNvPr>
          <p:cNvSpPr txBox="1"/>
          <p:nvPr/>
        </p:nvSpPr>
        <p:spPr>
          <a:xfrm>
            <a:off x="827088" y="2276475"/>
            <a:ext cx="54737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1887 – ureja revijo Ženski svet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1891 – v francoščini napiše Salomo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1895 – obtožen homoseksualnosti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                (2 leti zapora)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1897 – odpotuje v Italijo k</a:t>
            </a:r>
            <a:r>
              <a:rPr lang="sl-SI" sz="2000" b="1" dirty="0">
                <a:latin typeface="+mn-lt"/>
                <a:cs typeface="+mn-cs"/>
              </a:rPr>
              <a:t> Alfredu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latin typeface="+mn-lt"/>
                <a:cs typeface="+mn-cs"/>
              </a:rPr>
              <a:t>                 Douglasu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             - psevdonim </a:t>
            </a:r>
            <a:r>
              <a:rPr lang="sl-SI" sz="2000" dirty="0" err="1">
                <a:latin typeface="+mn-lt"/>
                <a:cs typeface="+mn-cs"/>
              </a:rPr>
              <a:t>Sebastian</a:t>
            </a:r>
            <a:r>
              <a:rPr lang="sl-SI" sz="2000" dirty="0">
                <a:latin typeface="+mn-lt"/>
                <a:cs typeface="+mn-cs"/>
              </a:rPr>
              <a:t> </a:t>
            </a:r>
            <a:r>
              <a:rPr lang="sl-SI" sz="2000" dirty="0" err="1">
                <a:latin typeface="+mn-lt"/>
                <a:cs typeface="+mn-cs"/>
              </a:rPr>
              <a:t>Melmoth</a:t>
            </a:r>
            <a:endParaRPr lang="sl-SI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1898 – smrt žene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smrt: </a:t>
            </a:r>
            <a:r>
              <a:rPr lang="sl-SI" sz="2000" b="1" dirty="0">
                <a:latin typeface="+mn-lt"/>
                <a:cs typeface="+mn-cs"/>
              </a:rPr>
              <a:t>Pariz, 30. november 1900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9C2EB8E-507A-40C1-8D7E-5188DC07B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08720"/>
            <a:ext cx="3672408" cy="5275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grada vsebine 5">
            <a:extLst>
              <a:ext uri="{FF2B5EF4-FFF2-40B4-BE49-F238E27FC236}">
                <a16:creationId xmlns:a16="http://schemas.microsoft.com/office/drawing/2014/main" id="{C52A9787-AED9-4AE1-9D3B-80AA5D301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-171450"/>
            <a:ext cx="2316163" cy="2087563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C53D472-DBB1-453D-825A-9511EF531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65104"/>
            <a:ext cx="3449960" cy="2299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886A26C-1A29-4BAA-9612-0AB90981A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39" y="194477"/>
            <a:ext cx="2921310" cy="3895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3EF2DED-F901-45A5-84CA-D3E18AB7D885}"/>
              </a:ext>
            </a:extLst>
          </p:cNvPr>
          <p:cNvSpPr txBox="1"/>
          <p:nvPr/>
        </p:nvSpPr>
        <p:spPr>
          <a:xfrm>
            <a:off x="107950" y="1827213"/>
            <a:ext cx="556418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atin typeface="+mn-lt"/>
                <a:cs typeface="+mn-cs"/>
              </a:rPr>
              <a:t>DRUGA WILDOVA DELA: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Saloma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Vera in nihilisti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Pesmi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Vojvodinja Padovanska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Srečni princ in druge zgodbe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Portret gospoda W.H.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Človekova duša v socializmu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Zločin lorda Arthurja </a:t>
            </a:r>
            <a:r>
              <a:rPr lang="sl-SI" dirty="0" err="1">
                <a:latin typeface="+mn-lt"/>
                <a:cs typeface="+mn-cs"/>
              </a:rPr>
              <a:t>Savila</a:t>
            </a:r>
            <a:r>
              <a:rPr lang="sl-SI" dirty="0">
                <a:latin typeface="+mn-lt"/>
                <a:cs typeface="+mn-cs"/>
              </a:rPr>
              <a:t> in druge zgodbe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err="1">
                <a:latin typeface="+mn-lt"/>
                <a:cs typeface="+mn-cs"/>
              </a:rPr>
              <a:t>Hisa</a:t>
            </a:r>
            <a:r>
              <a:rPr lang="sl-SI" dirty="0">
                <a:latin typeface="+mn-lt"/>
                <a:cs typeface="+mn-cs"/>
              </a:rPr>
              <a:t> granatnih jabolk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Pahljača </a:t>
            </a:r>
            <a:r>
              <a:rPr lang="sl-SI" dirty="0" err="1">
                <a:latin typeface="+mn-lt"/>
                <a:cs typeface="+mn-cs"/>
              </a:rPr>
              <a:t>lady</a:t>
            </a:r>
            <a:r>
              <a:rPr lang="sl-SI" dirty="0">
                <a:latin typeface="+mn-lt"/>
                <a:cs typeface="+mn-cs"/>
              </a:rPr>
              <a:t> </a:t>
            </a:r>
            <a:r>
              <a:rPr lang="sl-SI" dirty="0" err="1">
                <a:latin typeface="+mn-lt"/>
                <a:cs typeface="+mn-cs"/>
              </a:rPr>
              <a:t>Windemere</a:t>
            </a:r>
            <a:endParaRPr lang="sl-SI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Nepomembna ženska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profundis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6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>
            <a:extLst>
              <a:ext uri="{FF2B5EF4-FFF2-40B4-BE49-F238E27FC236}">
                <a16:creationId xmlns:a16="http://schemas.microsoft.com/office/drawing/2014/main" id="{86F19F58-2BFA-4BF5-A1FB-AF7F7B726556}"/>
              </a:ext>
            </a:extLst>
          </p:cNvPr>
          <p:cNvSpPr/>
          <p:nvPr/>
        </p:nvSpPr>
        <p:spPr>
          <a:xfrm>
            <a:off x="4081463" y="4724400"/>
            <a:ext cx="2879725" cy="1765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1600" dirty="0"/>
              <a:t>naveličanje „normalnega življenja“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1600" dirty="0"/>
              <a:t>uživanje substanc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1600" dirty="0"/>
              <a:t>patološka problematika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1600" dirty="0"/>
              <a:t>bohemsko življenje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F2728682-531F-4FD2-9128-80AF3FDDC19B}"/>
              </a:ext>
            </a:extLst>
          </p:cNvPr>
          <p:cNvSpPr/>
          <p:nvPr/>
        </p:nvSpPr>
        <p:spPr>
          <a:xfrm>
            <a:off x="900113" y="4714875"/>
            <a:ext cx="2879725" cy="17637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1600" dirty="0"/>
              <a:t>poudarjanje notranjega sveta, čustev in doživljanj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1600" dirty="0"/>
              <a:t>hrepenenje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1600" dirty="0"/>
              <a:t>patetičnost</a:t>
            </a:r>
          </a:p>
        </p:txBody>
      </p:sp>
      <p:pic>
        <p:nvPicPr>
          <p:cNvPr id="7172" name="Ograda vsebine 5">
            <a:extLst>
              <a:ext uri="{FF2B5EF4-FFF2-40B4-BE49-F238E27FC236}">
                <a16:creationId xmlns:a16="http://schemas.microsoft.com/office/drawing/2014/main" id="{5C66E5A9-366F-4FD1-8543-13BF1DBEA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-171450"/>
            <a:ext cx="2316163" cy="2087563"/>
          </a:xfrm>
        </p:spPr>
      </p:pic>
      <p:sp>
        <p:nvSpPr>
          <p:cNvPr id="7173" name="Naslov 6">
            <a:extLst>
              <a:ext uri="{FF2B5EF4-FFF2-40B4-BE49-F238E27FC236}">
                <a16:creationId xmlns:a16="http://schemas.microsoft.com/office/drawing/2014/main" id="{323EADCD-6C53-4F00-99F6-033D48CD7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OBDOBJE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F25E0E2-56AB-4270-8FCF-759E0DFABCBD}"/>
              </a:ext>
            </a:extLst>
          </p:cNvPr>
          <p:cNvSpPr txBox="1"/>
          <p:nvPr/>
        </p:nvSpPr>
        <p:spPr>
          <a:xfrm>
            <a:off x="755650" y="2276475"/>
            <a:ext cx="74882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latin typeface="+mn-lt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D9DDF51-B0C4-4CC8-AD89-0B677CF054F3}"/>
              </a:ext>
            </a:extLst>
          </p:cNvPr>
          <p:cNvGraphicFramePr/>
          <p:nvPr/>
        </p:nvGraphicFramePr>
        <p:xfrm>
          <a:off x="1691680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3170F824-EBD9-4022-A57A-1E45D80EB27E}"/>
              </a:ext>
            </a:extLst>
          </p:cNvPr>
          <p:cNvCxnSpPr/>
          <p:nvPr/>
        </p:nvCxnSpPr>
        <p:spPr>
          <a:xfrm>
            <a:off x="2339975" y="4292600"/>
            <a:ext cx="0" cy="4222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88E4D50A-F35B-41DC-A26E-DC8EB5429007}"/>
              </a:ext>
            </a:extLst>
          </p:cNvPr>
          <p:cNvCxnSpPr/>
          <p:nvPr/>
        </p:nvCxnSpPr>
        <p:spPr>
          <a:xfrm>
            <a:off x="5518150" y="4292600"/>
            <a:ext cx="0" cy="4222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grada vsebine 5">
            <a:extLst>
              <a:ext uri="{FF2B5EF4-FFF2-40B4-BE49-F238E27FC236}">
                <a16:creationId xmlns:a16="http://schemas.microsoft.com/office/drawing/2014/main" id="{4A937F47-58D0-4ADF-A590-B82AA2CA4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-171450"/>
            <a:ext cx="2316163" cy="2087563"/>
          </a:xfrm>
        </p:spPr>
      </p:pic>
      <p:sp>
        <p:nvSpPr>
          <p:cNvPr id="7" name="Naslov 6">
            <a:extLst>
              <a:ext uri="{FF2B5EF4-FFF2-40B4-BE49-F238E27FC236}">
                <a16:creationId xmlns:a16="http://schemas.microsoft.com/office/drawing/2014/main" id="{0CAD5B8B-9E49-40DD-9DB2-B37A0F52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ZUNANJA ZGRADBA </a:t>
            </a:r>
            <a:br>
              <a:rPr lang="sl-SI" dirty="0"/>
            </a:br>
            <a:r>
              <a:rPr lang="sl-SI" dirty="0"/>
              <a:t>DELA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B00B79D-CB2D-4BE1-9EE7-9C8BE4C4D417}"/>
              </a:ext>
            </a:extLst>
          </p:cNvPr>
          <p:cNvSpPr txBox="1"/>
          <p:nvPr/>
        </p:nvSpPr>
        <p:spPr>
          <a:xfrm>
            <a:off x="611188" y="2060575"/>
            <a:ext cx="8208962" cy="4494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400" b="1" dirty="0">
                <a:latin typeface="+mn-lt"/>
                <a:cs typeface="+mn-cs"/>
              </a:rPr>
              <a:t>roman: </a:t>
            </a:r>
            <a:r>
              <a:rPr lang="sl-SI" sz="1400" dirty="0">
                <a:latin typeface="+mn-lt"/>
                <a:cs typeface="+mn-cs"/>
              </a:rPr>
              <a:t>je najobširnejše epsko delo v prozi. To je pripoved, ki ima številna poglavja, dogajanje je zapleteno in po navadi zajema daljše časovno obdobje. V njem nastopa množica književnih oseb, značaj osrednje pa se razvija v samem dogajanju romana. V romanu odsevajo medčloveški odnosi in družbene razsežnosti časa in kraja dogajanja.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2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idejni, družbeni, fantastični in kriminalni roman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napisan po naročilu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latin typeface="+mn-lt"/>
                <a:cs typeface="+mn-cs"/>
              </a:rPr>
              <a:t>predgovor: o umetniku in umetnosti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400" dirty="0">
              <a:latin typeface="Californian FB" panose="0207040306080B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latin typeface="+mn-lt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latin typeface="+mn-lt"/>
                <a:cs typeface="+mn-cs"/>
              </a:rPr>
              <a:t>19. poglavij – sledijo si kronološko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latin typeface="+mn-lt"/>
                <a:cs typeface="+mn-cs"/>
              </a:rPr>
              <a:t>224 strani</a:t>
            </a:r>
          </a:p>
        </p:txBody>
      </p:sp>
      <p:cxnSp>
        <p:nvCxnSpPr>
          <p:cNvPr id="4" name="Raven povezovalnik 3">
            <a:extLst>
              <a:ext uri="{FF2B5EF4-FFF2-40B4-BE49-F238E27FC236}">
                <a16:creationId xmlns:a16="http://schemas.microsoft.com/office/drawing/2014/main" id="{EDBE1113-22C4-4ECA-849C-043FB4120EFD}"/>
              </a:ext>
            </a:extLst>
          </p:cNvPr>
          <p:cNvCxnSpPr/>
          <p:nvPr/>
        </p:nvCxnSpPr>
        <p:spPr>
          <a:xfrm>
            <a:off x="611188" y="4076700"/>
            <a:ext cx="820896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Pravokotnik 8">
            <a:extLst>
              <a:ext uri="{FF2B5EF4-FFF2-40B4-BE49-F238E27FC236}">
                <a16:creationId xmlns:a16="http://schemas.microsoft.com/office/drawing/2014/main" id="{6CF16DC8-D7EC-45A7-9765-63D0A914C879}"/>
              </a:ext>
            </a:extLst>
          </p:cNvPr>
          <p:cNvSpPr/>
          <p:nvPr/>
        </p:nvSpPr>
        <p:spPr>
          <a:xfrm>
            <a:off x="1085850" y="4724400"/>
            <a:ext cx="6983413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Californian FB" panose="0207040306080B030204" pitchFamily="18" charset="0"/>
              </a:rPr>
              <a:t>„</a:t>
            </a:r>
            <a:r>
              <a:rPr lang="sl-SI" dirty="0"/>
              <a:t>Umetnik je ustvarjalec lepega. Namen umetnosti je odkriti umetnost in prikriti umetnika. /…/ Umetnost je popolnoma nekoristna.“ – </a:t>
            </a:r>
            <a:r>
              <a:rPr lang="sl-SI" dirty="0" err="1"/>
              <a:t>Oscar</a:t>
            </a:r>
            <a:r>
              <a:rPr lang="sl-SI" dirty="0"/>
              <a:t> Wilde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grada vsebine 5">
            <a:extLst>
              <a:ext uri="{FF2B5EF4-FFF2-40B4-BE49-F238E27FC236}">
                <a16:creationId xmlns:a16="http://schemas.microsoft.com/office/drawing/2014/main" id="{EC4FAB37-0ED9-4E98-BF9E-F781E03F6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-171450"/>
            <a:ext cx="2316163" cy="2087563"/>
          </a:xfrm>
        </p:spPr>
      </p:pic>
      <p:sp>
        <p:nvSpPr>
          <p:cNvPr id="9219" name="Naslov 6">
            <a:extLst>
              <a:ext uri="{FF2B5EF4-FFF2-40B4-BE49-F238E27FC236}">
                <a16:creationId xmlns:a16="http://schemas.microsoft.com/office/drawing/2014/main" id="{0BBB6541-6598-44F5-A82B-ACE420BB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OBNOVA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D50C34C-60C2-4A30-9428-85BFD2B2B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32" y="620688"/>
            <a:ext cx="2777046" cy="5733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E83AE6D-A549-4B79-BE7C-BB0213C83BAB}"/>
              </a:ext>
            </a:extLst>
          </p:cNvPr>
          <p:cNvSpPr txBox="1"/>
          <p:nvPr/>
        </p:nvSpPr>
        <p:spPr>
          <a:xfrm>
            <a:off x="395288" y="1757363"/>
            <a:ext cx="5689600" cy="551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 err="1">
                <a:latin typeface="+mn-lt"/>
                <a:cs typeface="+mn-cs"/>
              </a:rPr>
              <a:t>Basil</a:t>
            </a:r>
            <a:r>
              <a:rPr lang="sl-SI" sz="2000" dirty="0">
                <a:latin typeface="+mn-lt"/>
                <a:cs typeface="+mn-cs"/>
              </a:rPr>
              <a:t> in lord Henry v ateljeju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obisk </a:t>
            </a:r>
            <a:r>
              <a:rPr lang="sl-SI" sz="2000" dirty="0" err="1">
                <a:latin typeface="+mn-lt"/>
                <a:cs typeface="+mn-cs"/>
              </a:rPr>
              <a:t>Doriana</a:t>
            </a:r>
            <a:r>
              <a:rPr lang="sl-SI" sz="2000" dirty="0">
                <a:latin typeface="+mn-lt"/>
                <a:cs typeface="+mn-cs"/>
              </a:rPr>
              <a:t> </a:t>
            </a:r>
            <a:r>
              <a:rPr lang="sl-SI" sz="2000" dirty="0" err="1">
                <a:latin typeface="+mn-lt"/>
                <a:cs typeface="+mn-cs"/>
              </a:rPr>
              <a:t>Graya</a:t>
            </a:r>
            <a:r>
              <a:rPr lang="sl-SI" sz="2000" dirty="0">
                <a:latin typeface="+mn-lt"/>
                <a:cs typeface="+mn-cs"/>
              </a:rPr>
              <a:t> v atelje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 err="1">
                <a:latin typeface="+mn-lt"/>
                <a:cs typeface="+mn-cs"/>
              </a:rPr>
              <a:t>Dorianovo</a:t>
            </a:r>
            <a:r>
              <a:rPr lang="sl-SI" sz="2000" dirty="0">
                <a:latin typeface="+mn-lt"/>
                <a:cs typeface="+mn-cs"/>
              </a:rPr>
              <a:t> ozadje – družina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večerja pri </a:t>
            </a:r>
            <a:r>
              <a:rPr lang="sl-SI" sz="2000" dirty="0" err="1">
                <a:latin typeface="+mn-lt"/>
                <a:cs typeface="+mn-cs"/>
              </a:rPr>
              <a:t>lady</a:t>
            </a:r>
            <a:r>
              <a:rPr lang="sl-SI" sz="2000" dirty="0">
                <a:latin typeface="+mn-lt"/>
                <a:cs typeface="+mn-cs"/>
              </a:rPr>
              <a:t> Agathi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obisk </a:t>
            </a:r>
            <a:r>
              <a:rPr lang="sl-SI" sz="2000" dirty="0" err="1">
                <a:latin typeface="+mn-lt"/>
                <a:cs typeface="+mn-cs"/>
              </a:rPr>
              <a:t>Doriana</a:t>
            </a:r>
            <a:r>
              <a:rPr lang="sl-SI" sz="2000" dirty="0">
                <a:latin typeface="+mn-lt"/>
                <a:cs typeface="+mn-cs"/>
              </a:rPr>
              <a:t> pri lordu Henriju – </a:t>
            </a:r>
            <a:r>
              <a:rPr lang="sl-SI" sz="2000" dirty="0" err="1">
                <a:latin typeface="+mn-lt"/>
                <a:cs typeface="+mn-cs"/>
              </a:rPr>
              <a:t>Dorianova</a:t>
            </a:r>
            <a:r>
              <a:rPr lang="sl-SI" sz="2000" dirty="0">
                <a:latin typeface="+mn-lt"/>
                <a:cs typeface="+mn-cs"/>
              </a:rPr>
              <a:t> izpoved ljubezni do </a:t>
            </a:r>
            <a:r>
              <a:rPr lang="sl-SI" sz="2000" dirty="0" err="1">
                <a:latin typeface="+mn-lt"/>
                <a:cs typeface="+mn-cs"/>
              </a:rPr>
              <a:t>Sibyl</a:t>
            </a:r>
            <a:r>
              <a:rPr lang="sl-SI" sz="2000" dirty="0">
                <a:latin typeface="+mn-lt"/>
                <a:cs typeface="+mn-cs"/>
              </a:rPr>
              <a:t> Vane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dogajanje pri </a:t>
            </a:r>
            <a:r>
              <a:rPr lang="sl-SI" sz="2000" dirty="0" err="1">
                <a:latin typeface="+mn-lt"/>
                <a:cs typeface="+mn-cs"/>
              </a:rPr>
              <a:t>Sibyl</a:t>
            </a:r>
            <a:r>
              <a:rPr lang="sl-SI" sz="2000" dirty="0">
                <a:latin typeface="+mn-lt"/>
                <a:cs typeface="+mn-cs"/>
              </a:rPr>
              <a:t> doma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obupno igranje </a:t>
            </a:r>
            <a:r>
              <a:rPr lang="sl-SI" sz="2000" dirty="0" err="1">
                <a:latin typeface="+mn-lt"/>
                <a:cs typeface="+mn-cs"/>
              </a:rPr>
              <a:t>Sibyl</a:t>
            </a:r>
            <a:r>
              <a:rPr lang="sl-SI" sz="2000" dirty="0">
                <a:latin typeface="+mn-lt"/>
                <a:cs typeface="+mn-cs"/>
              </a:rPr>
              <a:t> – </a:t>
            </a:r>
            <a:r>
              <a:rPr lang="sl-SI" sz="2000" dirty="0" err="1">
                <a:latin typeface="+mn-lt"/>
                <a:cs typeface="+mn-cs"/>
              </a:rPr>
              <a:t>Dorian</a:t>
            </a:r>
            <a:r>
              <a:rPr lang="sl-SI" sz="2000" dirty="0">
                <a:latin typeface="+mn-lt"/>
                <a:cs typeface="+mn-cs"/>
              </a:rPr>
              <a:t> ponižan in osramočen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sprememba na portretu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smrt </a:t>
            </a:r>
            <a:r>
              <a:rPr lang="sl-SI" sz="2000" dirty="0" err="1">
                <a:latin typeface="+mn-lt"/>
                <a:cs typeface="+mn-cs"/>
              </a:rPr>
              <a:t>Sibyl</a:t>
            </a:r>
            <a:endParaRPr lang="sl-SI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 err="1">
                <a:latin typeface="+mn-lt"/>
                <a:cs typeface="+mn-cs"/>
              </a:rPr>
              <a:t>Basilova</a:t>
            </a:r>
            <a:r>
              <a:rPr lang="sl-SI" sz="2000" dirty="0">
                <a:latin typeface="+mn-lt"/>
                <a:cs typeface="+mn-cs"/>
              </a:rPr>
              <a:t> želja po razstavi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skritje portreta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 err="1">
                <a:latin typeface="+mn-lt"/>
                <a:cs typeface="+mn-cs"/>
              </a:rPr>
              <a:t>Dorian</a:t>
            </a:r>
            <a:r>
              <a:rPr lang="sl-SI" sz="2000" dirty="0">
                <a:latin typeface="+mn-lt"/>
                <a:cs typeface="+mn-cs"/>
              </a:rPr>
              <a:t> prebere knjigo, ki ga zaznamuje</a:t>
            </a:r>
            <a:endParaRPr lang="sl-SI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grada vsebine 5">
            <a:extLst>
              <a:ext uri="{FF2B5EF4-FFF2-40B4-BE49-F238E27FC236}">
                <a16:creationId xmlns:a16="http://schemas.microsoft.com/office/drawing/2014/main" id="{09FFF686-1922-43CD-94AB-1A4785D02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-171450"/>
            <a:ext cx="2316163" cy="2087563"/>
          </a:xfrm>
        </p:spPr>
      </p:pic>
      <p:sp>
        <p:nvSpPr>
          <p:cNvPr id="10243" name="Naslov 6">
            <a:extLst>
              <a:ext uri="{FF2B5EF4-FFF2-40B4-BE49-F238E27FC236}">
                <a16:creationId xmlns:a16="http://schemas.microsoft.com/office/drawing/2014/main" id="{FBBE86AC-5B9E-432C-A346-4505A1E2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OBNOVA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301472A-D1D1-45FB-BBA4-AB7F9800190F}"/>
              </a:ext>
            </a:extLst>
          </p:cNvPr>
          <p:cNvSpPr txBox="1"/>
          <p:nvPr/>
        </p:nvSpPr>
        <p:spPr>
          <a:xfrm>
            <a:off x="611188" y="2001838"/>
            <a:ext cx="6337300" cy="3386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vsi so občudovali </a:t>
            </a:r>
            <a:r>
              <a:rPr lang="sl-SI" sz="2000" dirty="0" err="1">
                <a:latin typeface="+mn-lt"/>
                <a:cs typeface="+mn-cs"/>
              </a:rPr>
              <a:t>Doriana</a:t>
            </a:r>
            <a:r>
              <a:rPr lang="sl-SI" sz="2000" dirty="0">
                <a:latin typeface="+mn-lt"/>
                <a:cs typeface="+mn-cs"/>
              </a:rPr>
              <a:t> – ostajal je nespremenjen, zanimal se je za mnoge učene stvari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opajanje z opijem in drugimi užitki; beznice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obisk </a:t>
            </a:r>
            <a:r>
              <a:rPr lang="sl-SI" sz="2000" dirty="0" err="1">
                <a:latin typeface="+mn-lt"/>
                <a:cs typeface="+mn-cs"/>
              </a:rPr>
              <a:t>Basila</a:t>
            </a:r>
            <a:r>
              <a:rPr lang="sl-SI" sz="2000" dirty="0">
                <a:latin typeface="+mn-lt"/>
                <a:cs typeface="+mn-cs"/>
              </a:rPr>
              <a:t> pri </a:t>
            </a:r>
            <a:r>
              <a:rPr lang="sl-SI" sz="2000" dirty="0" err="1">
                <a:latin typeface="+mn-lt"/>
                <a:cs typeface="+mn-cs"/>
              </a:rPr>
              <a:t>Dorianu</a:t>
            </a:r>
            <a:endParaRPr lang="sl-SI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latin typeface="+mn-lt"/>
                <a:cs typeface="+mn-cs"/>
              </a:rPr>
              <a:t>razkritje skrivnosti – umor </a:t>
            </a:r>
            <a:r>
              <a:rPr lang="sl-SI" sz="2000" dirty="0" err="1">
                <a:latin typeface="+mn-lt"/>
                <a:cs typeface="+mn-cs"/>
              </a:rPr>
              <a:t>Basila</a:t>
            </a:r>
            <a:endParaRPr lang="sl-SI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dirty="0" err="1">
                <a:latin typeface="+mn-lt"/>
                <a:cs typeface="+mn-cs"/>
              </a:rPr>
              <a:t>Dorian</a:t>
            </a:r>
            <a:r>
              <a:rPr lang="sl-SI" sz="2000" dirty="0">
                <a:latin typeface="+mn-lt"/>
                <a:cs typeface="+mn-cs"/>
              </a:rPr>
              <a:t> zasovraži svojo lepoto, prereže portret – sam umre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1001</Words>
  <Application>Microsoft Office PowerPoint</Application>
  <PresentationFormat>On-screen Show (4:3)</PresentationFormat>
  <Paragraphs>163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Californian FB</vt:lpstr>
      <vt:lpstr>Century Gothic</vt:lpstr>
      <vt:lpstr>Wingdings</vt:lpstr>
      <vt:lpstr>Officeova tema</vt:lpstr>
      <vt:lpstr>OSCAR WILDE:  SLIKA DORIANA GRAYA</vt:lpstr>
      <vt:lpstr>PowerPoint Presentation</vt:lpstr>
      <vt:lpstr>OSCAR WILDE</vt:lpstr>
      <vt:lpstr>OSCAR WILDE</vt:lpstr>
      <vt:lpstr>PowerPoint Presentation</vt:lpstr>
      <vt:lpstr>OBDOBJE</vt:lpstr>
      <vt:lpstr>ZUNANJA ZGRADBA  DELA</vt:lpstr>
      <vt:lpstr>OBNOVA</vt:lpstr>
      <vt:lpstr>OBNOVA</vt:lpstr>
      <vt:lpstr>NOTRANJA ZGRADBA  DELA</vt:lpstr>
      <vt:lpstr>NOTRANJA ZGRADBA  DELA</vt:lpstr>
      <vt:lpstr>OZNAKA OSEB</vt:lpstr>
      <vt:lpstr>OZNAKA OSEB</vt:lpstr>
      <vt:lpstr>ZANIMIVOSTI</vt:lpstr>
      <vt:lpstr>ODLOMEK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2019-06-03T09:09:24Z</dcterms:created>
  <dcterms:modified xsi:type="dcterms:W3CDTF">2019-06-03T09:09:24Z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