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?gws_rd=ssl#q=franci+zagori%C4%8Dnik" TargetMode="External"/><Relationship Id="rId2" Type="http://schemas.openxmlformats.org/officeDocument/2006/relationships/hyperlink" Target="https://sl.wikipedia.org/wiki/Franci_Zagori%C4%8Dni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renjci.si/osebe/zagori%C4%8Dnik-franci/48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589507"/>
            <a:ext cx="10993549" cy="1475013"/>
          </a:xfrm>
        </p:spPr>
        <p:txBody>
          <a:bodyPr>
            <a:noAutofit/>
          </a:bodyPr>
          <a:lstStyle/>
          <a:p>
            <a:pPr algn="ctr"/>
            <a:r>
              <a:rPr lang="sl-SI" sz="4800" dirty="0"/>
              <a:t>FRANCI ZAGORIČNIK-AGAMEMNON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1" y="2159114"/>
            <a:ext cx="10993546" cy="590321"/>
          </a:xfrm>
        </p:spPr>
        <p:txBody>
          <a:bodyPr>
            <a:noAutofit/>
          </a:bodyPr>
          <a:lstStyle/>
          <a:p>
            <a:pPr algn="ctr"/>
            <a:r>
              <a:rPr lang="sl-SI" sz="1800" cap="none" dirty="0"/>
              <a:t>DIJAK:  </a:t>
            </a:r>
          </a:p>
          <a:p>
            <a:pPr algn="ctr"/>
            <a:r>
              <a:rPr lang="sl-SI" sz="1800" cap="none" dirty="0"/>
              <a:t>PROFESOR</a:t>
            </a:r>
            <a:r>
              <a:rPr lang="sl-SI" sz="1800" cap="none"/>
              <a:t>:  </a:t>
            </a:r>
            <a:endParaRPr lang="sl-SI" sz="1800" cap="none" dirty="0"/>
          </a:p>
        </p:txBody>
      </p:sp>
    </p:spTree>
    <p:extLst>
      <p:ext uri="{BB962C8B-B14F-4D97-AF65-F5344CB8AC3E}">
        <p14:creationId xmlns:p14="http://schemas.microsoft.com/office/powerpoint/2010/main" val="13061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Franci </a:t>
            </a:r>
            <a:r>
              <a:rPr lang="sl-SI" sz="3600" dirty="0" err="1"/>
              <a:t>zagoričnik</a:t>
            </a:r>
            <a:r>
              <a:rPr lang="sl-SI" sz="3600" dirty="0"/>
              <a:t> (1933-1997)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Pesnik, pisatelj, esejist in prevajalec</a:t>
            </a:r>
          </a:p>
          <a:p>
            <a:r>
              <a:rPr lang="sl-SI" sz="2400" dirty="0" err="1"/>
              <a:t>Neoavantgardni</a:t>
            </a:r>
            <a:r>
              <a:rPr lang="sl-SI" sz="2400" dirty="0"/>
              <a:t> pesnik</a:t>
            </a:r>
          </a:p>
          <a:p>
            <a:r>
              <a:rPr lang="sl-SI" sz="2400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Kranju</a:t>
            </a:r>
            <a:r>
              <a:rPr lang="en-US" sz="2400" dirty="0"/>
              <a:t> </a:t>
            </a:r>
            <a:r>
              <a:rPr lang="en-US" sz="2400" dirty="0" err="1"/>
              <a:t>ustanovil</a:t>
            </a:r>
            <a:r>
              <a:rPr lang="en-US" sz="2400" dirty="0"/>
              <a:t> </a:t>
            </a:r>
            <a:r>
              <a:rPr lang="en-US" sz="2400" dirty="0" err="1"/>
              <a:t>neoavantgardno</a:t>
            </a:r>
            <a:r>
              <a:rPr lang="en-US" sz="2400" dirty="0"/>
              <a:t> </a:t>
            </a:r>
            <a:r>
              <a:rPr lang="en-US" sz="2400" dirty="0" err="1"/>
              <a:t>skupino</a:t>
            </a:r>
            <a:r>
              <a:rPr lang="en-US" sz="2400" dirty="0"/>
              <a:t> Studio </a:t>
            </a:r>
            <a:r>
              <a:rPr lang="en-US" sz="2400" dirty="0" err="1"/>
              <a:t>signu</a:t>
            </a:r>
            <a:r>
              <a:rPr lang="sl-SI" sz="2400" dirty="0"/>
              <a:t>m</a:t>
            </a:r>
          </a:p>
          <a:p>
            <a:r>
              <a:rPr lang="sl-SI" sz="2400" dirty="0" err="1"/>
              <a:t>Z</a:t>
            </a:r>
            <a:r>
              <a:rPr lang="en-US" sz="2400" dirty="0" err="1"/>
              <a:t>asnoval</a:t>
            </a:r>
            <a:r>
              <a:rPr lang="en-US" sz="2400" dirty="0"/>
              <a:t> </a:t>
            </a:r>
            <a:r>
              <a:rPr lang="en-US" sz="2400" dirty="0" err="1"/>
              <a:t>mednarodno</a:t>
            </a:r>
            <a:r>
              <a:rPr lang="en-US" sz="2400" dirty="0"/>
              <a:t> </a:t>
            </a:r>
            <a:r>
              <a:rPr lang="en-US" sz="2400" dirty="0" err="1"/>
              <a:t>avantgardno</a:t>
            </a:r>
            <a:r>
              <a:rPr lang="en-US" sz="2400" dirty="0"/>
              <a:t> </a:t>
            </a:r>
            <a:r>
              <a:rPr lang="en-US" sz="2400" dirty="0" err="1"/>
              <a:t>skupino</a:t>
            </a:r>
            <a:r>
              <a:rPr lang="en-US" sz="2400" dirty="0"/>
              <a:t> </a:t>
            </a:r>
            <a:r>
              <a:rPr lang="en-US" sz="2400" dirty="0" err="1"/>
              <a:t>Westeast</a:t>
            </a:r>
            <a:endParaRPr lang="sl-SI" sz="2400" dirty="0"/>
          </a:p>
          <a:p>
            <a:r>
              <a:rPr lang="sl-SI" sz="2400" dirty="0"/>
              <a:t>Za urejanje zbornikov je bil nagrajen v Beogradu z nagrado </a:t>
            </a:r>
            <a:r>
              <a:rPr lang="sl-SI" sz="2400" dirty="0" err="1"/>
              <a:t>Praemium</a:t>
            </a:r>
            <a:r>
              <a:rPr lang="sl-SI" sz="2400" dirty="0"/>
              <a:t> </a:t>
            </a:r>
            <a:r>
              <a:rPr lang="sl-SI" sz="2400" dirty="0" err="1"/>
              <a:t>Clostristicum</a:t>
            </a:r>
            <a:r>
              <a:rPr lang="sl-SI" sz="2400" dirty="0"/>
              <a:t> (1979) </a:t>
            </a:r>
          </a:p>
          <a:p>
            <a:r>
              <a:rPr lang="sl-SI" sz="2400" dirty="0"/>
              <a:t>Leta 1985 prejel Prešernovo nagrado Gorenjske</a:t>
            </a:r>
          </a:p>
          <a:p>
            <a:endParaRPr lang="sl-SI" dirty="0"/>
          </a:p>
        </p:txBody>
      </p:sp>
      <p:pic>
        <p:nvPicPr>
          <p:cNvPr id="1028" name="Picture 4" descr="Rezultat iskanja slik za franci zagorič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85" y="865886"/>
            <a:ext cx="2198742" cy="3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Pesniške zbirke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Agamemnom</a:t>
            </a:r>
            <a:r>
              <a:rPr lang="en-US" sz="2400" dirty="0"/>
              <a:t> (1965), </a:t>
            </a:r>
            <a:endParaRPr lang="sl-SI" sz="2400" dirty="0"/>
          </a:p>
          <a:p>
            <a:r>
              <a:rPr lang="en-US" sz="2400" dirty="0"/>
              <a:t>Opus </a:t>
            </a:r>
            <a:r>
              <a:rPr lang="en-US" sz="2400" dirty="0" err="1"/>
              <a:t>nič</a:t>
            </a:r>
            <a:r>
              <a:rPr lang="en-US" sz="2400" dirty="0"/>
              <a:t> (1967), </a:t>
            </a:r>
            <a:endParaRPr lang="sl-SI" sz="2400" dirty="0"/>
          </a:p>
          <a:p>
            <a:r>
              <a:rPr lang="en-US" sz="2400" dirty="0"/>
              <a:t>V </a:t>
            </a:r>
            <a:r>
              <a:rPr lang="en-US" sz="2400" dirty="0" err="1"/>
              <a:t>risu</a:t>
            </a:r>
            <a:r>
              <a:rPr lang="en-US" sz="2400" dirty="0"/>
              <a:t> (1967), </a:t>
            </a:r>
            <a:endParaRPr lang="sl-SI" sz="2400" dirty="0"/>
          </a:p>
          <a:p>
            <a:r>
              <a:rPr lang="en-US" sz="2400" dirty="0" err="1"/>
              <a:t>Bakalada</a:t>
            </a:r>
            <a:r>
              <a:rPr lang="en-US" sz="2400" dirty="0"/>
              <a:t> </a:t>
            </a:r>
            <a:r>
              <a:rPr lang="en-US" sz="2400" dirty="0" err="1"/>
              <a:t>smrti</a:t>
            </a:r>
            <a:r>
              <a:rPr lang="en-US" sz="2400" dirty="0"/>
              <a:t> (1969), </a:t>
            </a:r>
            <a:endParaRPr lang="sl-SI" sz="2400" dirty="0"/>
          </a:p>
          <a:p>
            <a:r>
              <a:rPr lang="en-US" sz="2400" dirty="0" err="1"/>
              <a:t>Poezija-grafika</a:t>
            </a:r>
            <a:r>
              <a:rPr lang="en-US" sz="2400" dirty="0"/>
              <a:t> (1969), </a:t>
            </a:r>
            <a:endParaRPr lang="sl-SI" sz="2400" dirty="0"/>
          </a:p>
          <a:p>
            <a:r>
              <a:rPr lang="en-US" sz="2400" dirty="0" err="1"/>
              <a:t>Obsedeno</a:t>
            </a:r>
            <a:r>
              <a:rPr lang="en-US" sz="2400" dirty="0"/>
              <a:t> </a:t>
            </a:r>
            <a:r>
              <a:rPr lang="en-US" sz="2400" dirty="0" err="1"/>
              <a:t>stanje</a:t>
            </a:r>
            <a:r>
              <a:rPr lang="en-US" sz="2400" dirty="0"/>
              <a:t> (1969), </a:t>
            </a:r>
            <a:endParaRPr lang="sl-SI" sz="2400" dirty="0"/>
          </a:p>
          <a:p>
            <a:r>
              <a:rPr lang="en-US" sz="2400" dirty="0" err="1"/>
              <a:t>Fondy</a:t>
            </a:r>
            <a:r>
              <a:rPr lang="en-US" sz="2400" dirty="0"/>
              <a:t> </a:t>
            </a:r>
            <a:r>
              <a:rPr lang="en-US" sz="2400" dirty="0" err="1"/>
              <a:t>Oryja</a:t>
            </a:r>
            <a:r>
              <a:rPr lang="en-US" sz="2400" dirty="0"/>
              <a:t> </a:t>
            </a:r>
            <a:r>
              <a:rPr lang="en-US" sz="2400" dirty="0" err="1"/>
              <a:t>Pála</a:t>
            </a:r>
            <a:r>
              <a:rPr lang="en-US" sz="2400" dirty="0"/>
              <a:t> (1970), </a:t>
            </a:r>
            <a:endParaRPr lang="sl-SI" sz="2400" dirty="0"/>
          </a:p>
          <a:p>
            <a:r>
              <a:rPr lang="en-US" sz="2400" dirty="0" err="1"/>
              <a:t>Leto</a:t>
            </a:r>
            <a:r>
              <a:rPr lang="en-US" sz="2400" dirty="0"/>
              <a:t> in </a:t>
            </a:r>
            <a:r>
              <a:rPr lang="en-US" sz="2400" dirty="0" err="1"/>
              <a:t>dan</a:t>
            </a:r>
            <a:r>
              <a:rPr lang="en-US" sz="2400" dirty="0"/>
              <a:t> (1972), </a:t>
            </a:r>
            <a:endParaRPr lang="sl-SI" sz="2400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Navodila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uporabo</a:t>
            </a:r>
            <a:r>
              <a:rPr lang="en-US" sz="2400" dirty="0"/>
              <a:t> (1972), </a:t>
            </a:r>
            <a:endParaRPr lang="sl-SI" sz="2400" dirty="0"/>
          </a:p>
          <a:p>
            <a:r>
              <a:rPr lang="en-US" sz="2400" dirty="0"/>
              <a:t>To je </a:t>
            </a:r>
            <a:r>
              <a:rPr lang="en-US" sz="2400" dirty="0" err="1"/>
              <a:t>stvar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se </a:t>
            </a:r>
            <a:r>
              <a:rPr lang="en-US" sz="2400" dirty="0" err="1"/>
              <a:t>imenuje</a:t>
            </a:r>
            <a:r>
              <a:rPr lang="en-US" sz="2400" dirty="0"/>
              <a:t> </a:t>
            </a:r>
            <a:r>
              <a:rPr lang="en-US" sz="2400" dirty="0" err="1"/>
              <a:t>pesem</a:t>
            </a:r>
            <a:r>
              <a:rPr lang="en-US" sz="2400" dirty="0"/>
              <a:t> (1972), </a:t>
            </a:r>
            <a:endParaRPr lang="sl-SI" sz="2400" dirty="0"/>
          </a:p>
          <a:p>
            <a:r>
              <a:rPr lang="en-US" sz="2400" dirty="0" err="1"/>
              <a:t>Naime-Namreč</a:t>
            </a:r>
            <a:r>
              <a:rPr lang="en-US" sz="2400" dirty="0"/>
              <a:t>- </a:t>
            </a:r>
            <a:r>
              <a:rPr lang="en-US" sz="2400" dirty="0" err="1"/>
              <a:t>Nämlich</a:t>
            </a:r>
            <a:r>
              <a:rPr lang="en-US" sz="2400" dirty="0"/>
              <a:t>- </a:t>
            </a:r>
            <a:r>
              <a:rPr lang="en-US" sz="2400" dirty="0" err="1"/>
              <a:t>Namelijk</a:t>
            </a:r>
            <a:r>
              <a:rPr lang="en-US" sz="2400" dirty="0"/>
              <a:t>-Namely (1978), </a:t>
            </a:r>
            <a:endParaRPr lang="sl-SI" sz="2400" dirty="0"/>
          </a:p>
          <a:p>
            <a:r>
              <a:rPr lang="en-US" sz="2400" dirty="0" err="1"/>
              <a:t>Sveder</a:t>
            </a:r>
            <a:r>
              <a:rPr lang="en-US" sz="2400" dirty="0"/>
              <a:t> (1983), </a:t>
            </a:r>
            <a:endParaRPr lang="sl-SI" sz="2400" dirty="0"/>
          </a:p>
          <a:p>
            <a:r>
              <a:rPr lang="en-US" sz="2400" dirty="0" err="1"/>
              <a:t>Pesme</a:t>
            </a:r>
            <a:r>
              <a:rPr lang="en-US" sz="2400" dirty="0"/>
              <a:t> (1984), </a:t>
            </a:r>
            <a:endParaRPr lang="sl-SI" sz="2400" dirty="0"/>
          </a:p>
          <a:p>
            <a:r>
              <a:rPr lang="en-US" sz="2400" dirty="0"/>
              <a:t>A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? (1987), </a:t>
            </a:r>
            <a:endParaRPr lang="sl-SI" sz="2400" dirty="0"/>
          </a:p>
          <a:p>
            <a:r>
              <a:rPr lang="en-US" sz="2400" dirty="0" err="1"/>
              <a:t>Slovenski</a:t>
            </a:r>
            <a:r>
              <a:rPr lang="en-US" sz="2400" dirty="0"/>
              <a:t> gambit (1994)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5631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Agamemnon (1965)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Naslov povzet po mitološkem liku</a:t>
            </a:r>
          </a:p>
          <a:p>
            <a:r>
              <a:rPr lang="sl-SI" sz="2400" dirty="0"/>
              <a:t>Podnaslov tokovi časa</a:t>
            </a:r>
          </a:p>
          <a:p>
            <a:r>
              <a:rPr lang="sl-SI" sz="2400" dirty="0"/>
              <a:t>Ima pet tematskih poglavij</a:t>
            </a:r>
          </a:p>
          <a:p>
            <a:r>
              <a:rPr lang="sl-SI" sz="2400" dirty="0"/>
              <a:t>Pesmi govorijo o eksistencialni problematiki</a:t>
            </a:r>
          </a:p>
        </p:txBody>
      </p:sp>
      <p:pic>
        <p:nvPicPr>
          <p:cNvPr id="2050" name="Picture 2" descr="https://scontent.flju2-2.fna.fbcdn.net/v/t34.0-12/18035483_1511211295569329_298328590_n.jpg?oh=2da9077495b9ee56b7d38c73781c4e3d&amp;oe=58F80D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50" y="1286799"/>
            <a:ext cx="3019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6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8" y="2060681"/>
            <a:ext cx="5993183" cy="449264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03" y="957792"/>
            <a:ext cx="3351446" cy="559553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807008" y="1387365"/>
            <a:ext cx="2364827" cy="53602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Pesem </a:t>
            </a:r>
            <a:r>
              <a:rPr lang="sl-SI" dirty="0" err="1"/>
              <a:t>Dajla</a:t>
            </a:r>
            <a:r>
              <a:rPr lang="sl-SI" dirty="0"/>
              <a:t> (3. cikel)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5465380" y="957792"/>
            <a:ext cx="2238703" cy="58722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Pesem potop (5. cikel)</a:t>
            </a:r>
          </a:p>
        </p:txBody>
      </p:sp>
    </p:spTree>
    <p:extLst>
      <p:ext uri="{BB962C8B-B14F-4D97-AF65-F5344CB8AC3E}">
        <p14:creationId xmlns:p14="http://schemas.microsoft.com/office/powerpoint/2010/main" val="250106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Odstopanje jutra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C:\Users\vošnjak žan\Downloads\18049530_1511222845568174_611377745_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4"/>
          <a:stretch/>
        </p:blipFill>
        <p:spPr bwMode="auto">
          <a:xfrm>
            <a:off x="3054985" y="2346140"/>
            <a:ext cx="2456180" cy="1475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C:\Users\vošnjak žan\Downloads\18013010_1511222858901506_528266611_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/>
          <a:stretch/>
        </p:blipFill>
        <p:spPr bwMode="auto">
          <a:xfrm>
            <a:off x="3049731" y="3821245"/>
            <a:ext cx="2456180" cy="1809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C:\Users\vošnjak žan\Downloads\18015639_1511222898901502_818508928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/>
          <a:stretch/>
        </p:blipFill>
        <p:spPr bwMode="auto">
          <a:xfrm>
            <a:off x="6570454" y="2098472"/>
            <a:ext cx="2471420" cy="3874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ipsa 7"/>
          <p:cNvSpPr/>
          <p:nvPr/>
        </p:nvSpPr>
        <p:spPr>
          <a:xfrm rot="21028179">
            <a:off x="3051744" y="2291859"/>
            <a:ext cx="2459421" cy="14804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" name="Raven puščični povezovalnik 11"/>
          <p:cNvCxnSpPr/>
          <p:nvPr/>
        </p:nvCxnSpPr>
        <p:spPr>
          <a:xfrm>
            <a:off x="756745" y="3083692"/>
            <a:ext cx="22982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avokotnik 12"/>
          <p:cNvSpPr/>
          <p:nvPr/>
        </p:nvSpPr>
        <p:spPr>
          <a:xfrm>
            <a:off x="756745" y="2653701"/>
            <a:ext cx="2189414" cy="5255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Prvo izhodišče</a:t>
            </a:r>
          </a:p>
        </p:txBody>
      </p:sp>
      <p:sp>
        <p:nvSpPr>
          <p:cNvPr id="14" name="Elipsa 13"/>
          <p:cNvSpPr/>
          <p:nvPr/>
        </p:nvSpPr>
        <p:spPr>
          <a:xfrm rot="1551797">
            <a:off x="6070806" y="4020942"/>
            <a:ext cx="3300248" cy="1906893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cxnSp>
        <p:nvCxnSpPr>
          <p:cNvPr id="16" name="Raven puščični povezovalnik 15"/>
          <p:cNvCxnSpPr/>
          <p:nvPr/>
        </p:nvCxnSpPr>
        <p:spPr>
          <a:xfrm flipH="1" flipV="1">
            <a:off x="9249104" y="5263817"/>
            <a:ext cx="2134573" cy="22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Pravokotnik 16"/>
          <p:cNvSpPr/>
          <p:nvPr/>
        </p:nvSpPr>
        <p:spPr>
          <a:xfrm>
            <a:off x="9187014" y="4724440"/>
            <a:ext cx="2196663" cy="654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Tretje izhodišče</a:t>
            </a:r>
          </a:p>
        </p:txBody>
      </p:sp>
      <p:sp>
        <p:nvSpPr>
          <p:cNvPr id="18" name="Elipsa 17"/>
          <p:cNvSpPr/>
          <p:nvPr/>
        </p:nvSpPr>
        <p:spPr>
          <a:xfrm rot="20593303">
            <a:off x="2955503" y="3882398"/>
            <a:ext cx="2412464" cy="1684084"/>
          </a:xfrm>
          <a:prstGeom prst="ellips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 rot="1136547">
            <a:off x="6503625" y="2115874"/>
            <a:ext cx="2490953" cy="1601169"/>
          </a:xfrm>
          <a:prstGeom prst="ellips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ovezovalnik 20"/>
          <p:cNvCxnSpPr>
            <a:endCxn id="19" idx="3"/>
          </p:cNvCxnSpPr>
          <p:nvPr/>
        </p:nvCxnSpPr>
        <p:spPr>
          <a:xfrm flipV="1">
            <a:off x="5237575" y="3166014"/>
            <a:ext cx="1494769" cy="100994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 flipV="1">
            <a:off x="8975300" y="3073100"/>
            <a:ext cx="1828187" cy="1059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8839199" y="2303784"/>
            <a:ext cx="2144111" cy="738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Drugo izhodišče</a:t>
            </a:r>
          </a:p>
        </p:txBody>
      </p:sp>
    </p:spTree>
    <p:extLst>
      <p:ext uri="{BB962C8B-B14F-4D97-AF65-F5344CB8AC3E}">
        <p14:creationId xmlns:p14="http://schemas.microsoft.com/office/powerpoint/2010/main" val="100990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sveder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Iz IV cikla</a:t>
            </a:r>
          </a:p>
          <a:p>
            <a:r>
              <a:rPr lang="sl-SI" sz="2400" dirty="0"/>
              <a:t>Razdeljen na 12 plasti</a:t>
            </a:r>
          </a:p>
          <a:p>
            <a:r>
              <a:rPr lang="en-US" sz="2400" dirty="0"/>
              <a:t>V </a:t>
            </a:r>
            <a:r>
              <a:rPr lang="en-US" sz="2400" dirty="0" err="1"/>
              <a:t>prvi</a:t>
            </a:r>
            <a:r>
              <a:rPr lang="en-US" sz="2400" dirty="0"/>
              <a:t> </a:t>
            </a:r>
            <a:r>
              <a:rPr lang="en-US" sz="2400" dirty="0" err="1"/>
              <a:t>plasti</a:t>
            </a:r>
            <a:r>
              <a:rPr lang="en-US" sz="2400" dirty="0"/>
              <a:t> </a:t>
            </a:r>
            <a:r>
              <a:rPr lang="en-US" sz="2400" dirty="0" err="1"/>
              <a:t>Svedra</a:t>
            </a:r>
            <a:r>
              <a:rPr lang="en-US" sz="2400" dirty="0"/>
              <a:t> je </a:t>
            </a:r>
            <a:r>
              <a:rPr lang="en-US" sz="2400" dirty="0" err="1"/>
              <a:t>strnjeno</a:t>
            </a:r>
            <a:r>
              <a:rPr lang="en-US" sz="2400" dirty="0"/>
              <a:t> </a:t>
            </a:r>
            <a:endParaRPr lang="sl-SI" sz="2400" dirty="0"/>
          </a:p>
          <a:p>
            <a:pPr marL="0" indent="0">
              <a:buNone/>
            </a:pPr>
            <a:r>
              <a:rPr lang="en-US" sz="2400" dirty="0" err="1"/>
              <a:t>osrednje</a:t>
            </a:r>
            <a:r>
              <a:rPr lang="en-US" sz="2400" dirty="0"/>
              <a:t> </a:t>
            </a:r>
            <a:r>
              <a:rPr lang="en-US" sz="2400" dirty="0" err="1"/>
              <a:t>spoznanje</a:t>
            </a:r>
            <a:r>
              <a:rPr lang="sl-SI" sz="2400" dirty="0"/>
              <a:t> </a:t>
            </a:r>
            <a:r>
              <a:rPr lang="en-US" sz="2400" dirty="0" err="1"/>
              <a:t>ontološkega</a:t>
            </a:r>
            <a:r>
              <a:rPr lang="en-US" sz="2400" dirty="0"/>
              <a:t> </a:t>
            </a:r>
            <a:r>
              <a:rPr lang="en-US" sz="2400" dirty="0" err="1"/>
              <a:t>značaja</a:t>
            </a:r>
            <a:r>
              <a:rPr lang="en-US" sz="2400" dirty="0"/>
              <a:t>, </a:t>
            </a:r>
            <a:endParaRPr lang="sl-SI" sz="2400" dirty="0"/>
          </a:p>
          <a:p>
            <a:pPr marL="0" indent="0">
              <a:buNone/>
            </a:pPr>
            <a:r>
              <a:rPr lang="en-US" sz="2400" dirty="0" err="1"/>
              <a:t>kar</a:t>
            </a:r>
            <a:r>
              <a:rPr lang="en-US" sz="2400" dirty="0"/>
              <a:t> je </a:t>
            </a:r>
            <a:r>
              <a:rPr lang="en-US" sz="2400" dirty="0" err="1"/>
              <a:t>izraženo</a:t>
            </a:r>
            <a:r>
              <a:rPr lang="en-US" sz="2400" dirty="0"/>
              <a:t> v </a:t>
            </a:r>
            <a:r>
              <a:rPr lang="en-US" sz="2400" dirty="0" err="1"/>
              <a:t>verzu</a:t>
            </a:r>
            <a:r>
              <a:rPr lang="en-US" sz="2400" dirty="0"/>
              <a:t> </a:t>
            </a:r>
            <a:endParaRPr lang="sl-SI" sz="24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C:\Users\vošnjak žan\Downloads\18042728_1511252515565207_454170305_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474" r="12247" b="4971"/>
          <a:stretch/>
        </p:blipFill>
        <p:spPr bwMode="auto">
          <a:xfrm>
            <a:off x="6502095" y="615435"/>
            <a:ext cx="3377850" cy="3946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C:\Users\vošnjak žan\Downloads\18049852_1511252478898544_1971886737_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8142" r="3181" b="36227"/>
          <a:stretch/>
        </p:blipFill>
        <p:spPr bwMode="auto">
          <a:xfrm>
            <a:off x="6502095" y="4561490"/>
            <a:ext cx="3377850" cy="2148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/>
          <p:cNvSpPr/>
          <p:nvPr/>
        </p:nvSpPr>
        <p:spPr>
          <a:xfrm rot="157097">
            <a:off x="6569581" y="2737621"/>
            <a:ext cx="2488814" cy="106183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uščični povezovalnik 7"/>
          <p:cNvCxnSpPr/>
          <p:nvPr/>
        </p:nvCxnSpPr>
        <p:spPr>
          <a:xfrm flipV="1">
            <a:off x="4815763" y="3458229"/>
            <a:ext cx="1868817" cy="450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9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Variacije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Hölderlinovo</a:t>
            </a:r>
            <a:r>
              <a:rPr lang="en-US" sz="3600" dirty="0"/>
              <a:t> </a:t>
            </a:r>
            <a:r>
              <a:rPr lang="en-US" sz="3600" dirty="0" err="1"/>
              <a:t>temo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To je tretji cikel</a:t>
            </a:r>
          </a:p>
          <a:p>
            <a:r>
              <a:rPr lang="sl-SI" sz="2400" dirty="0"/>
              <a:t>G</a:t>
            </a:r>
            <a:r>
              <a:rPr lang="en-US" sz="2400" dirty="0" err="1"/>
              <a:t>ovori</a:t>
            </a:r>
            <a:r>
              <a:rPr lang="en-US" sz="2400" dirty="0"/>
              <a:t> o </a:t>
            </a:r>
            <a:r>
              <a:rPr lang="en-US" sz="2400" dirty="0" err="1"/>
              <a:t>krizi</a:t>
            </a:r>
            <a:r>
              <a:rPr lang="en-US" sz="2400" dirty="0"/>
              <a:t> </a:t>
            </a:r>
            <a:r>
              <a:rPr lang="en-US" sz="2400" dirty="0" err="1"/>
              <a:t>umetniškega</a:t>
            </a:r>
            <a:r>
              <a:rPr lang="en-US" sz="2400" dirty="0"/>
              <a:t> </a:t>
            </a:r>
            <a:r>
              <a:rPr lang="en-US" sz="2400" dirty="0" err="1"/>
              <a:t>ustvarjanja</a:t>
            </a:r>
            <a:endParaRPr lang="sl-SI" sz="2400" dirty="0"/>
          </a:p>
          <a:p>
            <a:r>
              <a:rPr lang="sl-SI" sz="2400" dirty="0" err="1"/>
              <a:t>O</a:t>
            </a:r>
            <a:r>
              <a:rPr lang="en-US" sz="2400" dirty="0" err="1"/>
              <a:t>dkriva</a:t>
            </a:r>
            <a:r>
              <a:rPr lang="en-US" sz="2400" dirty="0"/>
              <a:t> </a:t>
            </a:r>
            <a:r>
              <a:rPr lang="en-US" sz="2400" dirty="0" err="1"/>
              <a:t>skozi</a:t>
            </a:r>
            <a:r>
              <a:rPr lang="en-US" sz="2400" dirty="0"/>
              <a:t> </a:t>
            </a:r>
            <a:r>
              <a:rPr lang="en-US" sz="2400" dirty="0" err="1"/>
              <a:t>nekakšne</a:t>
            </a:r>
            <a:r>
              <a:rPr lang="en-US" sz="2400" dirty="0"/>
              <a:t> tri </a:t>
            </a:r>
            <a:r>
              <a:rPr lang="en-US" sz="2400" dirty="0" err="1"/>
              <a:t>trditve</a:t>
            </a:r>
            <a:endParaRPr lang="sl-SI" sz="2400" dirty="0"/>
          </a:p>
          <a:p>
            <a:r>
              <a:rPr lang="en-US" sz="2400" dirty="0" err="1"/>
              <a:t>Beseda</a:t>
            </a:r>
            <a:r>
              <a:rPr lang="en-US" sz="2400" dirty="0"/>
              <a:t> je </a:t>
            </a:r>
            <a:r>
              <a:rPr lang="en-US" sz="2400" dirty="0" err="1"/>
              <a:t>temeljna</a:t>
            </a:r>
            <a:r>
              <a:rPr lang="en-US" sz="2400" dirty="0"/>
              <a:t> </a:t>
            </a:r>
            <a:r>
              <a:rPr lang="en-US" sz="2400" dirty="0" err="1"/>
              <a:t>enota</a:t>
            </a:r>
            <a:r>
              <a:rPr lang="en-US" sz="2400" dirty="0"/>
              <a:t> </a:t>
            </a:r>
            <a:r>
              <a:rPr lang="en-US" sz="2400" dirty="0" err="1"/>
              <a:t>pesniškega</a:t>
            </a:r>
            <a:r>
              <a:rPr lang="en-US" sz="2400" dirty="0"/>
              <a:t> </a:t>
            </a:r>
            <a:r>
              <a:rPr lang="en-US" sz="2400" dirty="0" err="1"/>
              <a:t>izražanja</a:t>
            </a:r>
            <a:endParaRPr lang="sl-SI" sz="2400" dirty="0"/>
          </a:p>
        </p:txBody>
      </p:sp>
      <p:pic>
        <p:nvPicPr>
          <p:cNvPr id="4" name="Slika 3" descr="C:\Users\vošnjak žan\Downloads\18049795_1513570485333410_1104699746_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7119" r="25502" b="5634"/>
          <a:stretch/>
        </p:blipFill>
        <p:spPr bwMode="auto">
          <a:xfrm>
            <a:off x="7468071" y="2626933"/>
            <a:ext cx="1765737" cy="4211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C:\Users\vošnjak žan\Downloads\18052395_1513570545333404_727184049_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33798" b="10138"/>
          <a:stretch/>
        </p:blipFill>
        <p:spPr bwMode="auto">
          <a:xfrm>
            <a:off x="9391496" y="1715955"/>
            <a:ext cx="2306518" cy="5031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C:\Users\vošnjak žan\Downloads\18049528_1513570405333418_1610245079_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37787" r="28619" b="48202"/>
          <a:stretch/>
        </p:blipFill>
        <p:spPr bwMode="auto">
          <a:xfrm>
            <a:off x="7468071" y="1715955"/>
            <a:ext cx="1765737" cy="910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73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https://sl.wikipedia.org/wiki/Franci_Zagori%C4%8Dnik</a:t>
            </a:r>
            <a:r>
              <a:rPr lang="sl-SI" dirty="0"/>
              <a:t>. [15.4.2017]</a:t>
            </a:r>
          </a:p>
          <a:p>
            <a:r>
              <a:rPr lang="sl-SI" dirty="0">
                <a:hlinkClick r:id="rId3"/>
              </a:rPr>
              <a:t>https://www.google.si/?gws_rd=ssl#q=franci+zagori%C4%8Dnik</a:t>
            </a:r>
            <a:r>
              <a:rPr lang="sl-SI" dirty="0"/>
              <a:t>. [15.4.2017]</a:t>
            </a:r>
          </a:p>
          <a:p>
            <a:r>
              <a:rPr lang="sl-SI" dirty="0">
                <a:hlinkClick r:id="rId4"/>
              </a:rPr>
              <a:t>http://www.gorenjci.si/osebe/zagori%C4%8Dnik-franci/486/</a:t>
            </a:r>
            <a:r>
              <a:rPr lang="sl-SI" dirty="0"/>
              <a:t>. [15.4.2017]</a:t>
            </a:r>
          </a:p>
          <a:p>
            <a:r>
              <a:rPr lang="sl-SI" dirty="0"/>
              <a:t>https://books.google.si/books/about/Agamemnon.html?id=FtI_AAAAIAAJ&amp;redir_esc=y. [15.4.2017]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1948096"/>
      </p:ext>
    </p:extLst>
  </p:cSld>
  <p:clrMapOvr>
    <a:masterClrMapping/>
  </p:clrMapOvr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0</TotalTime>
  <Words>309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Deljeno</vt:lpstr>
      <vt:lpstr>FRANCI ZAGORIČNIK-AGAMEMNON</vt:lpstr>
      <vt:lpstr>Franci zagoričnik (1933-1997)</vt:lpstr>
      <vt:lpstr>Pesniške zbirke</vt:lpstr>
      <vt:lpstr>Agamemnon (1965)</vt:lpstr>
      <vt:lpstr>PowerPoint Presentation</vt:lpstr>
      <vt:lpstr>Odstopanje jutra</vt:lpstr>
      <vt:lpstr>sveder</vt:lpstr>
      <vt:lpstr>Variacije na Hölderlinovo temo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2019-07-04T11:10:10Z</dcterms:created>
  <dcterms:modified xsi:type="dcterms:W3CDTF">2019-07-04T11:10:10Z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