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sldIdLst>
    <p:sldId id="256" r:id="rId2"/>
    <p:sldId id="257" r:id="rId3"/>
    <p:sldId id="264" r:id="rId4"/>
    <p:sldId id="263" r:id="rId5"/>
    <p:sldId id="258" r:id="rId6"/>
    <p:sldId id="259" r:id="rId7"/>
    <p:sldId id="260" r:id="rId8"/>
    <p:sldId id="261"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4"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6" name="Group 2">
            <a:extLst>
              <a:ext uri="{FF2B5EF4-FFF2-40B4-BE49-F238E27FC236}">
                <a16:creationId xmlns:a16="http://schemas.microsoft.com/office/drawing/2014/main" id="{E7DBBAFB-4905-482C-9F05-E9665C7AD789}"/>
              </a:ext>
            </a:extLst>
          </p:cNvPr>
          <p:cNvGrpSpPr>
            <a:grpSpLocks/>
          </p:cNvGrpSpPr>
          <p:nvPr/>
        </p:nvGrpSpPr>
        <p:grpSpPr bwMode="auto">
          <a:xfrm>
            <a:off x="0" y="0"/>
            <a:ext cx="9144000" cy="6934200"/>
            <a:chOff x="0" y="0"/>
            <a:chExt cx="5760" cy="4368"/>
          </a:xfrm>
        </p:grpSpPr>
        <p:sp>
          <p:nvSpPr>
            <p:cNvPr id="11267" name="Freeform 3">
              <a:extLst>
                <a:ext uri="{FF2B5EF4-FFF2-40B4-BE49-F238E27FC236}">
                  <a16:creationId xmlns:a16="http://schemas.microsoft.com/office/drawing/2014/main" id="{3EDCA793-75D1-4FEE-8C81-451769599ACA}"/>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68" name="Freeform 4">
              <a:extLst>
                <a:ext uri="{FF2B5EF4-FFF2-40B4-BE49-F238E27FC236}">
                  <a16:creationId xmlns:a16="http://schemas.microsoft.com/office/drawing/2014/main" id="{DF71AC36-35EC-4D44-96F3-76AA5E49BEFF}"/>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69" name="Freeform 5">
              <a:extLst>
                <a:ext uri="{FF2B5EF4-FFF2-40B4-BE49-F238E27FC236}">
                  <a16:creationId xmlns:a16="http://schemas.microsoft.com/office/drawing/2014/main" id="{166C836A-5A1F-40CF-8DAE-9AD21F3C5177}"/>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70" name="Freeform 6">
              <a:extLst>
                <a:ext uri="{FF2B5EF4-FFF2-40B4-BE49-F238E27FC236}">
                  <a16:creationId xmlns:a16="http://schemas.microsoft.com/office/drawing/2014/main" id="{73F35477-17C2-41CF-A440-99DBE06F6487}"/>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71" name="Freeform 7">
              <a:extLst>
                <a:ext uri="{FF2B5EF4-FFF2-40B4-BE49-F238E27FC236}">
                  <a16:creationId xmlns:a16="http://schemas.microsoft.com/office/drawing/2014/main" id="{B7BCE4BC-87BD-4C34-BE98-8C51CB914124}"/>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72" name="Freeform 8">
              <a:extLst>
                <a:ext uri="{FF2B5EF4-FFF2-40B4-BE49-F238E27FC236}">
                  <a16:creationId xmlns:a16="http://schemas.microsoft.com/office/drawing/2014/main" id="{45020279-E551-400E-BF37-ED0ABD3794E2}"/>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73" name="Freeform 9">
              <a:extLst>
                <a:ext uri="{FF2B5EF4-FFF2-40B4-BE49-F238E27FC236}">
                  <a16:creationId xmlns:a16="http://schemas.microsoft.com/office/drawing/2014/main" id="{23847299-12C1-4AA1-8BA9-5B5AD35FEB1A}"/>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74" name="Freeform 10">
              <a:extLst>
                <a:ext uri="{FF2B5EF4-FFF2-40B4-BE49-F238E27FC236}">
                  <a16:creationId xmlns:a16="http://schemas.microsoft.com/office/drawing/2014/main" id="{0B9C46B4-D746-49EA-A7E6-CEDC28DC039A}"/>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75" name="Freeform 11">
              <a:extLst>
                <a:ext uri="{FF2B5EF4-FFF2-40B4-BE49-F238E27FC236}">
                  <a16:creationId xmlns:a16="http://schemas.microsoft.com/office/drawing/2014/main" id="{1547DBC1-EF0B-41E5-96CE-F0F6BD2FEC33}"/>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76" name="Rectangle 12">
              <a:extLst>
                <a:ext uri="{FF2B5EF4-FFF2-40B4-BE49-F238E27FC236}">
                  <a16:creationId xmlns:a16="http://schemas.microsoft.com/office/drawing/2014/main" id="{FE065C55-01DE-465D-8347-9CAE76CE8CE6}"/>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11277" name="Rectangle 13">
              <a:extLst>
                <a:ext uri="{FF2B5EF4-FFF2-40B4-BE49-F238E27FC236}">
                  <a16:creationId xmlns:a16="http://schemas.microsoft.com/office/drawing/2014/main" id="{E0C672BC-1F32-4220-B491-ACAB63097878}"/>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11278" name="Freeform 14">
              <a:extLst>
                <a:ext uri="{FF2B5EF4-FFF2-40B4-BE49-F238E27FC236}">
                  <a16:creationId xmlns:a16="http://schemas.microsoft.com/office/drawing/2014/main" id="{D5126398-BD64-40C9-A7FC-283DEE649E5A}"/>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79" name="Freeform 15">
              <a:extLst>
                <a:ext uri="{FF2B5EF4-FFF2-40B4-BE49-F238E27FC236}">
                  <a16:creationId xmlns:a16="http://schemas.microsoft.com/office/drawing/2014/main" id="{A2F470C8-8BF9-4625-989D-AA2B28CEBB61}"/>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80" name="Freeform 16">
              <a:extLst>
                <a:ext uri="{FF2B5EF4-FFF2-40B4-BE49-F238E27FC236}">
                  <a16:creationId xmlns:a16="http://schemas.microsoft.com/office/drawing/2014/main" id="{E72BEEEB-0618-4FDC-8649-EA7F8A7D2036}"/>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81" name="Freeform 17">
              <a:extLst>
                <a:ext uri="{FF2B5EF4-FFF2-40B4-BE49-F238E27FC236}">
                  <a16:creationId xmlns:a16="http://schemas.microsoft.com/office/drawing/2014/main" id="{9B4E81C7-942B-4CF3-86C3-2A1AEAA31788}"/>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82" name="Freeform 18">
              <a:extLst>
                <a:ext uri="{FF2B5EF4-FFF2-40B4-BE49-F238E27FC236}">
                  <a16:creationId xmlns:a16="http://schemas.microsoft.com/office/drawing/2014/main" id="{C0FD6FAB-944D-41A5-8710-2115569961C3}"/>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83" name="Freeform 19">
              <a:extLst>
                <a:ext uri="{FF2B5EF4-FFF2-40B4-BE49-F238E27FC236}">
                  <a16:creationId xmlns:a16="http://schemas.microsoft.com/office/drawing/2014/main" id="{29C069D8-8A69-42B5-B466-1FF61705C176}"/>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1284" name="Freeform 20">
              <a:extLst>
                <a:ext uri="{FF2B5EF4-FFF2-40B4-BE49-F238E27FC236}">
                  <a16:creationId xmlns:a16="http://schemas.microsoft.com/office/drawing/2014/main" id="{2C2BCD26-0390-4F85-9308-A213871C17B6}"/>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11285" name="Rectangle 21">
            <a:extLst>
              <a:ext uri="{FF2B5EF4-FFF2-40B4-BE49-F238E27FC236}">
                <a16:creationId xmlns:a16="http://schemas.microsoft.com/office/drawing/2014/main" id="{2771E68B-745D-4CC5-A083-9AA0A2968AF0}"/>
              </a:ext>
            </a:extLst>
          </p:cNvPr>
          <p:cNvSpPr>
            <a:spLocks noGrp="1" noChangeArrowheads="1"/>
          </p:cNvSpPr>
          <p:nvPr>
            <p:ph type="ctrTitle" sz="quarter"/>
          </p:nvPr>
        </p:nvSpPr>
        <p:spPr>
          <a:xfrm>
            <a:off x="685800" y="1828800"/>
            <a:ext cx="7772400" cy="1736725"/>
          </a:xfrm>
        </p:spPr>
        <p:txBody>
          <a:bodyPr/>
          <a:lstStyle>
            <a:lvl1pPr>
              <a:defRPr sz="5400"/>
            </a:lvl1pPr>
          </a:lstStyle>
          <a:p>
            <a:pPr lvl="0"/>
            <a:r>
              <a:rPr lang="sl-SI" altLang="sl-SI" noProof="0"/>
              <a:t>Kliknite, če želite urediti slog naslova matrice</a:t>
            </a:r>
          </a:p>
        </p:txBody>
      </p:sp>
      <p:sp>
        <p:nvSpPr>
          <p:cNvPr id="11286" name="Rectangle 22">
            <a:extLst>
              <a:ext uri="{FF2B5EF4-FFF2-40B4-BE49-F238E27FC236}">
                <a16:creationId xmlns:a16="http://schemas.microsoft.com/office/drawing/2014/main" id="{48F82207-67F9-4FF8-8CFC-EF5CB0055F16}"/>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11287" name="Rectangle 23">
            <a:extLst>
              <a:ext uri="{FF2B5EF4-FFF2-40B4-BE49-F238E27FC236}">
                <a16:creationId xmlns:a16="http://schemas.microsoft.com/office/drawing/2014/main" id="{5FDD03DD-24FA-4C9F-9A0F-F37D95D2FCAE}"/>
              </a:ext>
            </a:extLst>
          </p:cNvPr>
          <p:cNvSpPr>
            <a:spLocks noGrp="1" noChangeArrowheads="1"/>
          </p:cNvSpPr>
          <p:nvPr>
            <p:ph type="dt" sz="quarter" idx="2"/>
          </p:nvPr>
        </p:nvSpPr>
        <p:spPr/>
        <p:txBody>
          <a:bodyPr/>
          <a:lstStyle>
            <a:lvl1pPr>
              <a:defRPr/>
            </a:lvl1pPr>
          </a:lstStyle>
          <a:p>
            <a:endParaRPr lang="sl-SI" altLang="sl-SI"/>
          </a:p>
        </p:txBody>
      </p:sp>
      <p:sp>
        <p:nvSpPr>
          <p:cNvPr id="11288" name="Rectangle 24">
            <a:extLst>
              <a:ext uri="{FF2B5EF4-FFF2-40B4-BE49-F238E27FC236}">
                <a16:creationId xmlns:a16="http://schemas.microsoft.com/office/drawing/2014/main" id="{1F004A16-EEDC-4E10-AB10-4A242088A5C3}"/>
              </a:ext>
            </a:extLst>
          </p:cNvPr>
          <p:cNvSpPr>
            <a:spLocks noGrp="1" noChangeArrowheads="1"/>
          </p:cNvSpPr>
          <p:nvPr>
            <p:ph type="ftr" sz="quarter" idx="3"/>
          </p:nvPr>
        </p:nvSpPr>
        <p:spPr/>
        <p:txBody>
          <a:bodyPr/>
          <a:lstStyle>
            <a:lvl1pPr>
              <a:defRPr/>
            </a:lvl1pPr>
          </a:lstStyle>
          <a:p>
            <a:endParaRPr lang="sl-SI" altLang="sl-SI"/>
          </a:p>
        </p:txBody>
      </p:sp>
      <p:sp>
        <p:nvSpPr>
          <p:cNvPr id="11289" name="Rectangle 25">
            <a:extLst>
              <a:ext uri="{FF2B5EF4-FFF2-40B4-BE49-F238E27FC236}">
                <a16:creationId xmlns:a16="http://schemas.microsoft.com/office/drawing/2014/main" id="{8E9D7B20-06A3-44FA-BA44-7265F2BF4C01}"/>
              </a:ext>
            </a:extLst>
          </p:cNvPr>
          <p:cNvSpPr>
            <a:spLocks noGrp="1" noChangeArrowheads="1"/>
          </p:cNvSpPr>
          <p:nvPr>
            <p:ph type="sldNum" sz="quarter" idx="4"/>
          </p:nvPr>
        </p:nvSpPr>
        <p:spPr/>
        <p:txBody>
          <a:bodyPr/>
          <a:lstStyle>
            <a:lvl1pPr>
              <a:defRPr/>
            </a:lvl1pPr>
          </a:lstStyle>
          <a:p>
            <a:fld id="{AA3AA313-C61B-45B8-BB7D-69FA0A7334F3}"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579A5-CFC4-4DD3-BB22-58A3EC12B082}"/>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37014D9-B31D-439D-826F-40B122DB38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26C6BCC-C380-4631-91A1-648F52ED7C6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613075B-D7EC-42FB-AD77-CFB631E2CEE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E1530CD-F39B-482C-AC43-C96D4022645B}"/>
              </a:ext>
            </a:extLst>
          </p:cNvPr>
          <p:cNvSpPr>
            <a:spLocks noGrp="1"/>
          </p:cNvSpPr>
          <p:nvPr>
            <p:ph type="sldNum" sz="quarter" idx="12"/>
          </p:nvPr>
        </p:nvSpPr>
        <p:spPr/>
        <p:txBody>
          <a:bodyPr/>
          <a:lstStyle>
            <a:lvl1pPr>
              <a:defRPr/>
            </a:lvl1pPr>
          </a:lstStyle>
          <a:p>
            <a:fld id="{5D30A3C6-B4CA-4D93-B91E-ECE16AFF935E}" type="slidenum">
              <a:rPr lang="sl-SI" altLang="sl-SI"/>
              <a:pPr/>
              <a:t>‹#›</a:t>
            </a:fld>
            <a:endParaRPr lang="sl-SI" altLang="sl-SI"/>
          </a:p>
        </p:txBody>
      </p:sp>
    </p:spTree>
    <p:extLst>
      <p:ext uri="{BB962C8B-B14F-4D97-AF65-F5344CB8AC3E}">
        <p14:creationId xmlns:p14="http://schemas.microsoft.com/office/powerpoint/2010/main" val="328112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B90C90-EC75-4CF6-A730-C773E9E98C24}"/>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BC44E0E-E47B-41F2-955C-A60A92D2676B}"/>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129AEBA-0814-401A-B4BD-2293508127D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FBCC995-3257-45A7-BC79-1FC06CB46D2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B6A9885-B156-4C83-8E9F-6E329CCE8A79}"/>
              </a:ext>
            </a:extLst>
          </p:cNvPr>
          <p:cNvSpPr>
            <a:spLocks noGrp="1"/>
          </p:cNvSpPr>
          <p:nvPr>
            <p:ph type="sldNum" sz="quarter" idx="12"/>
          </p:nvPr>
        </p:nvSpPr>
        <p:spPr/>
        <p:txBody>
          <a:bodyPr/>
          <a:lstStyle>
            <a:lvl1pPr>
              <a:defRPr/>
            </a:lvl1pPr>
          </a:lstStyle>
          <a:p>
            <a:fld id="{AE6B6E3E-AA15-4C07-9501-A954188D8814}" type="slidenum">
              <a:rPr lang="sl-SI" altLang="sl-SI"/>
              <a:pPr/>
              <a:t>‹#›</a:t>
            </a:fld>
            <a:endParaRPr lang="sl-SI" altLang="sl-SI"/>
          </a:p>
        </p:txBody>
      </p:sp>
    </p:spTree>
    <p:extLst>
      <p:ext uri="{BB962C8B-B14F-4D97-AF65-F5344CB8AC3E}">
        <p14:creationId xmlns:p14="http://schemas.microsoft.com/office/powerpoint/2010/main" val="1745412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07503-CA60-448F-AFFC-8F0A2349F08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0E39348-5C33-4E50-8C4C-D0DF174540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1217546-83A4-4956-AEC0-EAE80640BA1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E9FD06F-0841-488B-94C8-C1847CA510F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5325C8B-88BD-4B6A-8E6C-5D2825B1EC5F}"/>
              </a:ext>
            </a:extLst>
          </p:cNvPr>
          <p:cNvSpPr>
            <a:spLocks noGrp="1"/>
          </p:cNvSpPr>
          <p:nvPr>
            <p:ph type="sldNum" sz="quarter" idx="12"/>
          </p:nvPr>
        </p:nvSpPr>
        <p:spPr/>
        <p:txBody>
          <a:bodyPr/>
          <a:lstStyle>
            <a:lvl1pPr>
              <a:defRPr/>
            </a:lvl1pPr>
          </a:lstStyle>
          <a:p>
            <a:fld id="{C74EE7B4-1DD0-4278-9B81-6EC973B41042}" type="slidenum">
              <a:rPr lang="sl-SI" altLang="sl-SI"/>
              <a:pPr/>
              <a:t>‹#›</a:t>
            </a:fld>
            <a:endParaRPr lang="sl-SI" altLang="sl-SI"/>
          </a:p>
        </p:txBody>
      </p:sp>
    </p:spTree>
    <p:extLst>
      <p:ext uri="{BB962C8B-B14F-4D97-AF65-F5344CB8AC3E}">
        <p14:creationId xmlns:p14="http://schemas.microsoft.com/office/powerpoint/2010/main" val="277345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21B7B-FB5F-4A81-A055-77CA280A579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48481E39-E1A5-4DE3-BDE8-2D079B39CB6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3EA492A-6F61-457F-B902-099E5C21AE8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AB9BF7F-C46F-4FF6-B577-53A677D43AD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7C4FF9A-4DE2-48BB-9E7D-B0E80AD08319}"/>
              </a:ext>
            </a:extLst>
          </p:cNvPr>
          <p:cNvSpPr>
            <a:spLocks noGrp="1"/>
          </p:cNvSpPr>
          <p:nvPr>
            <p:ph type="sldNum" sz="quarter" idx="12"/>
          </p:nvPr>
        </p:nvSpPr>
        <p:spPr/>
        <p:txBody>
          <a:bodyPr/>
          <a:lstStyle>
            <a:lvl1pPr>
              <a:defRPr/>
            </a:lvl1pPr>
          </a:lstStyle>
          <a:p>
            <a:fld id="{3BDD1DC1-F4E2-4839-BDCF-F35BE93878C6}" type="slidenum">
              <a:rPr lang="sl-SI" altLang="sl-SI"/>
              <a:pPr/>
              <a:t>‹#›</a:t>
            </a:fld>
            <a:endParaRPr lang="sl-SI" altLang="sl-SI"/>
          </a:p>
        </p:txBody>
      </p:sp>
    </p:spTree>
    <p:extLst>
      <p:ext uri="{BB962C8B-B14F-4D97-AF65-F5344CB8AC3E}">
        <p14:creationId xmlns:p14="http://schemas.microsoft.com/office/powerpoint/2010/main" val="144172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AECC-73B6-457E-8D03-04342A0F05C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61BC78C-37CB-4D60-9F2C-75449AF18882}"/>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67ACB36-A18F-4308-885F-37B17D949A9E}"/>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EC24573-09C8-4823-9D2E-BD1B01D9477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AF78FC1-BD44-406D-890E-5EAD0A78B21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9B0312B-0772-4388-B176-837299CF3148}"/>
              </a:ext>
            </a:extLst>
          </p:cNvPr>
          <p:cNvSpPr>
            <a:spLocks noGrp="1"/>
          </p:cNvSpPr>
          <p:nvPr>
            <p:ph type="sldNum" sz="quarter" idx="12"/>
          </p:nvPr>
        </p:nvSpPr>
        <p:spPr/>
        <p:txBody>
          <a:bodyPr/>
          <a:lstStyle>
            <a:lvl1pPr>
              <a:defRPr/>
            </a:lvl1pPr>
          </a:lstStyle>
          <a:p>
            <a:fld id="{D2842BF6-938E-4029-A8B7-7E19BEA47F32}" type="slidenum">
              <a:rPr lang="sl-SI" altLang="sl-SI"/>
              <a:pPr/>
              <a:t>‹#›</a:t>
            </a:fld>
            <a:endParaRPr lang="sl-SI" altLang="sl-SI"/>
          </a:p>
        </p:txBody>
      </p:sp>
    </p:spTree>
    <p:extLst>
      <p:ext uri="{BB962C8B-B14F-4D97-AF65-F5344CB8AC3E}">
        <p14:creationId xmlns:p14="http://schemas.microsoft.com/office/powerpoint/2010/main" val="11437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208A1-7F99-4A75-A077-128A4FB68632}"/>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09A3F2D1-3FFB-42E3-AC92-258D0197401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C5C0E7-AD02-4195-9B63-F366DDADBEE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E6E177B2-C09A-4D39-B42E-D202559598B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E41E99-DC70-411E-A90F-EEB231BF0C1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04C00C43-3F38-4828-884F-1417A3B0CFF9}"/>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757DE992-A1BB-4260-9C1D-A72F512F988F}"/>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9B77AB54-43A2-4C56-888A-4D3E50F4D3C8}"/>
              </a:ext>
            </a:extLst>
          </p:cNvPr>
          <p:cNvSpPr>
            <a:spLocks noGrp="1"/>
          </p:cNvSpPr>
          <p:nvPr>
            <p:ph type="sldNum" sz="quarter" idx="12"/>
          </p:nvPr>
        </p:nvSpPr>
        <p:spPr/>
        <p:txBody>
          <a:bodyPr/>
          <a:lstStyle>
            <a:lvl1pPr>
              <a:defRPr/>
            </a:lvl1pPr>
          </a:lstStyle>
          <a:p>
            <a:fld id="{6763BFF5-C564-43B7-9479-AD8115C74877}" type="slidenum">
              <a:rPr lang="sl-SI" altLang="sl-SI"/>
              <a:pPr/>
              <a:t>‹#›</a:t>
            </a:fld>
            <a:endParaRPr lang="sl-SI" altLang="sl-SI"/>
          </a:p>
        </p:txBody>
      </p:sp>
    </p:spTree>
    <p:extLst>
      <p:ext uri="{BB962C8B-B14F-4D97-AF65-F5344CB8AC3E}">
        <p14:creationId xmlns:p14="http://schemas.microsoft.com/office/powerpoint/2010/main" val="157546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0461-B823-4D0C-ABCE-E4FBD9D70423}"/>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BB20024-4FE8-4B87-99ED-26401AA6147E}"/>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9FFD20DE-9585-4C8D-BA8F-CB698BC6380A}"/>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E75CA11-8391-41D8-A50B-67E2CC5574DE}"/>
              </a:ext>
            </a:extLst>
          </p:cNvPr>
          <p:cNvSpPr>
            <a:spLocks noGrp="1"/>
          </p:cNvSpPr>
          <p:nvPr>
            <p:ph type="sldNum" sz="quarter" idx="12"/>
          </p:nvPr>
        </p:nvSpPr>
        <p:spPr/>
        <p:txBody>
          <a:bodyPr/>
          <a:lstStyle>
            <a:lvl1pPr>
              <a:defRPr/>
            </a:lvl1pPr>
          </a:lstStyle>
          <a:p>
            <a:fld id="{490DE741-E4CD-4B23-B3EC-1F64CCC9C5EE}" type="slidenum">
              <a:rPr lang="sl-SI" altLang="sl-SI"/>
              <a:pPr/>
              <a:t>‹#›</a:t>
            </a:fld>
            <a:endParaRPr lang="sl-SI" altLang="sl-SI"/>
          </a:p>
        </p:txBody>
      </p:sp>
    </p:spTree>
    <p:extLst>
      <p:ext uri="{BB962C8B-B14F-4D97-AF65-F5344CB8AC3E}">
        <p14:creationId xmlns:p14="http://schemas.microsoft.com/office/powerpoint/2010/main" val="2124576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BF71D8-B225-4587-8815-BC17E8CE6D02}"/>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AB100EF0-EFB2-4C47-AAA2-203EF7B5DCFA}"/>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5A3EAD38-1E25-44D7-A885-95A39F388855}"/>
              </a:ext>
            </a:extLst>
          </p:cNvPr>
          <p:cNvSpPr>
            <a:spLocks noGrp="1"/>
          </p:cNvSpPr>
          <p:nvPr>
            <p:ph type="sldNum" sz="quarter" idx="12"/>
          </p:nvPr>
        </p:nvSpPr>
        <p:spPr/>
        <p:txBody>
          <a:bodyPr/>
          <a:lstStyle>
            <a:lvl1pPr>
              <a:defRPr/>
            </a:lvl1pPr>
          </a:lstStyle>
          <a:p>
            <a:fld id="{E9C0CFEF-F813-44EB-972F-A2E512458840}" type="slidenum">
              <a:rPr lang="sl-SI" altLang="sl-SI"/>
              <a:pPr/>
              <a:t>‹#›</a:t>
            </a:fld>
            <a:endParaRPr lang="sl-SI" altLang="sl-SI"/>
          </a:p>
        </p:txBody>
      </p:sp>
    </p:spTree>
    <p:extLst>
      <p:ext uri="{BB962C8B-B14F-4D97-AF65-F5344CB8AC3E}">
        <p14:creationId xmlns:p14="http://schemas.microsoft.com/office/powerpoint/2010/main" val="368878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63B29-25F5-49A0-8EA6-D07E3D0AAC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F68976A-F7CB-40DF-B431-FABC0692479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B38F83CE-0389-4C3A-BBD7-8FE5D98C03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21A9B3-F36E-4A07-ACDB-749895B9464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0DC5BB4-594C-4F17-B9C4-32BBDF73A0B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696B4D3-EEF8-426C-987E-A15B0C547582}"/>
              </a:ext>
            </a:extLst>
          </p:cNvPr>
          <p:cNvSpPr>
            <a:spLocks noGrp="1"/>
          </p:cNvSpPr>
          <p:nvPr>
            <p:ph type="sldNum" sz="quarter" idx="12"/>
          </p:nvPr>
        </p:nvSpPr>
        <p:spPr/>
        <p:txBody>
          <a:bodyPr/>
          <a:lstStyle>
            <a:lvl1pPr>
              <a:defRPr/>
            </a:lvl1pPr>
          </a:lstStyle>
          <a:p>
            <a:fld id="{A16751E3-3F43-452E-97E1-C03508F54135}" type="slidenum">
              <a:rPr lang="sl-SI" altLang="sl-SI"/>
              <a:pPr/>
              <a:t>‹#›</a:t>
            </a:fld>
            <a:endParaRPr lang="sl-SI" altLang="sl-SI"/>
          </a:p>
        </p:txBody>
      </p:sp>
    </p:spTree>
    <p:extLst>
      <p:ext uri="{BB962C8B-B14F-4D97-AF65-F5344CB8AC3E}">
        <p14:creationId xmlns:p14="http://schemas.microsoft.com/office/powerpoint/2010/main" val="149141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49601-AFEA-405D-B8DF-E26FE52CCFD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F74856E8-E4D1-4E6D-88BF-750C340AC37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5C5747E0-6FB0-407F-84CF-EB49571A625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1A0A8A-CA0C-4F1C-8A5C-B331155DB6C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08386CF-F51C-4B3A-B677-7F39644923E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91448C5-9664-44FB-9676-0229BA3FE8C4}"/>
              </a:ext>
            </a:extLst>
          </p:cNvPr>
          <p:cNvSpPr>
            <a:spLocks noGrp="1"/>
          </p:cNvSpPr>
          <p:nvPr>
            <p:ph type="sldNum" sz="quarter" idx="12"/>
          </p:nvPr>
        </p:nvSpPr>
        <p:spPr/>
        <p:txBody>
          <a:bodyPr/>
          <a:lstStyle>
            <a:lvl1pPr>
              <a:defRPr/>
            </a:lvl1pPr>
          </a:lstStyle>
          <a:p>
            <a:fld id="{807F135A-0620-4570-B75D-DC2E2CE06F74}" type="slidenum">
              <a:rPr lang="sl-SI" altLang="sl-SI"/>
              <a:pPr/>
              <a:t>‹#›</a:t>
            </a:fld>
            <a:endParaRPr lang="sl-SI" altLang="sl-SI"/>
          </a:p>
        </p:txBody>
      </p:sp>
    </p:spTree>
    <p:extLst>
      <p:ext uri="{BB962C8B-B14F-4D97-AF65-F5344CB8AC3E}">
        <p14:creationId xmlns:p14="http://schemas.microsoft.com/office/powerpoint/2010/main" val="79866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42" name="Group 2">
            <a:extLst>
              <a:ext uri="{FF2B5EF4-FFF2-40B4-BE49-F238E27FC236}">
                <a16:creationId xmlns:a16="http://schemas.microsoft.com/office/drawing/2014/main" id="{25B59A46-D497-494E-B5D9-F63503E82B01}"/>
              </a:ext>
            </a:extLst>
          </p:cNvPr>
          <p:cNvGrpSpPr>
            <a:grpSpLocks/>
          </p:cNvGrpSpPr>
          <p:nvPr/>
        </p:nvGrpSpPr>
        <p:grpSpPr bwMode="auto">
          <a:xfrm>
            <a:off x="0" y="0"/>
            <a:ext cx="9144000" cy="6934200"/>
            <a:chOff x="0" y="0"/>
            <a:chExt cx="5760" cy="4368"/>
          </a:xfrm>
        </p:grpSpPr>
        <p:sp>
          <p:nvSpPr>
            <p:cNvPr id="10243" name="Freeform 3">
              <a:extLst>
                <a:ext uri="{FF2B5EF4-FFF2-40B4-BE49-F238E27FC236}">
                  <a16:creationId xmlns:a16="http://schemas.microsoft.com/office/drawing/2014/main" id="{1E580BBD-89F9-46F6-A59F-091F801A3423}"/>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44" name="Freeform 4">
              <a:extLst>
                <a:ext uri="{FF2B5EF4-FFF2-40B4-BE49-F238E27FC236}">
                  <a16:creationId xmlns:a16="http://schemas.microsoft.com/office/drawing/2014/main" id="{08A58355-1B76-434F-BB88-41A3F5F56467}"/>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45" name="Freeform 5">
              <a:extLst>
                <a:ext uri="{FF2B5EF4-FFF2-40B4-BE49-F238E27FC236}">
                  <a16:creationId xmlns:a16="http://schemas.microsoft.com/office/drawing/2014/main" id="{515D16B3-B061-4D61-A749-C298D0BC8D4E}"/>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46" name="Freeform 6">
              <a:extLst>
                <a:ext uri="{FF2B5EF4-FFF2-40B4-BE49-F238E27FC236}">
                  <a16:creationId xmlns:a16="http://schemas.microsoft.com/office/drawing/2014/main" id="{D6F1EFA4-FFD4-48CE-ABF9-B07A9DA35BE1}"/>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47" name="Freeform 7">
              <a:extLst>
                <a:ext uri="{FF2B5EF4-FFF2-40B4-BE49-F238E27FC236}">
                  <a16:creationId xmlns:a16="http://schemas.microsoft.com/office/drawing/2014/main" id="{3433A10E-B3E5-4E53-A8D3-697CE639C587}"/>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48" name="Freeform 8">
              <a:extLst>
                <a:ext uri="{FF2B5EF4-FFF2-40B4-BE49-F238E27FC236}">
                  <a16:creationId xmlns:a16="http://schemas.microsoft.com/office/drawing/2014/main" id="{1BB9EB4F-6E80-4E03-8794-EC8E8D901D94}"/>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49" name="Freeform 9">
              <a:extLst>
                <a:ext uri="{FF2B5EF4-FFF2-40B4-BE49-F238E27FC236}">
                  <a16:creationId xmlns:a16="http://schemas.microsoft.com/office/drawing/2014/main" id="{C0DC1B89-37DC-4D40-B0A4-B8040C29057F}"/>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50" name="Freeform 10">
              <a:extLst>
                <a:ext uri="{FF2B5EF4-FFF2-40B4-BE49-F238E27FC236}">
                  <a16:creationId xmlns:a16="http://schemas.microsoft.com/office/drawing/2014/main" id="{A6979A38-E8B5-40B4-92D1-7CFF212D2D4B}"/>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51" name="Freeform 11">
              <a:extLst>
                <a:ext uri="{FF2B5EF4-FFF2-40B4-BE49-F238E27FC236}">
                  <a16:creationId xmlns:a16="http://schemas.microsoft.com/office/drawing/2014/main" id="{F2CA5D18-309C-42FC-A00E-94C76A80B53C}"/>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52" name="Rectangle 12">
              <a:extLst>
                <a:ext uri="{FF2B5EF4-FFF2-40B4-BE49-F238E27FC236}">
                  <a16:creationId xmlns:a16="http://schemas.microsoft.com/office/drawing/2014/main" id="{3F55FB95-2583-4B30-9FCF-4251ACE22AB8}"/>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10253" name="Rectangle 13">
              <a:extLst>
                <a:ext uri="{FF2B5EF4-FFF2-40B4-BE49-F238E27FC236}">
                  <a16:creationId xmlns:a16="http://schemas.microsoft.com/office/drawing/2014/main" id="{F4F502C7-00FA-4AB9-AA45-A04C2A469C85}"/>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10254" name="Freeform 14">
              <a:extLst>
                <a:ext uri="{FF2B5EF4-FFF2-40B4-BE49-F238E27FC236}">
                  <a16:creationId xmlns:a16="http://schemas.microsoft.com/office/drawing/2014/main" id="{7A49C0ED-C99F-4028-9313-7E4EA17AB174}"/>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55" name="Freeform 15">
              <a:extLst>
                <a:ext uri="{FF2B5EF4-FFF2-40B4-BE49-F238E27FC236}">
                  <a16:creationId xmlns:a16="http://schemas.microsoft.com/office/drawing/2014/main" id="{44AF07B5-467F-497D-8282-5D0DB0D75B24}"/>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56" name="Freeform 16">
              <a:extLst>
                <a:ext uri="{FF2B5EF4-FFF2-40B4-BE49-F238E27FC236}">
                  <a16:creationId xmlns:a16="http://schemas.microsoft.com/office/drawing/2014/main" id="{9E84FB6F-4B5F-4D42-B9DF-252DEC96EAD0}"/>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57" name="Freeform 17">
              <a:extLst>
                <a:ext uri="{FF2B5EF4-FFF2-40B4-BE49-F238E27FC236}">
                  <a16:creationId xmlns:a16="http://schemas.microsoft.com/office/drawing/2014/main" id="{D936089D-8E44-433E-A713-EDA927C953F1}"/>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58" name="Freeform 18">
              <a:extLst>
                <a:ext uri="{FF2B5EF4-FFF2-40B4-BE49-F238E27FC236}">
                  <a16:creationId xmlns:a16="http://schemas.microsoft.com/office/drawing/2014/main" id="{C499543D-F8C0-443F-A321-4644D7D4759F}"/>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59" name="Freeform 19">
              <a:extLst>
                <a:ext uri="{FF2B5EF4-FFF2-40B4-BE49-F238E27FC236}">
                  <a16:creationId xmlns:a16="http://schemas.microsoft.com/office/drawing/2014/main" id="{FD9975D1-BD44-4BD5-94E5-DB71F607E2CD}"/>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260" name="Freeform 20">
              <a:extLst>
                <a:ext uri="{FF2B5EF4-FFF2-40B4-BE49-F238E27FC236}">
                  <a16:creationId xmlns:a16="http://schemas.microsoft.com/office/drawing/2014/main" id="{16F8D53B-3794-4AA1-8547-61A8D39E80B1}"/>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10261" name="Rectangle 21">
            <a:extLst>
              <a:ext uri="{FF2B5EF4-FFF2-40B4-BE49-F238E27FC236}">
                <a16:creationId xmlns:a16="http://schemas.microsoft.com/office/drawing/2014/main" id="{94D4DF1C-5D20-44C0-8286-A1E62D857B6E}"/>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62" name="Rectangle 22">
            <a:extLst>
              <a:ext uri="{FF2B5EF4-FFF2-40B4-BE49-F238E27FC236}">
                <a16:creationId xmlns:a16="http://schemas.microsoft.com/office/drawing/2014/main" id="{E8A8604D-C49E-4DFF-8B14-7CBD3DE0221B}"/>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63" name="Rectangle 23">
            <a:extLst>
              <a:ext uri="{FF2B5EF4-FFF2-40B4-BE49-F238E27FC236}">
                <a16:creationId xmlns:a16="http://schemas.microsoft.com/office/drawing/2014/main" id="{C97836EA-966B-4756-8FD9-067706EB054C}"/>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C0C0C0"/>
                  </a:outerShdw>
                </a:effectLst>
              </a:defRPr>
            </a:lvl1pPr>
          </a:lstStyle>
          <a:p>
            <a:endParaRPr lang="sl-SI" altLang="sl-SI"/>
          </a:p>
        </p:txBody>
      </p:sp>
      <p:sp>
        <p:nvSpPr>
          <p:cNvPr id="10264" name="Rectangle 24">
            <a:extLst>
              <a:ext uri="{FF2B5EF4-FFF2-40B4-BE49-F238E27FC236}">
                <a16:creationId xmlns:a16="http://schemas.microsoft.com/office/drawing/2014/main" id="{68327CA2-6FC8-4CF0-96F9-EC2B9C7E0E6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C0C0C0"/>
                  </a:outerShdw>
                </a:effectLst>
              </a:defRPr>
            </a:lvl1pPr>
          </a:lstStyle>
          <a:p>
            <a:endParaRPr lang="sl-SI" altLang="sl-SI"/>
          </a:p>
        </p:txBody>
      </p:sp>
      <p:sp>
        <p:nvSpPr>
          <p:cNvPr id="10265" name="Rectangle 25">
            <a:extLst>
              <a:ext uri="{FF2B5EF4-FFF2-40B4-BE49-F238E27FC236}">
                <a16:creationId xmlns:a16="http://schemas.microsoft.com/office/drawing/2014/main" id="{7B09FB37-28B1-41EA-AD7E-D7B73FFE3D51}"/>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C0C0C0"/>
                  </a:outerShdw>
                </a:effectLst>
              </a:defRPr>
            </a:lvl1pPr>
          </a:lstStyle>
          <a:p>
            <a:fld id="{7A2D5576-7422-4BE2-B034-816AC64AF68B}"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anose="02020603050405020304" pitchFamily="18" charset="0"/>
        </a:defRPr>
      </a:lvl2pPr>
      <a:lvl3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anose="02020603050405020304" pitchFamily="18" charset="0"/>
        </a:defRPr>
      </a:lvl3pPr>
      <a:lvl4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anose="02020603050405020304" pitchFamily="18" charset="0"/>
        </a:defRPr>
      </a:lvl4pPr>
      <a:lvl5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anose="02020603050405020304" pitchFamily="18"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C0C0C0"/>
            </a:outerShdw>
          </a:effectLst>
          <a:latin typeface="+mn-lt"/>
          <a:ea typeface="+mn-ea"/>
          <a:cs typeface="+mn-cs"/>
        </a:defRPr>
      </a:lvl2pPr>
      <a:lvl3pPr marL="1143000" indent="-228600" algn="l" rtl="0" fontAlgn="base">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C0C0C0"/>
            </a:outerShdw>
          </a:effectLst>
          <a:latin typeface="+mn-lt"/>
          <a:ea typeface="+mn-ea"/>
          <a:cs typeface="+mn-cs"/>
        </a:defRPr>
      </a:lvl3pPr>
      <a:lvl4pPr marL="1600200" indent="-228600" algn="l" rtl="0" fontAlgn="base">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C0C0C0"/>
            </a:outerShdw>
          </a:effectLst>
          <a:latin typeface="+mn-lt"/>
          <a:ea typeface="+mn-ea"/>
          <a:cs typeface="+mn-cs"/>
        </a:defRPr>
      </a:lvl4pPr>
      <a:lvl5pPr marL="2057400" indent="-228600" algn="l" rtl="0" fontAlgn="base">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943F70B-E643-4991-BB10-B456DF490C9B}"/>
              </a:ext>
            </a:extLst>
          </p:cNvPr>
          <p:cNvSpPr>
            <a:spLocks noGrp="1" noChangeArrowheads="1"/>
          </p:cNvSpPr>
          <p:nvPr>
            <p:ph type="ctrTitle"/>
          </p:nvPr>
        </p:nvSpPr>
        <p:spPr/>
        <p:txBody>
          <a:bodyPr/>
          <a:lstStyle/>
          <a:p>
            <a:r>
              <a:rPr lang="sl-SI" altLang="sl-SI"/>
              <a:t>ČRNI DEČEK</a:t>
            </a:r>
          </a:p>
        </p:txBody>
      </p:sp>
      <p:sp>
        <p:nvSpPr>
          <p:cNvPr id="2051" name="Rectangle 3">
            <a:extLst>
              <a:ext uri="{FF2B5EF4-FFF2-40B4-BE49-F238E27FC236}">
                <a16:creationId xmlns:a16="http://schemas.microsoft.com/office/drawing/2014/main" id="{38126EAF-A554-46E2-904B-A38EA5D7C9CD}"/>
              </a:ext>
            </a:extLst>
          </p:cNvPr>
          <p:cNvSpPr>
            <a:spLocks noGrp="1" noChangeArrowheads="1"/>
          </p:cNvSpPr>
          <p:nvPr>
            <p:ph type="subTitle" idx="1"/>
          </p:nvPr>
        </p:nvSpPr>
        <p:spPr/>
        <p:txBody>
          <a:bodyPr/>
          <a:lstStyle/>
          <a:p>
            <a:pPr algn="r"/>
            <a:r>
              <a:rPr lang="sl-SI" altLang="sl-SI" sz="3600"/>
              <a:t> </a:t>
            </a:r>
            <a:endParaRPr lang="sl-SI" altLang="sl-SI"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6419906-AE45-44D7-958F-5CB1CB403A46}"/>
              </a:ext>
            </a:extLst>
          </p:cNvPr>
          <p:cNvSpPr>
            <a:spLocks noGrp="1" noChangeArrowheads="1"/>
          </p:cNvSpPr>
          <p:nvPr>
            <p:ph type="title"/>
          </p:nvPr>
        </p:nvSpPr>
        <p:spPr/>
        <p:txBody>
          <a:bodyPr/>
          <a:lstStyle/>
          <a:p>
            <a:r>
              <a:rPr lang="sl-SI" altLang="sl-SI"/>
              <a:t>Dane Zajc</a:t>
            </a:r>
            <a:br>
              <a:rPr lang="sl-SI" altLang="sl-SI"/>
            </a:br>
            <a:r>
              <a:rPr lang="sl-SI" altLang="sl-SI" sz="2000"/>
              <a:t>Slovenski pesnik, dramatik in esejist</a:t>
            </a:r>
          </a:p>
        </p:txBody>
      </p:sp>
      <p:sp>
        <p:nvSpPr>
          <p:cNvPr id="13315" name="Rectangle 3">
            <a:extLst>
              <a:ext uri="{FF2B5EF4-FFF2-40B4-BE49-F238E27FC236}">
                <a16:creationId xmlns:a16="http://schemas.microsoft.com/office/drawing/2014/main" id="{800D08A5-5737-4C35-BB2A-1F22B9A5CC78}"/>
              </a:ext>
            </a:extLst>
          </p:cNvPr>
          <p:cNvSpPr>
            <a:spLocks noGrp="1" noChangeArrowheads="1"/>
          </p:cNvSpPr>
          <p:nvPr>
            <p:ph type="body" idx="1"/>
          </p:nvPr>
        </p:nvSpPr>
        <p:spPr/>
        <p:txBody>
          <a:bodyPr/>
          <a:lstStyle/>
          <a:p>
            <a:pPr>
              <a:lnSpc>
                <a:spcPct val="90000"/>
              </a:lnSpc>
            </a:pPr>
            <a:r>
              <a:rPr lang="sl-SI" altLang="sl-SI" sz="2800"/>
              <a:t>Rodil se je l. 1929 v Zgornji Javoršici pri Moravčah;</a:t>
            </a:r>
          </a:p>
          <a:p>
            <a:pPr>
              <a:lnSpc>
                <a:spcPct val="90000"/>
              </a:lnSpc>
            </a:pPr>
            <a:r>
              <a:rPr lang="sl-SI" altLang="sl-SI" sz="2800"/>
              <a:t>Odraščal v revni družini, zato si je izoblikoval drugačne vrednote – ni cenil materialnega sveta (zdel se mu je brezpredmeten);</a:t>
            </a:r>
          </a:p>
          <a:p>
            <a:pPr>
              <a:lnSpc>
                <a:spcPct val="90000"/>
              </a:lnSpc>
            </a:pPr>
            <a:r>
              <a:rPr lang="sl-SI" altLang="sl-SI" sz="2800"/>
              <a:t>Zaradi svojih političnih stališč je bil izključen iz gimnazije;</a:t>
            </a:r>
          </a:p>
          <a:p>
            <a:pPr>
              <a:lnSpc>
                <a:spcPct val="90000"/>
              </a:lnSpc>
            </a:pPr>
            <a:r>
              <a:rPr lang="sl-SI" altLang="sl-SI" sz="2800"/>
              <a:t>Bil  je zaposlen kot knjižničar;</a:t>
            </a:r>
          </a:p>
          <a:p>
            <a:pPr>
              <a:lnSpc>
                <a:spcPct val="90000"/>
              </a:lnSpc>
            </a:pPr>
            <a:r>
              <a:rPr lang="sl-SI" altLang="sl-SI" sz="2800"/>
              <a:t>1958 – v samozaložbi je izdal prvo pesniško zbirko z naslovom Požgana trava</a:t>
            </a:r>
          </a:p>
          <a:p>
            <a:pPr>
              <a:lnSpc>
                <a:spcPct val="90000"/>
              </a:lnSpc>
            </a:pPr>
            <a:r>
              <a:rPr lang="sl-SI" altLang="sl-SI" sz="2800"/>
              <a:t>Umrl je 20. oktobra 2005 v Golniku.</a:t>
            </a:r>
          </a:p>
          <a:p>
            <a:pPr>
              <a:lnSpc>
                <a:spcPct val="90000"/>
              </a:lnSpc>
            </a:pPr>
            <a:endParaRPr lang="sl-SI" altLang="sl-SI" sz="2800"/>
          </a:p>
          <a:p>
            <a:pPr>
              <a:lnSpc>
                <a:spcPct val="90000"/>
              </a:lnSpc>
            </a:pPr>
            <a:endParaRPr lang="sl-SI" altLang="sl-SI"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C70E527-B504-43CE-ABB3-39F434E374C8}"/>
              </a:ext>
            </a:extLst>
          </p:cNvPr>
          <p:cNvSpPr>
            <a:spLocks noGrp="1" noChangeArrowheads="1"/>
          </p:cNvSpPr>
          <p:nvPr>
            <p:ph type="title"/>
          </p:nvPr>
        </p:nvSpPr>
        <p:spPr/>
        <p:txBody>
          <a:bodyPr/>
          <a:lstStyle/>
          <a:p>
            <a:r>
              <a:rPr lang="sl-SI" altLang="sl-SI"/>
              <a:t>Dane Zajc</a:t>
            </a:r>
          </a:p>
        </p:txBody>
      </p:sp>
      <p:sp>
        <p:nvSpPr>
          <p:cNvPr id="22531" name="Rectangle 3">
            <a:extLst>
              <a:ext uri="{FF2B5EF4-FFF2-40B4-BE49-F238E27FC236}">
                <a16:creationId xmlns:a16="http://schemas.microsoft.com/office/drawing/2014/main" id="{12574306-0F5D-4A2D-99F7-AB9FB7FE7DF8}"/>
              </a:ext>
            </a:extLst>
          </p:cNvPr>
          <p:cNvSpPr>
            <a:spLocks noGrp="1" noChangeArrowheads="1"/>
          </p:cNvSpPr>
          <p:nvPr>
            <p:ph type="body" idx="1"/>
          </p:nvPr>
        </p:nvSpPr>
        <p:spPr/>
        <p:txBody>
          <a:bodyPr/>
          <a:lstStyle/>
          <a:p>
            <a:r>
              <a:rPr lang="sl-SI" altLang="sl-SI" sz="2800"/>
              <a:t>Je eden najvidnejših slovenskih pesnikov po 2. sv. vojni;</a:t>
            </a:r>
          </a:p>
          <a:p>
            <a:r>
              <a:rPr lang="sl-SI" altLang="sl-SI" sz="2800"/>
              <a:t>Njegova lirika zaznamuje prehod od novoromantičnega intimizma v razboleli neoekspresionizem (izhodišče so doživetja vojne, smrti, krutosti);</a:t>
            </a:r>
          </a:p>
          <a:p>
            <a:r>
              <a:rPr lang="sl-SI" altLang="sl-SI" sz="2800"/>
              <a:t>Zajc je sugestiven izpovedovalec razada sveta in človeka.</a:t>
            </a:r>
          </a:p>
          <a:p>
            <a:endParaRPr lang="sl-SI" altLang="sl-SI"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a:extLst>
              <a:ext uri="{FF2B5EF4-FFF2-40B4-BE49-F238E27FC236}">
                <a16:creationId xmlns:a16="http://schemas.microsoft.com/office/drawing/2014/main" id="{8866812D-2193-4775-A5E4-3C7DCC09B92D}"/>
              </a:ext>
            </a:extLst>
          </p:cNvPr>
          <p:cNvSpPr>
            <a:spLocks noGrp="1" noChangeArrowheads="1"/>
          </p:cNvSpPr>
          <p:nvPr>
            <p:ph type="title"/>
          </p:nvPr>
        </p:nvSpPr>
        <p:spPr/>
        <p:txBody>
          <a:bodyPr/>
          <a:lstStyle/>
          <a:p>
            <a:r>
              <a:rPr lang="sl-SI" altLang="sl-SI"/>
              <a:t>Črni deček</a:t>
            </a:r>
          </a:p>
        </p:txBody>
      </p:sp>
      <p:sp>
        <p:nvSpPr>
          <p:cNvPr id="19459" name="Rectangle 3">
            <a:extLst>
              <a:ext uri="{FF2B5EF4-FFF2-40B4-BE49-F238E27FC236}">
                <a16:creationId xmlns:a16="http://schemas.microsoft.com/office/drawing/2014/main" id="{5D42A80A-FC32-43FE-B323-F09033784DAA}"/>
              </a:ext>
            </a:extLst>
          </p:cNvPr>
          <p:cNvSpPr>
            <a:spLocks noGrp="1" noChangeArrowheads="1"/>
          </p:cNvSpPr>
          <p:nvPr>
            <p:ph type="body" sz="half" idx="1"/>
          </p:nvPr>
        </p:nvSpPr>
        <p:spPr>
          <a:xfrm>
            <a:off x="457200" y="1196975"/>
            <a:ext cx="4038600" cy="5661025"/>
          </a:xfrm>
        </p:spPr>
        <p:txBody>
          <a:bodyPr/>
          <a:lstStyle/>
          <a:p>
            <a:pPr algn="ctr">
              <a:lnSpc>
                <a:spcPct val="80000"/>
              </a:lnSpc>
              <a:buFont typeface="Wingdings" panose="05000000000000000000" pitchFamily="2" charset="2"/>
              <a:buNone/>
            </a:pPr>
            <a:r>
              <a:rPr lang="sl-SI" altLang="sl-SI" sz="1800"/>
              <a:t>      Stojiš na rumenem pesku puščave, </a:t>
            </a:r>
            <a:br>
              <a:rPr lang="sl-SI" altLang="sl-SI" sz="1800"/>
            </a:br>
            <a:r>
              <a:rPr lang="sl-SI" altLang="sl-SI" sz="1800"/>
              <a:t>stojiš črni deček. </a:t>
            </a:r>
            <a:br>
              <a:rPr lang="sl-SI" altLang="sl-SI" sz="1800"/>
            </a:br>
            <a:r>
              <a:rPr lang="sl-SI" altLang="sl-SI" sz="1800"/>
              <a:t>Okrog tebe so stene neba. </a:t>
            </a:r>
            <a:br>
              <a:rPr lang="sl-SI" altLang="sl-SI" sz="1800"/>
            </a:br>
            <a:r>
              <a:rPr lang="sl-SI" altLang="sl-SI" sz="1800"/>
              <a:t>Sprehajajo se skoz tebe z zateglo žalostjo. </a:t>
            </a:r>
            <a:br>
              <a:rPr lang="sl-SI" altLang="sl-SI" sz="1800"/>
            </a:br>
            <a:br>
              <a:rPr lang="sl-SI" altLang="sl-SI" sz="1800"/>
            </a:br>
            <a:r>
              <a:rPr lang="sl-SI" altLang="sl-SI" sz="1800"/>
              <a:t>Zjutraj zagledaš sledove noči v pesku: </a:t>
            </a:r>
            <a:br>
              <a:rPr lang="sl-SI" altLang="sl-SI" sz="1800"/>
            </a:br>
            <a:r>
              <a:rPr lang="sl-SI" altLang="sl-SI" sz="1800"/>
              <a:t>tenke kačje vijuge. </a:t>
            </a:r>
            <a:br>
              <a:rPr lang="sl-SI" altLang="sl-SI" sz="1800"/>
            </a:br>
            <a:r>
              <a:rPr lang="sl-SI" altLang="sl-SI" sz="1800"/>
              <a:t>Zgrabi te rumena groza peska. </a:t>
            </a:r>
            <a:br>
              <a:rPr lang="sl-SI" altLang="sl-SI" sz="1800"/>
            </a:br>
            <a:r>
              <a:rPr lang="sl-SI" altLang="sl-SI" sz="1800"/>
              <a:t>Ampak ti ne smeš bežati. </a:t>
            </a:r>
            <a:br>
              <a:rPr lang="sl-SI" altLang="sl-SI" sz="1800"/>
            </a:br>
            <a:r>
              <a:rPr lang="sl-SI" altLang="sl-SI" sz="1800"/>
              <a:t>Ti imaš naročje polno ptic. </a:t>
            </a:r>
            <a:br>
              <a:rPr lang="sl-SI" altLang="sl-SI" sz="1800"/>
            </a:br>
            <a:br>
              <a:rPr lang="sl-SI" altLang="sl-SI" sz="1800"/>
            </a:br>
            <a:r>
              <a:rPr lang="sl-SI" altLang="sl-SI" sz="1800"/>
              <a:t>Opoldne pridejo starci. </a:t>
            </a:r>
            <a:br>
              <a:rPr lang="sl-SI" altLang="sl-SI" sz="1800"/>
            </a:br>
            <a:r>
              <a:rPr lang="sl-SI" altLang="sl-SI" sz="1800"/>
              <a:t>Naslonijo se na palice kot sive ujede. </a:t>
            </a:r>
            <a:br>
              <a:rPr lang="sl-SI" altLang="sl-SI" sz="1800"/>
            </a:br>
            <a:r>
              <a:rPr lang="sl-SI" altLang="sl-SI" sz="1800"/>
              <a:t>Molče te gledajo. </a:t>
            </a:r>
            <a:br>
              <a:rPr lang="sl-SI" altLang="sl-SI" sz="1800"/>
            </a:br>
            <a:r>
              <a:rPr lang="sl-SI" altLang="sl-SI" sz="1800"/>
              <a:t>Ti rečeš besedo. </a:t>
            </a:r>
            <a:br>
              <a:rPr lang="sl-SI" altLang="sl-SI" sz="1800"/>
            </a:br>
            <a:r>
              <a:rPr lang="sl-SI" altLang="sl-SI" sz="1800"/>
              <a:t>Ampak ko jo izrečeš, </a:t>
            </a:r>
            <a:br>
              <a:rPr lang="sl-SI" altLang="sl-SI" sz="1800"/>
            </a:br>
            <a:r>
              <a:rPr lang="sl-SI" altLang="sl-SI" sz="1800"/>
              <a:t>ti presahnejo usta. </a:t>
            </a:r>
            <a:br>
              <a:rPr lang="sl-SI" altLang="sl-SI" sz="1800"/>
            </a:br>
            <a:br>
              <a:rPr lang="sl-SI" altLang="sl-SI" sz="1800"/>
            </a:br>
            <a:r>
              <a:rPr lang="sl-SI" altLang="sl-SI" sz="1800"/>
              <a:t>Imaš naročje polno ptic. </a:t>
            </a:r>
            <a:br>
              <a:rPr lang="sl-SI" altLang="sl-SI" sz="1800"/>
            </a:br>
            <a:r>
              <a:rPr lang="sl-SI" altLang="sl-SI" sz="1800"/>
              <a:t>To je vse, kar imaš. </a:t>
            </a:r>
            <a:br>
              <a:rPr lang="sl-SI" altLang="sl-SI" sz="1800"/>
            </a:br>
            <a:r>
              <a:rPr lang="sl-SI" altLang="sl-SI" sz="1800"/>
              <a:t>Zato vzdigneš roke k nebu. </a:t>
            </a:r>
            <a:br>
              <a:rPr lang="sl-SI" altLang="sl-SI" sz="1800"/>
            </a:br>
            <a:r>
              <a:rPr lang="sl-SI" altLang="sl-SI" sz="1800"/>
              <a:t>In tvoje ptice polete. </a:t>
            </a:r>
            <a:br>
              <a:rPr lang="sl-SI" altLang="sl-SI" sz="1800"/>
            </a:br>
            <a:r>
              <a:rPr lang="sl-SI" altLang="sl-SI" sz="1800"/>
              <a:t>Tvoje ptice zakrijejo nebo. </a:t>
            </a:r>
          </a:p>
        </p:txBody>
      </p:sp>
      <p:sp>
        <p:nvSpPr>
          <p:cNvPr id="19461" name="Rectangle 5">
            <a:extLst>
              <a:ext uri="{FF2B5EF4-FFF2-40B4-BE49-F238E27FC236}">
                <a16:creationId xmlns:a16="http://schemas.microsoft.com/office/drawing/2014/main" id="{8197E2C4-6A11-4ED6-9E9B-711BD99D0E07}"/>
              </a:ext>
            </a:extLst>
          </p:cNvPr>
          <p:cNvSpPr>
            <a:spLocks noGrp="1" noChangeArrowheads="1"/>
          </p:cNvSpPr>
          <p:nvPr>
            <p:ph type="body" sz="half" idx="2"/>
          </p:nvPr>
        </p:nvSpPr>
        <p:spPr>
          <a:xfrm>
            <a:off x="4648200" y="1557338"/>
            <a:ext cx="4038600" cy="5300662"/>
          </a:xfrm>
        </p:spPr>
        <p:txBody>
          <a:bodyPr/>
          <a:lstStyle/>
          <a:p>
            <a:pPr algn="ctr">
              <a:lnSpc>
                <a:spcPct val="80000"/>
              </a:lnSpc>
              <a:buFont typeface="Wingdings" panose="05000000000000000000" pitchFamily="2" charset="2"/>
              <a:buNone/>
            </a:pPr>
            <a:r>
              <a:rPr lang="sl-SI" altLang="sl-SI" sz="1800"/>
              <a:t>      Ampak podnevi jih zagleda zlobno sonce. </a:t>
            </a:r>
            <a:br>
              <a:rPr lang="sl-SI" altLang="sl-SI" sz="1800"/>
            </a:br>
            <a:r>
              <a:rPr lang="sl-SI" altLang="sl-SI" sz="1800"/>
              <a:t>Zato razpadejo v perje. </a:t>
            </a:r>
            <a:br>
              <a:rPr lang="sl-SI" altLang="sl-SI" sz="1800"/>
            </a:br>
            <a:r>
              <a:rPr lang="sl-SI" altLang="sl-SI" sz="1800"/>
              <a:t>Razpadejo v meso. </a:t>
            </a:r>
            <a:br>
              <a:rPr lang="sl-SI" altLang="sl-SI" sz="1800"/>
            </a:br>
            <a:r>
              <a:rPr lang="sl-SI" altLang="sl-SI" sz="1800"/>
              <a:t>Razpadejo v pepel. </a:t>
            </a:r>
            <a:br>
              <a:rPr lang="sl-SI" altLang="sl-SI" sz="1800"/>
            </a:br>
            <a:br>
              <a:rPr lang="sl-SI" altLang="sl-SI" sz="1800"/>
            </a:br>
            <a:r>
              <a:rPr lang="sl-SI" altLang="sl-SI" sz="1800"/>
              <a:t>Ponoči jih ubijajo ledene zvezde. </a:t>
            </a:r>
            <a:br>
              <a:rPr lang="sl-SI" altLang="sl-SI" sz="1800"/>
            </a:br>
            <a:r>
              <a:rPr lang="sl-SI" altLang="sl-SI" sz="1800"/>
              <a:t>Zato je pokrajina siva od pepela. </a:t>
            </a:r>
            <a:br>
              <a:rPr lang="sl-SI" altLang="sl-SI" sz="1800"/>
            </a:br>
            <a:r>
              <a:rPr lang="sl-SI" altLang="sl-SI" sz="1800"/>
              <a:t>Zato imaš usta polna pepela. </a:t>
            </a:r>
            <a:br>
              <a:rPr lang="sl-SI" altLang="sl-SI" sz="1800"/>
            </a:br>
            <a:r>
              <a:rPr lang="sl-SI" altLang="sl-SI" sz="1800"/>
              <a:t>Zato meče v vodo tvojih oči </a:t>
            </a:r>
            <a:br>
              <a:rPr lang="sl-SI" altLang="sl-SI" sz="1800"/>
            </a:br>
            <a:r>
              <a:rPr lang="sl-SI" altLang="sl-SI" sz="1800"/>
              <a:t>pepel sive mreže. </a:t>
            </a:r>
            <a:br>
              <a:rPr lang="sl-SI" altLang="sl-SI" sz="1800"/>
            </a:br>
            <a:br>
              <a:rPr lang="sl-SI" altLang="sl-SI" sz="1800"/>
            </a:br>
            <a:r>
              <a:rPr lang="sl-SI" altLang="sl-SI" sz="1800"/>
              <a:t>Vendar ti razprostreš roke </a:t>
            </a:r>
            <a:br>
              <a:rPr lang="sl-SI" altLang="sl-SI" sz="1800"/>
            </a:br>
            <a:r>
              <a:rPr lang="sl-SI" altLang="sl-SI" sz="1800"/>
              <a:t>in nove ptice odlete, </a:t>
            </a:r>
            <a:br>
              <a:rPr lang="sl-SI" altLang="sl-SI" sz="1800"/>
            </a:br>
            <a:r>
              <a:rPr lang="sl-SI" altLang="sl-SI" sz="1800"/>
              <a:t>ker morajo odleteti, </a:t>
            </a:r>
            <a:br>
              <a:rPr lang="sl-SI" altLang="sl-SI" sz="1800"/>
            </a:br>
            <a:r>
              <a:rPr lang="sl-SI" altLang="sl-SI" sz="1800"/>
              <a:t>ker moraš imeti ptice. </a:t>
            </a:r>
            <a:br>
              <a:rPr lang="sl-SI" altLang="sl-SI" sz="1800"/>
            </a:br>
            <a:r>
              <a:rPr lang="sl-SI" altLang="sl-SI" sz="1800"/>
              <a:t>Ptice, ki vzlete. </a:t>
            </a:r>
            <a:br>
              <a:rPr lang="sl-SI" altLang="sl-SI" sz="1800"/>
            </a:br>
            <a:r>
              <a:rPr lang="sl-SI" altLang="sl-SI" sz="1800"/>
              <a:t>Ptice, ki razpadejo. </a:t>
            </a:r>
            <a:br>
              <a:rPr lang="sl-SI" altLang="sl-SI" sz="1800"/>
            </a:br>
            <a:r>
              <a:rPr lang="sl-SI" altLang="sl-SI" sz="1800"/>
              <a:t>Ker si sam v puščavi. </a:t>
            </a:r>
            <a:br>
              <a:rPr lang="sl-SI" altLang="sl-SI" sz="1800"/>
            </a:br>
            <a:r>
              <a:rPr lang="sl-SI" altLang="sl-SI" sz="1800"/>
              <a:t>In žalost kaplja skoz tvoje steklene kosti.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5A6D751-453B-49F5-B42B-0C2989E4D8A9}"/>
              </a:ext>
            </a:extLst>
          </p:cNvPr>
          <p:cNvSpPr>
            <a:spLocks noGrp="1" noChangeArrowheads="1"/>
          </p:cNvSpPr>
          <p:nvPr>
            <p:ph type="title"/>
          </p:nvPr>
        </p:nvSpPr>
        <p:spPr/>
        <p:txBody>
          <a:bodyPr/>
          <a:lstStyle/>
          <a:p>
            <a:pPr algn="l"/>
            <a:r>
              <a:rPr lang="sl-SI" altLang="sl-SI"/>
              <a:t>Vsebina</a:t>
            </a:r>
          </a:p>
        </p:txBody>
      </p:sp>
      <p:sp>
        <p:nvSpPr>
          <p:cNvPr id="14339" name="Rectangle 3">
            <a:extLst>
              <a:ext uri="{FF2B5EF4-FFF2-40B4-BE49-F238E27FC236}">
                <a16:creationId xmlns:a16="http://schemas.microsoft.com/office/drawing/2014/main" id="{0A26BC50-C5C8-4CCC-97BB-3A92EEAC5A6D}"/>
              </a:ext>
            </a:extLst>
          </p:cNvPr>
          <p:cNvSpPr>
            <a:spLocks noGrp="1" noChangeArrowheads="1"/>
          </p:cNvSpPr>
          <p:nvPr>
            <p:ph type="body" idx="1"/>
          </p:nvPr>
        </p:nvSpPr>
        <p:spPr>
          <a:xfrm>
            <a:off x="539750" y="1628775"/>
            <a:ext cx="7920038" cy="4276725"/>
          </a:xfrm>
        </p:spPr>
        <p:txBody>
          <a:bodyPr/>
          <a:lstStyle/>
          <a:p>
            <a:pPr>
              <a:lnSpc>
                <a:spcPct val="80000"/>
              </a:lnSpc>
            </a:pPr>
            <a:r>
              <a:rPr lang="sl-SI" altLang="sl-SI" sz="2400">
                <a:effectLst/>
              </a:rPr>
              <a:t>Črni deček stoji na rumenem pesku puščave. Okrog je le nebo in vse, kar deček ima, je naročje, polno ptic. Zaradi njih ne sme bežati. Vendar ptice morajo odleteti. Ko so na nebu, jih obseva močno sonce, zato razpadejo v perje, meso in pepel. A deček ima nove ptice, ki zopet odletijo, ker morajo odleteti in zopet propadejo.</a:t>
            </a:r>
          </a:p>
          <a:p>
            <a:pPr>
              <a:lnSpc>
                <a:spcPct val="80000"/>
              </a:lnSpc>
            </a:pPr>
            <a:endParaRPr lang="sl-SI" altLang="sl-SI" sz="2400">
              <a:effectLst/>
            </a:endParaRPr>
          </a:p>
          <a:p>
            <a:pPr>
              <a:lnSpc>
                <a:spcPct val="80000"/>
              </a:lnSpc>
            </a:pPr>
            <a:r>
              <a:rPr lang="sl-SI" altLang="sl-SI" sz="2400">
                <a:effectLst/>
              </a:rPr>
              <a:t>Marsikatera podoba je pesmi je mnogopomenska in zato težko razložljiva;</a:t>
            </a:r>
          </a:p>
          <a:p>
            <a:pPr>
              <a:lnSpc>
                <a:spcPct val="80000"/>
              </a:lnSpc>
            </a:pPr>
            <a:r>
              <a:rPr lang="sl-SI" altLang="sl-SI" sz="2400">
                <a:effectLst/>
              </a:rPr>
              <a:t>Zdi se, da je podoba dečka z naročjem, polnim ptic, podoba pesnika, ki poje, ker mora peti, ne da bi v tem videl kakšen smisel;</a:t>
            </a:r>
          </a:p>
          <a:p>
            <a:pPr>
              <a:lnSpc>
                <a:spcPct val="80000"/>
              </a:lnSpc>
            </a:pPr>
            <a:r>
              <a:rPr lang="sl-SI" altLang="sl-SI" sz="2400">
                <a:effectLst/>
              </a:rPr>
              <a:t>Prevladujoče je občutje osamljenosti, izvrženosti in absurda.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38BEBA0-3D26-4EB8-9B76-596A9343FBB7}"/>
              </a:ext>
            </a:extLst>
          </p:cNvPr>
          <p:cNvSpPr>
            <a:spLocks noGrp="1" noChangeArrowheads="1"/>
          </p:cNvSpPr>
          <p:nvPr>
            <p:ph type="title"/>
          </p:nvPr>
        </p:nvSpPr>
        <p:spPr/>
        <p:txBody>
          <a:bodyPr/>
          <a:lstStyle/>
          <a:p>
            <a:pPr algn="l"/>
            <a:r>
              <a:rPr lang="sl-SI" altLang="sl-SI"/>
              <a:t>Simboli</a:t>
            </a:r>
          </a:p>
        </p:txBody>
      </p:sp>
      <p:sp>
        <p:nvSpPr>
          <p:cNvPr id="15363" name="Rectangle 3">
            <a:extLst>
              <a:ext uri="{FF2B5EF4-FFF2-40B4-BE49-F238E27FC236}">
                <a16:creationId xmlns:a16="http://schemas.microsoft.com/office/drawing/2014/main" id="{2A9DEC16-9304-4F48-A7EB-32CD282F63EE}"/>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sl-SI" altLang="sl-SI" sz="2000" b="1">
                <a:effectLst/>
              </a:rPr>
              <a:t>-Puščava</a:t>
            </a:r>
            <a:r>
              <a:rPr lang="sl-SI" altLang="sl-SI" sz="2000">
                <a:effectLst/>
              </a:rPr>
              <a:t> je simbol sveta, v katerem človek živi. Tako kot puščava je tudi svet mrtev in odljuden. Človek je v njem osamljen, prestrašen in ogrožen;</a:t>
            </a:r>
          </a:p>
          <a:p>
            <a:pPr>
              <a:lnSpc>
                <a:spcPct val="80000"/>
              </a:lnSpc>
              <a:buFont typeface="Wingdings" panose="05000000000000000000" pitchFamily="2" charset="2"/>
              <a:buNone/>
            </a:pPr>
            <a:r>
              <a:rPr lang="sl-SI" altLang="sl-SI" sz="2000" b="1">
                <a:effectLst/>
              </a:rPr>
              <a:t>-Starci</a:t>
            </a:r>
            <a:r>
              <a:rPr lang="sl-SI" altLang="sl-SI" sz="2000">
                <a:effectLst/>
              </a:rPr>
              <a:t> so nasprotje dečku, ne le nasprotje, ampak tudi grožnja. Podobni so sivim ujedam, ki so sovražnice ptic, torej vsega, kar ima deček. Starci so simbol ožjega okolja, v katerem živi človek;</a:t>
            </a:r>
          </a:p>
          <a:p>
            <a:pPr>
              <a:lnSpc>
                <a:spcPct val="80000"/>
              </a:lnSpc>
              <a:buFont typeface="Wingdings" panose="05000000000000000000" pitchFamily="2" charset="2"/>
              <a:buNone/>
            </a:pPr>
            <a:r>
              <a:rPr lang="sl-SI" altLang="sl-SI" sz="2000" b="1">
                <a:effectLst/>
              </a:rPr>
              <a:t>-Sonce </a:t>
            </a:r>
            <a:r>
              <a:rPr lang="sl-SI" altLang="sl-SI" sz="2000">
                <a:effectLst/>
              </a:rPr>
              <a:t>in</a:t>
            </a:r>
            <a:r>
              <a:rPr lang="sl-SI" altLang="sl-SI" sz="2000" b="1">
                <a:effectLst/>
              </a:rPr>
              <a:t> zvezda</a:t>
            </a:r>
            <a:r>
              <a:rPr lang="sl-SI" altLang="sl-SI" sz="2000">
                <a:effectLst/>
              </a:rPr>
              <a:t> sta simbol neke višje kozmične sile, ki oblikuje svet. Ta sila pa uničuje človekovo življenje;</a:t>
            </a:r>
          </a:p>
          <a:p>
            <a:pPr>
              <a:lnSpc>
                <a:spcPct val="80000"/>
              </a:lnSpc>
              <a:buFont typeface="Wingdings" panose="05000000000000000000" pitchFamily="2" charset="2"/>
              <a:buNone/>
            </a:pPr>
            <a:r>
              <a:rPr lang="sl-SI" altLang="sl-SI" sz="2000" b="1">
                <a:effectLst/>
              </a:rPr>
              <a:t>-Ptice</a:t>
            </a:r>
            <a:r>
              <a:rPr lang="sl-SI" altLang="sl-SI" sz="2000">
                <a:effectLst/>
              </a:rPr>
              <a:t> so simbol nasprotja vsega negativnega, kar ogroža človeka;</a:t>
            </a:r>
          </a:p>
          <a:p>
            <a:pPr>
              <a:lnSpc>
                <a:spcPct val="80000"/>
              </a:lnSpc>
              <a:buFont typeface="Wingdings" panose="05000000000000000000" pitchFamily="2" charset="2"/>
              <a:buNone/>
            </a:pPr>
            <a:r>
              <a:rPr lang="sl-SI" altLang="sl-SI" sz="2000" b="1">
                <a:effectLst/>
              </a:rPr>
              <a:t>-Podoba dečka</a:t>
            </a:r>
            <a:r>
              <a:rPr lang="sl-SI" altLang="sl-SI" sz="2000">
                <a:effectLst/>
              </a:rPr>
              <a:t> s polnim naročjem ptic je lahko tudi podoba pesnika, ki poje, ker mora peti, ne da bi v tem videl smisel, torej ptice simbolizirajo pesnikove pesmi. Pesnik vztraja v pesnjenju, pesmi ostajajo nerazumljene, kritiki jih uničijo;</a:t>
            </a:r>
          </a:p>
          <a:p>
            <a:pPr>
              <a:lnSpc>
                <a:spcPct val="80000"/>
              </a:lnSpc>
              <a:buFont typeface="Wingdings" panose="05000000000000000000" pitchFamily="2" charset="2"/>
              <a:buNone/>
            </a:pPr>
            <a:r>
              <a:rPr lang="sl-SI" altLang="sl-SI" sz="2000" b="1">
                <a:effectLst/>
              </a:rPr>
              <a:t>-Črni deček</a:t>
            </a:r>
            <a:r>
              <a:rPr lang="sl-SI" altLang="sl-SI" sz="2000">
                <a:effectLst/>
              </a:rPr>
              <a:t> je simbol osamljene in ogrožene eksistence, ki mora moč za bivanje in vztrajanje odkriti v sebi;</a:t>
            </a:r>
          </a:p>
          <a:p>
            <a:pPr>
              <a:lnSpc>
                <a:spcPct val="80000"/>
              </a:lnSpc>
              <a:buFont typeface="Wingdings" panose="05000000000000000000" pitchFamily="2" charset="2"/>
              <a:buNone/>
            </a:pPr>
            <a:r>
              <a:rPr lang="sl-SI" altLang="sl-SI" sz="2000" b="1">
                <a:effectLst/>
              </a:rPr>
              <a:t>-Spuščanje ptic</a:t>
            </a:r>
            <a:r>
              <a:rPr lang="sl-SI" altLang="sl-SI" sz="2000">
                <a:effectLst/>
              </a:rPr>
              <a:t> je simbol vsakega idealističnega dejanja, tudi umetniškega ustvarjanja.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052C68B-DA22-427C-A8C8-4702BEB3165A}"/>
              </a:ext>
            </a:extLst>
          </p:cNvPr>
          <p:cNvSpPr>
            <a:spLocks noGrp="1" noChangeArrowheads="1"/>
          </p:cNvSpPr>
          <p:nvPr>
            <p:ph type="title"/>
          </p:nvPr>
        </p:nvSpPr>
        <p:spPr/>
        <p:txBody>
          <a:bodyPr/>
          <a:lstStyle/>
          <a:p>
            <a:pPr algn="l"/>
            <a:r>
              <a:rPr lang="sl-SI" altLang="sl-SI"/>
              <a:t>Motiv</a:t>
            </a:r>
          </a:p>
        </p:txBody>
      </p:sp>
      <p:sp>
        <p:nvSpPr>
          <p:cNvPr id="16387" name="Rectangle 3">
            <a:extLst>
              <a:ext uri="{FF2B5EF4-FFF2-40B4-BE49-F238E27FC236}">
                <a16:creationId xmlns:a16="http://schemas.microsoft.com/office/drawing/2014/main" id="{8A158834-F7A8-47CC-89A0-781207C2414A}"/>
              </a:ext>
            </a:extLst>
          </p:cNvPr>
          <p:cNvSpPr>
            <a:spLocks noGrp="1" noChangeArrowheads="1"/>
          </p:cNvSpPr>
          <p:nvPr>
            <p:ph type="body" idx="1"/>
          </p:nvPr>
        </p:nvSpPr>
        <p:spPr/>
        <p:txBody>
          <a:bodyPr/>
          <a:lstStyle/>
          <a:p>
            <a:pPr>
              <a:lnSpc>
                <a:spcPct val="90000"/>
              </a:lnSpc>
            </a:pPr>
            <a:r>
              <a:rPr lang="sl-SI" altLang="sl-SI" sz="2800">
                <a:effectLst/>
              </a:rPr>
              <a:t>Absurd je pogost motiv v sodobni poeziji. Osrednji motiv Črnega dečka je absurden;</a:t>
            </a:r>
          </a:p>
          <a:p>
            <a:pPr>
              <a:lnSpc>
                <a:spcPct val="90000"/>
              </a:lnSpc>
              <a:buFont typeface="Wingdings" panose="05000000000000000000" pitchFamily="2" charset="2"/>
              <a:buNone/>
            </a:pPr>
            <a:endParaRPr lang="sl-SI" altLang="sl-SI" sz="2800">
              <a:effectLst/>
            </a:endParaRPr>
          </a:p>
          <a:p>
            <a:pPr>
              <a:lnSpc>
                <a:spcPct val="90000"/>
              </a:lnSpc>
            </a:pPr>
            <a:r>
              <a:rPr lang="sl-SI" altLang="sl-SI" sz="2800">
                <a:effectLst/>
              </a:rPr>
              <a:t>Dečkovo spuščanje ptic spominja na Sizifovo delo;</a:t>
            </a:r>
          </a:p>
          <a:p>
            <a:pPr>
              <a:lnSpc>
                <a:spcPct val="90000"/>
              </a:lnSpc>
            </a:pPr>
            <a:endParaRPr lang="sl-SI" altLang="sl-SI" sz="2800">
              <a:effectLst/>
            </a:endParaRPr>
          </a:p>
          <a:p>
            <a:pPr>
              <a:lnSpc>
                <a:spcPct val="90000"/>
              </a:lnSpc>
            </a:pPr>
            <a:r>
              <a:rPr lang="sl-SI" altLang="sl-SI" sz="2800">
                <a:effectLst/>
              </a:rPr>
              <a:t>Nesmiselnega početja ni mogoče dojeti z razumom;</a:t>
            </a:r>
          </a:p>
          <a:p>
            <a:pPr>
              <a:lnSpc>
                <a:spcPct val="90000"/>
              </a:lnSpc>
              <a:buFont typeface="Wingdings" panose="05000000000000000000" pitchFamily="2" charset="2"/>
              <a:buNone/>
            </a:pPr>
            <a:r>
              <a:rPr lang="sl-SI" altLang="sl-SI" sz="2800">
                <a:effectLst/>
              </a:rPr>
              <a:t> </a:t>
            </a:r>
          </a:p>
          <a:p>
            <a:pPr>
              <a:lnSpc>
                <a:spcPct val="90000"/>
              </a:lnSpc>
            </a:pPr>
            <a:r>
              <a:rPr lang="sl-SI" altLang="sl-SI" sz="2800">
                <a:effectLst/>
              </a:rPr>
              <a:t>Njegovo vztrajanje nima smisla, saj ne daje pričakovanega rezultata. Za tako početje mora obstajati nek notranji, nerazložljiv smisel.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3234085-14E7-4878-8FF4-685F9F7D2CF6}"/>
              </a:ext>
            </a:extLst>
          </p:cNvPr>
          <p:cNvSpPr>
            <a:spLocks noGrp="1" noChangeArrowheads="1"/>
          </p:cNvSpPr>
          <p:nvPr>
            <p:ph type="title"/>
          </p:nvPr>
        </p:nvSpPr>
        <p:spPr/>
        <p:txBody>
          <a:bodyPr/>
          <a:lstStyle/>
          <a:p>
            <a:pPr algn="l"/>
            <a:r>
              <a:rPr lang="sl-SI" altLang="sl-SI"/>
              <a:t>Oblika</a:t>
            </a:r>
          </a:p>
        </p:txBody>
      </p:sp>
      <p:sp>
        <p:nvSpPr>
          <p:cNvPr id="17411" name="Rectangle 3">
            <a:extLst>
              <a:ext uri="{FF2B5EF4-FFF2-40B4-BE49-F238E27FC236}">
                <a16:creationId xmlns:a16="http://schemas.microsoft.com/office/drawing/2014/main" id="{862425C3-AE4E-4761-A473-003579C81E9F}"/>
              </a:ext>
            </a:extLst>
          </p:cNvPr>
          <p:cNvSpPr>
            <a:spLocks noGrp="1" noChangeArrowheads="1"/>
          </p:cNvSpPr>
          <p:nvPr>
            <p:ph type="body" idx="1"/>
          </p:nvPr>
        </p:nvSpPr>
        <p:spPr/>
        <p:txBody>
          <a:bodyPr/>
          <a:lstStyle/>
          <a:p>
            <a:pPr>
              <a:lnSpc>
                <a:spcPct val="90000"/>
              </a:lnSpc>
            </a:pPr>
            <a:r>
              <a:rPr lang="sl-SI" altLang="sl-SI" sz="2400">
                <a:effectLst/>
              </a:rPr>
              <a:t>Pesem je napisana v svobodni obliki in svobodnem verzu;</a:t>
            </a:r>
          </a:p>
          <a:p>
            <a:pPr>
              <a:lnSpc>
                <a:spcPct val="90000"/>
              </a:lnSpc>
            </a:pPr>
            <a:r>
              <a:rPr lang="sl-SI" altLang="sl-SI" sz="2400">
                <a:effectLst/>
              </a:rPr>
              <a:t>Zanj je značilno, da je različno dolg, brez metričnega obrazca. Lahko je riman;</a:t>
            </a:r>
          </a:p>
          <a:p>
            <a:pPr>
              <a:lnSpc>
                <a:spcPct val="90000"/>
              </a:lnSpc>
            </a:pPr>
            <a:r>
              <a:rPr lang="sl-SI" altLang="sl-SI" sz="2400">
                <a:effectLst/>
              </a:rPr>
              <a:t>Pesem je ritmično učinkovita;</a:t>
            </a:r>
          </a:p>
          <a:p>
            <a:pPr>
              <a:lnSpc>
                <a:spcPct val="90000"/>
              </a:lnSpc>
            </a:pPr>
            <a:r>
              <a:rPr lang="sl-SI" altLang="sl-SI" sz="2400">
                <a:effectLst/>
              </a:rPr>
              <a:t>Poudarjena je zvočna podoba. Dosega jo s ponavljanjem, z vsebinskim paralelizmom, z aliteracijo in asonanco;</a:t>
            </a:r>
          </a:p>
          <a:p>
            <a:pPr>
              <a:lnSpc>
                <a:spcPct val="90000"/>
              </a:lnSpc>
            </a:pPr>
            <a:r>
              <a:rPr lang="sl-SI" altLang="sl-SI" sz="2400">
                <a:effectLst/>
              </a:rPr>
              <a:t>Zvočna podoba podpira sporočilo pesmi;</a:t>
            </a:r>
          </a:p>
          <a:p>
            <a:pPr>
              <a:lnSpc>
                <a:spcPct val="90000"/>
              </a:lnSpc>
            </a:pPr>
            <a:r>
              <a:rPr lang="sl-SI" altLang="sl-SI" sz="2400">
                <a:effectLst/>
              </a:rPr>
              <a:t>Verz moramo brati počasi;</a:t>
            </a:r>
          </a:p>
          <a:p>
            <a:pPr>
              <a:lnSpc>
                <a:spcPct val="90000"/>
              </a:lnSpc>
            </a:pPr>
            <a:r>
              <a:rPr lang="sl-SI" altLang="sl-SI" sz="2400">
                <a:effectLst/>
              </a:rPr>
              <a:t>Zamolkli zvok in počasen, enakomeren ritem ponazarjata žalost, o katerem govori.</a:t>
            </a:r>
          </a:p>
        </p:txBody>
      </p:sp>
    </p:spTree>
  </p:cSld>
  <p:clrMapOvr>
    <a:masterClrMapping/>
  </p:clrMapOvr>
</p:sld>
</file>

<file path=ppt/theme/theme1.xml><?xml version="1.0" encoding="utf-8"?>
<a:theme xmlns:a="http://schemas.openxmlformats.org/drawingml/2006/main" name="Javor">
  <a:themeElements>
    <a:clrScheme name="Javor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fontScheme name="Javo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Javor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Javor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Javor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Javor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Javor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Javor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Javor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Javor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Javor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0</TotalTime>
  <Words>584</Words>
  <Application>Microsoft Office PowerPoint</Application>
  <PresentationFormat>On-screen Show (4:3)</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Wingdings</vt:lpstr>
      <vt:lpstr>Javor</vt:lpstr>
      <vt:lpstr>ČRNI DEČEK</vt:lpstr>
      <vt:lpstr>Dane Zajc Slovenski pesnik, dramatik in esejist</vt:lpstr>
      <vt:lpstr>Dane Zajc</vt:lpstr>
      <vt:lpstr>Črni deček</vt:lpstr>
      <vt:lpstr>Vsebina</vt:lpstr>
      <vt:lpstr>Simboli</vt:lpstr>
      <vt:lpstr>Motiv</vt:lpstr>
      <vt:lpstr>Oblika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2019-06-03T09:09:25Z</dcterms:created>
  <dcterms:modified xsi:type="dcterms:W3CDTF">2019-06-03T09:09:25Z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